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331" r:id="rId2"/>
    <p:sldId id="332" r:id="rId3"/>
    <p:sldId id="296" r:id="rId4"/>
    <p:sldId id="290" r:id="rId5"/>
    <p:sldId id="263" r:id="rId6"/>
    <p:sldId id="264" r:id="rId7"/>
    <p:sldId id="266" r:id="rId8"/>
    <p:sldId id="267" r:id="rId9"/>
    <p:sldId id="276" r:id="rId10"/>
    <p:sldId id="269" r:id="rId11"/>
    <p:sldId id="270" r:id="rId12"/>
    <p:sldId id="271" r:id="rId13"/>
    <p:sldId id="272" r:id="rId14"/>
    <p:sldId id="330" r:id="rId15"/>
    <p:sldId id="273" r:id="rId16"/>
    <p:sldId id="274" r:id="rId17"/>
    <p:sldId id="275" r:id="rId18"/>
    <p:sldId id="316" r:id="rId19"/>
    <p:sldId id="325" r:id="rId20"/>
    <p:sldId id="328" r:id="rId21"/>
    <p:sldId id="326" r:id="rId22"/>
    <p:sldId id="327" r:id="rId23"/>
    <p:sldId id="278" r:id="rId24"/>
  </p:sldIdLst>
  <p:sldSz cx="9144000" cy="6858000" type="screen4x3"/>
  <p:notesSz cx="6858000" cy="9144000"/>
  <p:defaultTextStyle>
    <a:defPPr>
      <a:defRPr lang="en-US"/>
    </a:defPPr>
    <a:lvl1pPr algn="ctr" rtl="0" fontAlgn="base">
      <a:spcBef>
        <a:spcPct val="0"/>
      </a:spcBef>
      <a:spcAft>
        <a:spcPct val="0"/>
      </a:spcAft>
      <a:defRPr sz="6600" kern="1200">
        <a:solidFill>
          <a:schemeClr val="tx2"/>
        </a:solidFill>
        <a:latin typeface="Times New Roman" pitchFamily="18" charset="0"/>
        <a:ea typeface="+mn-ea"/>
        <a:cs typeface="+mn-cs"/>
      </a:defRPr>
    </a:lvl1pPr>
    <a:lvl2pPr marL="457200" algn="ctr" rtl="0" fontAlgn="base">
      <a:spcBef>
        <a:spcPct val="0"/>
      </a:spcBef>
      <a:spcAft>
        <a:spcPct val="0"/>
      </a:spcAft>
      <a:defRPr sz="6600" kern="1200">
        <a:solidFill>
          <a:schemeClr val="tx2"/>
        </a:solidFill>
        <a:latin typeface="Times New Roman" pitchFamily="18" charset="0"/>
        <a:ea typeface="+mn-ea"/>
        <a:cs typeface="+mn-cs"/>
      </a:defRPr>
    </a:lvl2pPr>
    <a:lvl3pPr marL="914400" algn="ctr" rtl="0" fontAlgn="base">
      <a:spcBef>
        <a:spcPct val="0"/>
      </a:spcBef>
      <a:spcAft>
        <a:spcPct val="0"/>
      </a:spcAft>
      <a:defRPr sz="6600" kern="1200">
        <a:solidFill>
          <a:schemeClr val="tx2"/>
        </a:solidFill>
        <a:latin typeface="Times New Roman" pitchFamily="18" charset="0"/>
        <a:ea typeface="+mn-ea"/>
        <a:cs typeface="+mn-cs"/>
      </a:defRPr>
    </a:lvl3pPr>
    <a:lvl4pPr marL="1371600" algn="ctr" rtl="0" fontAlgn="base">
      <a:spcBef>
        <a:spcPct val="0"/>
      </a:spcBef>
      <a:spcAft>
        <a:spcPct val="0"/>
      </a:spcAft>
      <a:defRPr sz="6600" kern="1200">
        <a:solidFill>
          <a:schemeClr val="tx2"/>
        </a:solidFill>
        <a:latin typeface="Times New Roman" pitchFamily="18" charset="0"/>
        <a:ea typeface="+mn-ea"/>
        <a:cs typeface="+mn-cs"/>
      </a:defRPr>
    </a:lvl4pPr>
    <a:lvl5pPr marL="1828800" algn="ctr" rtl="0" fontAlgn="base">
      <a:spcBef>
        <a:spcPct val="0"/>
      </a:spcBef>
      <a:spcAft>
        <a:spcPct val="0"/>
      </a:spcAft>
      <a:defRPr sz="6600" kern="1200">
        <a:solidFill>
          <a:schemeClr val="tx2"/>
        </a:solidFill>
        <a:latin typeface="Times New Roman" pitchFamily="18" charset="0"/>
        <a:ea typeface="+mn-ea"/>
        <a:cs typeface="+mn-cs"/>
      </a:defRPr>
    </a:lvl5pPr>
    <a:lvl6pPr marL="2286000" algn="l" defTabSz="914400" rtl="0" eaLnBrk="1" latinLnBrk="0" hangingPunct="1">
      <a:defRPr sz="6600" kern="1200">
        <a:solidFill>
          <a:schemeClr val="tx2"/>
        </a:solidFill>
        <a:latin typeface="Times New Roman" pitchFamily="18" charset="0"/>
        <a:ea typeface="+mn-ea"/>
        <a:cs typeface="+mn-cs"/>
      </a:defRPr>
    </a:lvl6pPr>
    <a:lvl7pPr marL="2743200" algn="l" defTabSz="914400" rtl="0" eaLnBrk="1" latinLnBrk="0" hangingPunct="1">
      <a:defRPr sz="6600" kern="1200">
        <a:solidFill>
          <a:schemeClr val="tx2"/>
        </a:solidFill>
        <a:latin typeface="Times New Roman" pitchFamily="18" charset="0"/>
        <a:ea typeface="+mn-ea"/>
        <a:cs typeface="+mn-cs"/>
      </a:defRPr>
    </a:lvl7pPr>
    <a:lvl8pPr marL="3200400" algn="l" defTabSz="914400" rtl="0" eaLnBrk="1" latinLnBrk="0" hangingPunct="1">
      <a:defRPr sz="6600" kern="1200">
        <a:solidFill>
          <a:schemeClr val="tx2"/>
        </a:solidFill>
        <a:latin typeface="Times New Roman" pitchFamily="18" charset="0"/>
        <a:ea typeface="+mn-ea"/>
        <a:cs typeface="+mn-cs"/>
      </a:defRPr>
    </a:lvl8pPr>
    <a:lvl9pPr marL="3657600" algn="l" defTabSz="914400" rtl="0" eaLnBrk="1" latinLnBrk="0" hangingPunct="1">
      <a:defRPr sz="6600" kern="1200">
        <a:solidFill>
          <a:schemeClr val="tx2"/>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1246"/>
    <a:srgbClr val="9EA9FA"/>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40" autoAdjust="0"/>
    <p:restoredTop sz="96552" autoAdjust="0"/>
  </p:normalViewPr>
  <p:slideViewPr>
    <p:cSldViewPr>
      <p:cViewPr>
        <p:scale>
          <a:sx n="100" d="100"/>
          <a:sy n="100" d="100"/>
        </p:scale>
        <p:origin x="-756" y="-306"/>
      </p:cViewPr>
      <p:guideLst>
        <p:guide orient="horz" pos="2160"/>
        <p:guide pos="2880"/>
      </p:guideLst>
    </p:cSldViewPr>
  </p:slideViewPr>
  <p:outlineViewPr>
    <p:cViewPr>
      <p:scale>
        <a:sx n="50" d="100"/>
        <a:sy n="50"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846"/>
    </p:cViewPr>
  </p:sorterViewPr>
  <p:notesViewPr>
    <p:cSldViewPr>
      <p:cViewPr varScale="1">
        <p:scale>
          <a:sx n="57" d="100"/>
          <a:sy n="57" d="100"/>
        </p:scale>
        <p:origin x="-1752" y="-6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_rels/viewProps.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slide" Target="slides/slide3.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na788\My%20Documents\DOSYALARIM\Excel\2009%20FAAL&#304;YETLER&#304;%20(SON).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na788\My%20Documents\DOSYALARIM\Excel\2009%20FAAL&#304;YETLER&#304;%20(SO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tr-TR"/>
  <c:chart>
    <c:view3D>
      <c:rotY val="250"/>
      <c:perspective val="0"/>
    </c:view3D>
    <c:plotArea>
      <c:layout>
        <c:manualLayout>
          <c:layoutTarget val="inner"/>
          <c:xMode val="edge"/>
          <c:yMode val="edge"/>
          <c:x val="1.1294526498696807E-2"/>
          <c:y val="0.23847198008273307"/>
          <c:w val="0.97741094700260445"/>
          <c:h val="0.58893356407171149"/>
        </c:manualLayout>
      </c:layout>
      <c:pie3DChart>
        <c:varyColors val="1"/>
        <c:ser>
          <c:idx val="0"/>
          <c:order val="0"/>
          <c:dLbls>
            <c:dLbl>
              <c:idx val="0"/>
              <c:layout>
                <c:manualLayout>
                  <c:x val="-5.0948777391572157E-2"/>
                  <c:y val="0.10100221467194972"/>
                </c:manualLayout>
              </c:layout>
              <c:tx>
                <c:rich>
                  <a:bodyPr/>
                  <a:lstStyle/>
                  <a:p>
                    <a:pPr>
                      <a:defRPr sz="12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defRPr>
                    </a:pPr>
                    <a:r>
                      <a:rPr lang="tr-TR" sz="12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rPr>
                      <a:t>AVRUPA BİRLİĞİ       </a:t>
                    </a:r>
                  </a:p>
                  <a:p>
                    <a:pPr>
                      <a:defRPr sz="12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defRPr>
                    </a:pPr>
                    <a:r>
                      <a:rPr lang="tr-TR" sz="12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rPr>
                      <a:t>59%</a:t>
                    </a:r>
                  </a:p>
                </c:rich>
              </c:tx>
              <c:spPr>
                <a:solidFill>
                  <a:schemeClr val="lt1"/>
                </a:solidFill>
                <a:ln w="25400" cap="flat" cmpd="sng" algn="ctr">
                  <a:solidFill>
                    <a:schemeClr val="accent2"/>
                  </a:solidFill>
                  <a:prstDash val="solid"/>
                </a:ln>
                <a:effectLst/>
              </c:spPr>
              <c:dLblPos val="bestFit"/>
            </c:dLbl>
            <c:dLbl>
              <c:idx val="1"/>
              <c:layout>
                <c:manualLayout>
                  <c:x val="-6.7115333234878524E-3"/>
                  <c:y val="0.13688130270647941"/>
                </c:manualLayout>
              </c:layout>
              <c:tx>
                <c:rich>
                  <a:bodyPr/>
                  <a:lstStyle/>
                  <a:p>
                    <a:pPr>
                      <a:defRPr sz="12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defRPr>
                    </a:pPr>
                    <a:r>
                      <a:rPr lang="tr-TR" sz="12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rPr>
                      <a:t>AFRİKA
1%</a:t>
                    </a:r>
                  </a:p>
                </c:rich>
              </c:tx>
              <c:spPr>
                <a:solidFill>
                  <a:schemeClr val="lt1"/>
                </a:solidFill>
                <a:ln w="25400" cap="flat" cmpd="sng" algn="ctr">
                  <a:solidFill>
                    <a:schemeClr val="accent2"/>
                  </a:solidFill>
                  <a:prstDash val="solid"/>
                </a:ln>
                <a:effectLst/>
              </c:spPr>
              <c:dLblPos val="bestFit"/>
            </c:dLbl>
            <c:dLbl>
              <c:idx val="2"/>
              <c:layout>
                <c:manualLayout>
                  <c:x val="-9.5023655015544328E-2"/>
                  <c:y val="-0.10386089586896755"/>
                </c:manualLayout>
              </c:layout>
              <c:tx>
                <c:rich>
                  <a:bodyPr/>
                  <a:lstStyle/>
                  <a:p>
                    <a:pPr>
                      <a:defRPr sz="12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defRPr>
                    </a:pPr>
                    <a:r>
                      <a:rPr lang="tr-TR" sz="12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rPr>
                      <a:t>KUZEY VE ORTA AMERİKA
5%</a:t>
                    </a:r>
                  </a:p>
                </c:rich>
              </c:tx>
              <c:spPr>
                <a:solidFill>
                  <a:schemeClr val="lt1"/>
                </a:solidFill>
                <a:ln w="25400" cap="flat" cmpd="sng" algn="ctr">
                  <a:solidFill>
                    <a:schemeClr val="accent2"/>
                  </a:solidFill>
                  <a:prstDash val="solid"/>
                </a:ln>
                <a:effectLst/>
              </c:spPr>
              <c:dLblPos val="bestFit"/>
            </c:dLbl>
            <c:dLbl>
              <c:idx val="3"/>
              <c:layout>
                <c:manualLayout>
                  <c:x val="1.6644443932543624E-2"/>
                  <c:y val="0.15773728318349886"/>
                </c:manualLayout>
              </c:layout>
              <c:tx>
                <c:rich>
                  <a:bodyPr/>
                  <a:lstStyle/>
                  <a:p>
                    <a:pPr>
                      <a:defRPr sz="12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defRPr>
                    </a:pPr>
                    <a:r>
                      <a:rPr lang="tr-TR" sz="12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rPr>
                      <a:t>JAPONYA VE OKYANUSYA
1%</a:t>
                    </a:r>
                  </a:p>
                </c:rich>
              </c:tx>
              <c:spPr>
                <a:solidFill>
                  <a:schemeClr val="lt1"/>
                </a:solidFill>
                <a:ln w="25400" cap="flat" cmpd="sng" algn="ctr">
                  <a:solidFill>
                    <a:schemeClr val="accent2"/>
                  </a:solidFill>
                  <a:prstDash val="solid"/>
                </a:ln>
                <a:effectLst/>
              </c:spPr>
              <c:dLblPos val="bestFit"/>
            </c:dLbl>
            <c:dLbl>
              <c:idx val="4"/>
              <c:layout>
                <c:manualLayout>
                  <c:x val="-4.9105502136247002E-2"/>
                  <c:y val="-0.11479484515409039"/>
                </c:manualLayout>
              </c:layout>
              <c:tx>
                <c:rich>
                  <a:bodyPr/>
                  <a:lstStyle/>
                  <a:p>
                    <a:pPr>
                      <a:defRPr sz="12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defRPr>
                    </a:pPr>
                    <a:r>
                      <a:rPr lang="tr-TR" sz="12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rPr>
                      <a:t>UZAKDOĞU
6%</a:t>
                    </a:r>
                  </a:p>
                </c:rich>
              </c:tx>
              <c:spPr>
                <a:solidFill>
                  <a:schemeClr val="lt1"/>
                </a:solidFill>
                <a:ln w="25400" cap="flat" cmpd="sng" algn="ctr">
                  <a:solidFill>
                    <a:schemeClr val="accent2"/>
                  </a:solidFill>
                  <a:prstDash val="solid"/>
                </a:ln>
                <a:effectLst/>
              </c:spPr>
              <c:dLblPos val="bestFit"/>
            </c:dLbl>
            <c:dLbl>
              <c:idx val="5"/>
              <c:layout>
                <c:manualLayout>
                  <c:x val="-0.18068929982566853"/>
                  <c:y val="0.1280861403208082"/>
                </c:manualLayout>
              </c:layout>
              <c:tx>
                <c:rich>
                  <a:bodyPr/>
                  <a:lstStyle/>
                  <a:p>
                    <a:pPr>
                      <a:defRPr sz="12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defRPr>
                    </a:pPr>
                    <a:r>
                      <a:rPr lang="tr-TR" sz="12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rPr>
                      <a:t>ORTA VE BATI ASYA
1%</a:t>
                    </a:r>
                  </a:p>
                </c:rich>
              </c:tx>
              <c:spPr>
                <a:solidFill>
                  <a:schemeClr val="lt1"/>
                </a:solidFill>
                <a:ln w="25400" cap="flat" cmpd="sng" algn="ctr">
                  <a:solidFill>
                    <a:schemeClr val="accent2"/>
                  </a:solidFill>
                  <a:prstDash val="solid"/>
                </a:ln>
                <a:effectLst/>
              </c:spPr>
              <c:dLblPos val="bestFit"/>
            </c:dLbl>
            <c:dLbl>
              <c:idx val="6"/>
              <c:layout>
                <c:manualLayout>
                  <c:x val="9.5663676811987217E-2"/>
                  <c:y val="-0.13821937896594674"/>
                </c:manualLayout>
              </c:layout>
              <c:tx>
                <c:rich>
                  <a:bodyPr/>
                  <a:lstStyle/>
                  <a:p>
                    <a:pPr>
                      <a:defRPr sz="12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defRPr>
                    </a:pPr>
                    <a:r>
                      <a:rPr lang="tr-TR" sz="12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rPr>
                      <a:t>ORTADOĞU VE KUZEY AFRİKA
16%</a:t>
                    </a:r>
                  </a:p>
                </c:rich>
              </c:tx>
              <c:spPr>
                <a:solidFill>
                  <a:schemeClr val="lt1"/>
                </a:solidFill>
                <a:ln w="25400" cap="flat" cmpd="sng" algn="ctr">
                  <a:solidFill>
                    <a:schemeClr val="accent2"/>
                  </a:solidFill>
                  <a:prstDash val="solid"/>
                </a:ln>
                <a:effectLst/>
              </c:spPr>
              <c:dLblPos val="bestFit"/>
            </c:dLbl>
            <c:dLbl>
              <c:idx val="7"/>
              <c:layout>
                <c:manualLayout>
                  <c:x val="-3.2778518023868344E-2"/>
                  <c:y val="0.17506218892933026"/>
                </c:manualLayout>
              </c:layout>
              <c:tx>
                <c:rich>
                  <a:bodyPr/>
                  <a:lstStyle/>
                  <a:p>
                    <a:pPr>
                      <a:defRPr sz="12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defRPr>
                    </a:pPr>
                    <a:r>
                      <a:rPr lang="tr-TR" sz="12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rPr>
                      <a:t>DİĞER
1%</a:t>
                    </a:r>
                  </a:p>
                </c:rich>
              </c:tx>
              <c:spPr>
                <a:solidFill>
                  <a:schemeClr val="lt1"/>
                </a:solidFill>
                <a:ln w="25400" cap="flat" cmpd="sng" algn="ctr">
                  <a:solidFill>
                    <a:schemeClr val="accent2"/>
                  </a:solidFill>
                  <a:prstDash val="solid"/>
                </a:ln>
                <a:effectLst/>
              </c:spPr>
              <c:dLblPos val="bestFit"/>
            </c:dLbl>
            <c:dLbl>
              <c:idx val="8"/>
              <c:layout>
                <c:manualLayout>
                  <c:x val="8.2103718151234947E-2"/>
                  <c:y val="-0.1091090566304052"/>
                </c:manualLayout>
              </c:layout>
              <c:tx>
                <c:rich>
                  <a:bodyPr/>
                  <a:lstStyle/>
                  <a:p>
                    <a:pPr>
                      <a:defRPr sz="12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defRPr>
                    </a:pPr>
                    <a:r>
                      <a:rPr lang="tr-TR" sz="12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rPr>
                      <a:t>A.B. DIŞI AVRUPA
10%</a:t>
                    </a:r>
                  </a:p>
                </c:rich>
              </c:tx>
              <c:spPr>
                <a:solidFill>
                  <a:schemeClr val="lt1"/>
                </a:solidFill>
                <a:ln w="25400" cap="flat" cmpd="sng" algn="ctr">
                  <a:solidFill>
                    <a:schemeClr val="accent2"/>
                  </a:solidFill>
                  <a:prstDash val="solid"/>
                </a:ln>
                <a:effectLst/>
              </c:spPr>
              <c:dLblPos val="bestFit"/>
            </c:dLbl>
            <c:numFmt formatCode="0%" sourceLinked="0"/>
            <c:spPr>
              <a:solidFill>
                <a:schemeClr val="lt1"/>
              </a:solidFill>
              <a:ln w="25400" cap="flat" cmpd="sng" algn="ctr">
                <a:solidFill>
                  <a:schemeClr val="accent2"/>
                </a:solidFill>
                <a:prstDash val="solid"/>
              </a:ln>
              <a:effectLst/>
            </c:spPr>
            <c:txPr>
              <a:bodyPr/>
              <a:lstStyle/>
              <a:p>
                <a:pPr>
                  <a:defRPr sz="12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mn-ea"/>
                    <a:cs typeface="+mn-cs"/>
                  </a:defRPr>
                </a:pPr>
                <a:endParaRPr lang="tr-TR"/>
              </a:p>
            </c:txPr>
            <c:dLblPos val="bestFit"/>
            <c:showCatName val="1"/>
            <c:showPercent val="1"/>
            <c:showLeaderLines val="1"/>
            <c:leaderLines>
              <c:spPr>
                <a:ln w="25400" cap="flat" cmpd="sng" algn="ctr">
                  <a:solidFill>
                    <a:schemeClr val="accent6"/>
                  </a:solidFill>
                  <a:prstDash val="solid"/>
                </a:ln>
                <a:effectLst>
                  <a:outerShdw blurRad="40000" dist="20000" dir="5400000" rotWithShape="0">
                    <a:srgbClr val="000000">
                      <a:alpha val="38000"/>
                    </a:srgbClr>
                  </a:outerShdw>
                </a:effectLst>
              </c:spPr>
            </c:leaderLines>
          </c:dLbls>
          <c:cat>
            <c:strRef>
              <c:f>'C:\DOCUME~1\zn912\LOCALS~1\Temp\[ÜLKELER.xls]SON LİSTE'!$A$3:$A$11</c:f>
              <c:strCache>
                <c:ptCount val="9"/>
                <c:pt idx="0">
                  <c:v>A.B.</c:v>
                </c:pt>
                <c:pt idx="1">
                  <c:v>AFRİKA</c:v>
                </c:pt>
                <c:pt idx="2">
                  <c:v>KUZEY VE ORTA AMERİKA</c:v>
                </c:pt>
                <c:pt idx="3">
                  <c:v>JAPONYA VE OKYANUSYA</c:v>
                </c:pt>
                <c:pt idx="4">
                  <c:v>UZAKDOĞU</c:v>
                </c:pt>
                <c:pt idx="5">
                  <c:v>ORTA VE BATI ASYA</c:v>
                </c:pt>
                <c:pt idx="6">
                  <c:v>ORTADOĞU VE KUZEY AFRİKA</c:v>
                </c:pt>
                <c:pt idx="7">
                  <c:v>GÜNEY AMERİKA</c:v>
                </c:pt>
                <c:pt idx="8">
                  <c:v>A.B. DIŞI AVRUPA</c:v>
                </c:pt>
              </c:strCache>
            </c:strRef>
          </c:cat>
          <c:val>
            <c:numRef>
              <c:f>'C:\DOCUME~1\zn912\LOCALS~1\Temp\[ÜLKELER.xls]SON LİSTE'!$B$3:$B$11</c:f>
              <c:numCache>
                <c:formatCode>_-* #,##0.00\ _T_L_-;\-* #,##0.00\ _T_L_-;_-* "-"??\ _T_L_-;_-@_-</c:formatCode>
                <c:ptCount val="9"/>
                <c:pt idx="0">
                  <c:v>62.747142168268866</c:v>
                </c:pt>
                <c:pt idx="1">
                  <c:v>0.87731507419793286</c:v>
                </c:pt>
                <c:pt idx="2">
                  <c:v>9.4762640529779247</c:v>
                </c:pt>
                <c:pt idx="3">
                  <c:v>1.5063350944328731</c:v>
                </c:pt>
                <c:pt idx="4">
                  <c:v>3.1021741668482048</c:v>
                </c:pt>
                <c:pt idx="5">
                  <c:v>0.87344279502417965</c:v>
                </c:pt>
                <c:pt idx="6">
                  <c:v>12.086755585591828</c:v>
                </c:pt>
                <c:pt idx="7">
                  <c:v>0.32968785977525367</c:v>
                </c:pt>
                <c:pt idx="8">
                  <c:v>8.9591399724737109</c:v>
                </c:pt>
              </c:numCache>
            </c:numRef>
          </c:val>
        </c:ser>
        <c:ser>
          <c:idx val="1"/>
          <c:order val="1"/>
          <c:dLbls>
            <c:numFmt formatCode="0%" sourceLinked="0"/>
            <c:showCatName val="1"/>
            <c:showPercent val="1"/>
            <c:showLeaderLines val="1"/>
            <c:leaderLines>
              <c:spPr>
                <a:ln w="25400" cap="flat" cmpd="sng" algn="ctr">
                  <a:solidFill>
                    <a:schemeClr val="accent6"/>
                  </a:solidFill>
                  <a:prstDash val="solid"/>
                </a:ln>
                <a:effectLst>
                  <a:outerShdw blurRad="40000" dist="20000" dir="5400000" rotWithShape="0">
                    <a:srgbClr val="000000">
                      <a:alpha val="38000"/>
                    </a:srgbClr>
                  </a:outerShdw>
                </a:effectLst>
              </c:spPr>
            </c:leaderLines>
          </c:dLbls>
          <c:cat>
            <c:strRef>
              <c:f>'C:\DOCUME~1\zn912\LOCALS~1\Temp\[ÜLKELER.xls]SON LİSTE'!$A$3:$A$11</c:f>
              <c:strCache>
                <c:ptCount val="9"/>
                <c:pt idx="0">
                  <c:v>A.B.</c:v>
                </c:pt>
                <c:pt idx="1">
                  <c:v>AFRİKA</c:v>
                </c:pt>
                <c:pt idx="2">
                  <c:v>KUZEY VE ORTA AMERİKA</c:v>
                </c:pt>
                <c:pt idx="3">
                  <c:v>JAPONYA VE OKYANUSYA</c:v>
                </c:pt>
                <c:pt idx="4">
                  <c:v>UZAKDOĞU</c:v>
                </c:pt>
                <c:pt idx="5">
                  <c:v>ORTA VE BATI ASYA</c:v>
                </c:pt>
                <c:pt idx="6">
                  <c:v>ORTADOĞU VE KUZEY AFRİKA</c:v>
                </c:pt>
                <c:pt idx="7">
                  <c:v>GÜNEY AMERİKA</c:v>
                </c:pt>
                <c:pt idx="8">
                  <c:v>A.B. DIŞI AVRUPA</c:v>
                </c:pt>
              </c:strCache>
            </c:strRef>
          </c:cat>
          <c:val>
            <c:numRef>
              <c:f>'C:\DOCUME~1\zn912\LOCALS~1\Temp\[ÜLKELER.xls]SON LİSTE'!$C$3:$C$11</c:f>
              <c:numCache>
                <c:formatCode>_-* #,##0.00\ _T_L_-;\-* #,##0.00\ _T_L_-;_-* "-"??\ _T_L_-;_-@_-</c:formatCode>
                <c:ptCount val="9"/>
                <c:pt idx="0">
                  <c:v>2197932743.1999998</c:v>
                </c:pt>
                <c:pt idx="1">
                  <c:v>30730953.810000021</c:v>
                </c:pt>
                <c:pt idx="2">
                  <c:v>331938480.78999949</c:v>
                </c:pt>
                <c:pt idx="3">
                  <c:v>52764526.190000013</c:v>
                </c:pt>
                <c:pt idx="4">
                  <c:v>108664234.58999999</c:v>
                </c:pt>
                <c:pt idx="5">
                  <c:v>30595314.020000003</c:v>
                </c:pt>
                <c:pt idx="6">
                  <c:v>423379853.53000009</c:v>
                </c:pt>
                <c:pt idx="7">
                  <c:v>11548442.16</c:v>
                </c:pt>
                <c:pt idx="8">
                  <c:v>313824445.47999913</c:v>
                </c:pt>
              </c:numCache>
            </c:numRef>
          </c:val>
        </c:ser>
        <c:dLbls>
          <c:showCatName val="1"/>
          <c:showPercent val="1"/>
        </c:dLbls>
      </c:pie3DChart>
    </c:plotArea>
    <c:plotVisOnly val="1"/>
    <c:dispBlanksAs val="zero"/>
  </c:chart>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tr-TR"/>
  <c:chart>
    <c:view3D>
      <c:rotY val="240"/>
      <c:perspective val="0"/>
    </c:view3D>
    <c:plotArea>
      <c:layout>
        <c:manualLayout>
          <c:layoutTarget val="inner"/>
          <c:xMode val="edge"/>
          <c:yMode val="edge"/>
          <c:x val="1.739131173204472E-2"/>
          <c:y val="0.21138239353403773"/>
          <c:w val="0.97913085051412496"/>
          <c:h val="0.6056918583956139"/>
        </c:manualLayout>
      </c:layout>
      <c:pie3DChart>
        <c:varyColors val="1"/>
        <c:ser>
          <c:idx val="0"/>
          <c:order val="0"/>
          <c:dLbls>
            <c:dLbl>
              <c:idx val="0"/>
              <c:layout>
                <c:manualLayout>
                  <c:x val="0.25478271687445853"/>
                  <c:y val="4.6311806866448813E-2"/>
                </c:manualLayout>
              </c:layout>
              <c:tx>
                <c:rich>
                  <a:bodyPr/>
                  <a:lstStyle/>
                  <a:p>
                    <a:pPr>
                      <a:defRPr>
                        <a:solidFill>
                          <a:schemeClr val="dk1"/>
                        </a:solidFill>
                        <a:latin typeface="+mn-lt"/>
                        <a:ea typeface="+mn-ea"/>
                        <a:cs typeface="+mn-cs"/>
                      </a:defRPr>
                    </a:pPr>
                    <a:r>
                      <a:rPr lang="tr-TR" b="1" cap="none" spc="0" dirty="0">
                        <a:ln w="10541" cmpd="sng">
                          <a:solidFill>
                            <a:schemeClr val="accent1">
                              <a:shade val="88000"/>
                              <a:satMod val="110000"/>
                            </a:schemeClr>
                          </a:solidFill>
                          <a:prstDash val="solid"/>
                        </a:ln>
                        <a:solidFill>
                          <a:schemeClr val="tx2">
                            <a:lumMod val="75000"/>
                            <a:lumOff val="25000"/>
                          </a:schemeClr>
                        </a:solidFill>
                        <a:effectLst/>
                        <a:latin typeface="+mn-lt"/>
                        <a:ea typeface="+mn-ea"/>
                        <a:cs typeface="+mn-cs"/>
                      </a:rPr>
                      <a:t>Deri, Tekstil ve   </a:t>
                    </a:r>
                  </a:p>
                  <a:p>
                    <a:pPr>
                      <a:defRPr>
                        <a:solidFill>
                          <a:schemeClr val="dk1"/>
                        </a:solidFill>
                        <a:latin typeface="+mn-lt"/>
                        <a:ea typeface="+mn-ea"/>
                        <a:cs typeface="+mn-cs"/>
                      </a:defRPr>
                    </a:pPr>
                    <a:r>
                      <a:rPr lang="tr-TR" b="1" cap="none" spc="0" dirty="0">
                        <a:ln w="10541" cmpd="sng">
                          <a:solidFill>
                            <a:schemeClr val="accent1">
                              <a:shade val="88000"/>
                              <a:satMod val="110000"/>
                            </a:schemeClr>
                          </a:solidFill>
                          <a:prstDash val="solid"/>
                        </a:ln>
                        <a:solidFill>
                          <a:schemeClr val="tx2">
                            <a:lumMod val="75000"/>
                            <a:lumOff val="25000"/>
                          </a:schemeClr>
                        </a:solidFill>
                        <a:effectLst/>
                        <a:latin typeface="+mn-lt"/>
                        <a:ea typeface="+mn-ea"/>
                        <a:cs typeface="+mn-cs"/>
                      </a:rPr>
                      <a:t> Konfeksiyon
Ürünleri
28%</a:t>
                    </a:r>
                  </a:p>
                </c:rich>
              </c:tx>
              <c:spPr>
                <a:solidFill>
                  <a:schemeClr val="lt1"/>
                </a:solidFill>
                <a:ln w="25400" cap="flat" cmpd="sng" algn="ctr">
                  <a:solidFill>
                    <a:schemeClr val="accent2"/>
                  </a:solidFill>
                  <a:prstDash val="solid"/>
                </a:ln>
                <a:effectLst/>
              </c:spPr>
              <c:dLblPos val="bestFit"/>
            </c:dLbl>
            <c:dLbl>
              <c:idx val="1"/>
              <c:layout>
                <c:manualLayout>
                  <c:x val="-0.18793534732810302"/>
                  <c:y val="2.6181793065340592E-2"/>
                </c:manualLayout>
              </c:layout>
              <c:tx>
                <c:rich>
                  <a:bodyPr/>
                  <a:lstStyle/>
                  <a:p>
                    <a:pPr>
                      <a:defRPr>
                        <a:solidFill>
                          <a:schemeClr val="dk1"/>
                        </a:solidFill>
                        <a:latin typeface="+mn-lt"/>
                        <a:ea typeface="+mn-ea"/>
                        <a:cs typeface="+mn-cs"/>
                      </a:defRPr>
                    </a:pPr>
                    <a:r>
                      <a:rPr lang="tr-TR" b="1" cap="none" spc="0">
                        <a:ln w="10541" cmpd="sng">
                          <a:solidFill>
                            <a:schemeClr val="accent1">
                              <a:shade val="88000"/>
                              <a:satMod val="110000"/>
                            </a:schemeClr>
                          </a:solidFill>
                          <a:prstDash val="solid"/>
                        </a:ln>
                        <a:solidFill>
                          <a:schemeClr val="dk1"/>
                        </a:solidFill>
                        <a:effectLst/>
                        <a:latin typeface="+mn-lt"/>
                        <a:ea typeface="+mn-ea"/>
                        <a:cs typeface="+mn-cs"/>
                      </a:rPr>
                      <a:t>Makina Elektrikli 
Cihazlar ve Madeni
 Ürünler
28%</a:t>
                    </a:r>
                  </a:p>
                </c:rich>
              </c:tx>
              <c:spPr>
                <a:solidFill>
                  <a:schemeClr val="lt1"/>
                </a:solidFill>
                <a:ln w="25400" cap="flat" cmpd="sng" algn="ctr">
                  <a:solidFill>
                    <a:schemeClr val="accent2"/>
                  </a:solidFill>
                  <a:prstDash val="solid"/>
                </a:ln>
                <a:effectLst/>
              </c:spPr>
              <c:dLblPos val="bestFit"/>
            </c:dLbl>
            <c:dLbl>
              <c:idx val="2"/>
              <c:layout>
                <c:manualLayout>
                  <c:x val="-6.7651636051932834E-2"/>
                  <c:y val="-0.10710739756074381"/>
                </c:manualLayout>
              </c:layout>
              <c:tx>
                <c:rich>
                  <a:bodyPr/>
                  <a:lstStyle/>
                  <a:p>
                    <a:pPr>
                      <a:defRPr>
                        <a:solidFill>
                          <a:schemeClr val="dk1"/>
                        </a:solidFill>
                        <a:latin typeface="+mn-lt"/>
                        <a:ea typeface="+mn-ea"/>
                        <a:cs typeface="+mn-cs"/>
                      </a:defRPr>
                    </a:pPr>
                    <a:r>
                      <a:rPr lang="tr-TR" b="1" cap="none" spc="0">
                        <a:ln w="10541" cmpd="sng">
                          <a:solidFill>
                            <a:schemeClr val="accent1">
                              <a:shade val="88000"/>
                              <a:satMod val="110000"/>
                            </a:schemeClr>
                          </a:solidFill>
                          <a:prstDash val="solid"/>
                        </a:ln>
                        <a:solidFill>
                          <a:schemeClr val="dk1"/>
                        </a:solidFill>
                        <a:effectLst/>
                        <a:latin typeface="+mn-lt"/>
                        <a:ea typeface="+mn-ea"/>
                        <a:cs typeface="+mn-cs"/>
                      </a:rPr>
                      <a:t>Toprağa Dayalı 
Sanayi
Ürünleri
13%</a:t>
                    </a:r>
                  </a:p>
                </c:rich>
              </c:tx>
              <c:spPr>
                <a:solidFill>
                  <a:schemeClr val="lt1"/>
                </a:solidFill>
                <a:ln w="25400" cap="flat" cmpd="sng" algn="ctr">
                  <a:solidFill>
                    <a:schemeClr val="accent2"/>
                  </a:solidFill>
                  <a:prstDash val="solid"/>
                </a:ln>
                <a:effectLst/>
              </c:spPr>
              <c:dLblPos val="bestFit"/>
            </c:dLbl>
            <c:dLbl>
              <c:idx val="3"/>
              <c:layout>
                <c:manualLayout>
                  <c:x val="-4.4165550042977383E-2"/>
                  <c:y val="-0.14899626254868614"/>
                </c:manualLayout>
              </c:layout>
              <c:tx>
                <c:rich>
                  <a:bodyPr/>
                  <a:lstStyle/>
                  <a:p>
                    <a:pPr>
                      <a:defRPr>
                        <a:solidFill>
                          <a:schemeClr val="dk1"/>
                        </a:solidFill>
                        <a:latin typeface="+mn-lt"/>
                        <a:ea typeface="+mn-ea"/>
                        <a:cs typeface="+mn-cs"/>
                      </a:defRPr>
                    </a:pPr>
                    <a:r>
                      <a:rPr lang="tr-TR" b="1" cap="none" spc="0">
                        <a:ln w="10541" cmpd="sng">
                          <a:solidFill>
                            <a:schemeClr val="accent1">
                              <a:shade val="88000"/>
                              <a:satMod val="110000"/>
                            </a:schemeClr>
                          </a:solidFill>
                          <a:prstDash val="solid"/>
                        </a:ln>
                        <a:solidFill>
                          <a:schemeClr val="dk1"/>
                        </a:solidFill>
                        <a:effectLst/>
                        <a:latin typeface="+mn-lt"/>
                        <a:ea typeface="+mn-ea"/>
                        <a:cs typeface="+mn-cs"/>
                      </a:rPr>
                      <a:t>Gıda ve
 İşlenmiş
 Tarım 
Ürünleri
5%</a:t>
                    </a:r>
                  </a:p>
                </c:rich>
              </c:tx>
              <c:spPr>
                <a:solidFill>
                  <a:schemeClr val="lt1"/>
                </a:solidFill>
                <a:ln w="25400" cap="flat" cmpd="sng" algn="ctr">
                  <a:solidFill>
                    <a:schemeClr val="accent2"/>
                  </a:solidFill>
                  <a:prstDash val="solid"/>
                </a:ln>
                <a:effectLst/>
              </c:spPr>
              <c:dLblPos val="bestFit"/>
            </c:dLbl>
            <c:dLbl>
              <c:idx val="4"/>
              <c:layout>
                <c:manualLayout>
                  <c:x val="-5.1627610388784405E-2"/>
                  <c:y val="0.11371018096422172"/>
                </c:manualLayout>
              </c:layout>
              <c:tx>
                <c:rich>
                  <a:bodyPr/>
                  <a:lstStyle/>
                  <a:p>
                    <a:pPr>
                      <a:defRPr>
                        <a:solidFill>
                          <a:schemeClr val="dk1"/>
                        </a:solidFill>
                        <a:latin typeface="+mn-lt"/>
                        <a:ea typeface="+mn-ea"/>
                        <a:cs typeface="+mn-cs"/>
                      </a:defRPr>
                    </a:pPr>
                    <a:r>
                      <a:rPr lang="tr-TR" b="1" cap="none" spc="0">
                        <a:ln w="10541" cmpd="sng">
                          <a:solidFill>
                            <a:schemeClr val="accent1">
                              <a:shade val="88000"/>
                              <a:satMod val="110000"/>
                            </a:schemeClr>
                          </a:solidFill>
                          <a:prstDash val="solid"/>
                        </a:ln>
                        <a:solidFill>
                          <a:schemeClr val="dk1"/>
                        </a:solidFill>
                        <a:effectLst/>
                        <a:latin typeface="+mn-lt"/>
                        <a:ea typeface="+mn-ea"/>
                        <a:cs typeface="+mn-cs"/>
                      </a:rPr>
                      <a:t>İşlenmemiş Tarım 
Ürünleri ve Hayvancılık
1%</a:t>
                    </a:r>
                  </a:p>
                </c:rich>
              </c:tx>
              <c:spPr>
                <a:solidFill>
                  <a:schemeClr val="lt1"/>
                </a:solidFill>
                <a:ln w="25400" cap="flat" cmpd="sng" algn="ctr">
                  <a:solidFill>
                    <a:schemeClr val="accent2"/>
                  </a:solidFill>
                  <a:prstDash val="solid"/>
                </a:ln>
                <a:effectLst/>
              </c:spPr>
              <c:dLblPos val="bestFit"/>
            </c:dLbl>
            <c:dLbl>
              <c:idx val="5"/>
              <c:layout>
                <c:manualLayout>
                  <c:x val="9.9972342572417883E-2"/>
                  <c:y val="-0.14662395679047174"/>
                </c:manualLayout>
              </c:layout>
              <c:tx>
                <c:rich>
                  <a:bodyPr/>
                  <a:lstStyle/>
                  <a:p>
                    <a:pPr>
                      <a:defRPr>
                        <a:solidFill>
                          <a:schemeClr val="dk1"/>
                        </a:solidFill>
                        <a:latin typeface="+mn-lt"/>
                        <a:ea typeface="+mn-ea"/>
                        <a:cs typeface="+mn-cs"/>
                      </a:defRPr>
                    </a:pPr>
                    <a:r>
                      <a:rPr lang="tr-TR" b="1" cap="none" spc="0">
                        <a:ln w="10541" cmpd="sng">
                          <a:solidFill>
                            <a:schemeClr val="accent1">
                              <a:shade val="88000"/>
                              <a:satMod val="110000"/>
                            </a:schemeClr>
                          </a:solidFill>
                          <a:prstDash val="solid"/>
                        </a:ln>
                        <a:solidFill>
                          <a:schemeClr val="dk1"/>
                        </a:solidFill>
                        <a:effectLst/>
                        <a:latin typeface="+mn-lt"/>
                        <a:ea typeface="+mn-ea"/>
                        <a:cs typeface="+mn-cs"/>
                      </a:rPr>
                      <a:t>Kimya Sanayi, 
Plastik ve Kauçuk 
Ürünleri
15%</a:t>
                    </a:r>
                  </a:p>
                </c:rich>
              </c:tx>
              <c:spPr>
                <a:solidFill>
                  <a:schemeClr val="lt1"/>
                </a:solidFill>
                <a:ln w="25400" cap="flat" cmpd="sng" algn="ctr">
                  <a:solidFill>
                    <a:schemeClr val="accent2"/>
                  </a:solidFill>
                  <a:prstDash val="solid"/>
                </a:ln>
                <a:effectLst/>
              </c:spPr>
              <c:dLblPos val="bestFit"/>
            </c:dLbl>
            <c:dLbl>
              <c:idx val="6"/>
              <c:layout>
                <c:manualLayout>
                  <c:x val="4.7430609471827423E-2"/>
                  <c:y val="0.16090178201409044"/>
                </c:manualLayout>
              </c:layout>
              <c:tx>
                <c:rich>
                  <a:bodyPr/>
                  <a:lstStyle/>
                  <a:p>
                    <a:pPr>
                      <a:defRPr>
                        <a:solidFill>
                          <a:schemeClr val="dk1"/>
                        </a:solidFill>
                        <a:latin typeface="+mn-lt"/>
                        <a:ea typeface="+mn-ea"/>
                        <a:cs typeface="+mn-cs"/>
                      </a:defRPr>
                    </a:pPr>
                    <a:r>
                      <a:rPr lang="tr-TR" b="1" cap="none" spc="0">
                        <a:ln w="10541" cmpd="sng">
                          <a:solidFill>
                            <a:schemeClr val="accent1">
                              <a:shade val="88000"/>
                              <a:satMod val="110000"/>
                            </a:schemeClr>
                          </a:solidFill>
                          <a:prstDash val="solid"/>
                        </a:ln>
                        <a:solidFill>
                          <a:schemeClr val="dk1"/>
                        </a:solidFill>
                        <a:effectLst/>
                        <a:latin typeface="+mn-lt"/>
                        <a:ea typeface="+mn-ea"/>
                        <a:cs typeface="+mn-cs"/>
                      </a:rPr>
                      <a:t>Madencilik
1%</a:t>
                    </a:r>
                  </a:p>
                </c:rich>
              </c:tx>
              <c:spPr>
                <a:solidFill>
                  <a:schemeClr val="lt1"/>
                </a:solidFill>
                <a:ln w="25400" cap="flat" cmpd="sng" algn="ctr">
                  <a:solidFill>
                    <a:schemeClr val="accent2"/>
                  </a:solidFill>
                  <a:prstDash val="solid"/>
                </a:ln>
                <a:effectLst/>
              </c:spPr>
              <c:dLblPos val="bestFit"/>
            </c:dLbl>
            <c:dLbl>
              <c:idx val="7"/>
              <c:layout>
                <c:manualLayout>
                  <c:x val="4.6098424363706522E-2"/>
                  <c:y val="-0.10181897957499744"/>
                </c:manualLayout>
              </c:layout>
              <c:tx>
                <c:rich>
                  <a:bodyPr/>
                  <a:lstStyle/>
                  <a:p>
                    <a:pPr>
                      <a:defRPr>
                        <a:solidFill>
                          <a:schemeClr val="dk1"/>
                        </a:solidFill>
                        <a:latin typeface="+mn-lt"/>
                        <a:ea typeface="+mn-ea"/>
                        <a:cs typeface="+mn-cs"/>
                      </a:defRPr>
                    </a:pPr>
                    <a:r>
                      <a:rPr lang="tr-TR" b="1" cap="none" spc="0">
                        <a:ln w="10541" cmpd="sng">
                          <a:solidFill>
                            <a:schemeClr val="accent1">
                              <a:shade val="88000"/>
                              <a:satMod val="110000"/>
                            </a:schemeClr>
                          </a:solidFill>
                          <a:prstDash val="solid"/>
                        </a:ln>
                        <a:solidFill>
                          <a:schemeClr val="dk1"/>
                        </a:solidFill>
                        <a:effectLst/>
                        <a:latin typeface="+mn-lt"/>
                        <a:ea typeface="+mn-ea"/>
                        <a:cs typeface="+mn-cs"/>
                      </a:rPr>
                      <a:t>Motorlu 
Taşıtlar
5%</a:t>
                    </a:r>
                  </a:p>
                </c:rich>
              </c:tx>
              <c:spPr>
                <a:solidFill>
                  <a:schemeClr val="lt1"/>
                </a:solidFill>
                <a:ln w="25400" cap="flat" cmpd="sng" algn="ctr">
                  <a:solidFill>
                    <a:schemeClr val="accent2"/>
                  </a:solidFill>
                  <a:prstDash val="solid"/>
                </a:ln>
                <a:effectLst/>
              </c:spPr>
              <c:dLblPos val="bestFit"/>
            </c:dLbl>
            <c:dLbl>
              <c:idx val="8"/>
              <c:layout>
                <c:manualLayout>
                  <c:x val="-9.3610698692281388E-3"/>
                  <c:y val="0.14814796440687078"/>
                </c:manualLayout>
              </c:layout>
              <c:tx>
                <c:rich>
                  <a:bodyPr/>
                  <a:lstStyle/>
                  <a:p>
                    <a:pPr>
                      <a:defRPr>
                        <a:solidFill>
                          <a:schemeClr val="dk1"/>
                        </a:solidFill>
                        <a:latin typeface="+mn-lt"/>
                        <a:ea typeface="+mn-ea"/>
                        <a:cs typeface="+mn-cs"/>
                      </a:defRPr>
                    </a:pPr>
                    <a:r>
                      <a:rPr lang="tr-TR" b="1" cap="none" spc="0">
                        <a:ln w="10541" cmpd="sng">
                          <a:solidFill>
                            <a:schemeClr val="accent1">
                              <a:shade val="88000"/>
                              <a:satMod val="110000"/>
                            </a:schemeClr>
                          </a:solidFill>
                          <a:prstDash val="solid"/>
                        </a:ln>
                        <a:solidFill>
                          <a:schemeClr val="dk1"/>
                        </a:solidFill>
                        <a:effectLst/>
                        <a:latin typeface="+mn-lt"/>
                        <a:ea typeface="+mn-ea"/>
                        <a:cs typeface="+mn-cs"/>
                      </a:rPr>
                      <a:t>Diğer
4%</a:t>
                    </a:r>
                  </a:p>
                </c:rich>
              </c:tx>
              <c:spPr>
                <a:solidFill>
                  <a:schemeClr val="lt1"/>
                </a:solidFill>
                <a:ln w="25400" cap="flat" cmpd="sng" algn="ctr">
                  <a:solidFill>
                    <a:schemeClr val="accent2"/>
                  </a:solidFill>
                  <a:prstDash val="solid"/>
                </a:ln>
                <a:effectLst/>
              </c:spPr>
              <c:dLblPos val="bestFit"/>
            </c:dLbl>
            <c:numFmt formatCode="0%" sourceLinked="0"/>
            <c:spPr>
              <a:solidFill>
                <a:schemeClr val="lt1"/>
              </a:solidFill>
              <a:ln w="25400" cap="flat" cmpd="sng" algn="ctr">
                <a:solidFill>
                  <a:schemeClr val="accent2"/>
                </a:solidFill>
                <a:prstDash val="solid"/>
              </a:ln>
              <a:effectLst/>
            </c:spPr>
            <c:txPr>
              <a:bodyPr/>
              <a:lstStyle/>
              <a:p>
                <a:pPr>
                  <a:defRPr>
                    <a:solidFill>
                      <a:schemeClr val="dk1"/>
                    </a:solidFill>
                    <a:latin typeface="+mn-lt"/>
                    <a:ea typeface="+mn-ea"/>
                    <a:cs typeface="+mn-cs"/>
                  </a:defRPr>
                </a:pPr>
                <a:endParaRPr lang="tr-TR"/>
              </a:p>
            </c:txPr>
            <c:showCatName val="1"/>
            <c:showPercent val="1"/>
            <c:showLeaderLines val="1"/>
            <c:leaderLines>
              <c:spPr>
                <a:ln w="25400" cap="flat" cmpd="sng" algn="ctr">
                  <a:solidFill>
                    <a:schemeClr val="accent2"/>
                  </a:solidFill>
                  <a:prstDash val="solid"/>
                </a:ln>
                <a:effectLst>
                  <a:outerShdw blurRad="40000" dist="20000" dir="5400000" rotWithShape="0">
                    <a:srgbClr val="000000">
                      <a:alpha val="38000"/>
                    </a:srgbClr>
                  </a:outerShdw>
                </a:effectLst>
              </c:spPr>
            </c:leaderLines>
          </c:dLbls>
          <c:cat>
            <c:strRef>
              <c:f>'C:\Documents and Settings\zn912\My Documents\Faaliyet\2005\[FAALİYET 2005.xls]SEKTÖREL DAĞILIM'!$A$4:$A$12</c:f>
              <c:strCache>
                <c:ptCount val="9"/>
                <c:pt idx="0">
                  <c:v>Deri, Tekstil ve Konf.Ürün.</c:v>
                </c:pt>
                <c:pt idx="1">
                  <c:v>Makina Elek.Cihaz. ve Madeni Ürün.</c:v>
                </c:pt>
                <c:pt idx="2">
                  <c:v>Toprağa Dayalı San.Ürün.</c:v>
                </c:pt>
                <c:pt idx="3">
                  <c:v>Gıda ve İşlenmiş Tarım Ürün</c:v>
                </c:pt>
                <c:pt idx="4">
                  <c:v>İşlenmemiş Tarım ve Hayvan.</c:v>
                </c:pt>
                <c:pt idx="5">
                  <c:v>Kimya San., Plastik ve Kauçuk Ürün.</c:v>
                </c:pt>
                <c:pt idx="6">
                  <c:v>Madencilik</c:v>
                </c:pt>
                <c:pt idx="7">
                  <c:v>Motorlu Taşıtlar</c:v>
                </c:pt>
                <c:pt idx="8">
                  <c:v>Diğer</c:v>
                </c:pt>
              </c:strCache>
            </c:strRef>
          </c:cat>
          <c:val>
            <c:numRef>
              <c:f>'C:\Documents and Settings\zn912\My Documents\Faaliyet\2005\[FAALİYET 2005.xls]SEKTÖREL DAĞILIM'!$B$4:$B$12</c:f>
              <c:numCache>
                <c:formatCode>General</c:formatCode>
                <c:ptCount val="9"/>
                <c:pt idx="0">
                  <c:v>39</c:v>
                </c:pt>
                <c:pt idx="1">
                  <c:v>25</c:v>
                </c:pt>
                <c:pt idx="2">
                  <c:v>12</c:v>
                </c:pt>
                <c:pt idx="3">
                  <c:v>4</c:v>
                </c:pt>
                <c:pt idx="4">
                  <c:v>1</c:v>
                </c:pt>
                <c:pt idx="5">
                  <c:v>11</c:v>
                </c:pt>
                <c:pt idx="6">
                  <c:v>2</c:v>
                </c:pt>
                <c:pt idx="7">
                  <c:v>3</c:v>
                </c:pt>
                <c:pt idx="8">
                  <c:v>3</c:v>
                </c:pt>
              </c:numCache>
            </c:numRef>
          </c:val>
        </c:ser>
        <c:dLbls>
          <c:showCatName val="1"/>
          <c:showPercent val="1"/>
        </c:dLbls>
      </c:pie3DChart>
    </c:plotArea>
    <c:plotVisOnly val="1"/>
    <c:dispBlanksAs val="zero"/>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drawing1.xml><?xml version="1.0" encoding="utf-8"?>
<c:userShapes xmlns:c="http://schemas.openxmlformats.org/drawingml/2006/chart">
  <cdr:relSizeAnchor xmlns:cdr="http://schemas.openxmlformats.org/drawingml/2006/chartDrawing">
    <cdr:from>
      <cdr:x>0.10397</cdr:x>
      <cdr:y>0.70748</cdr:y>
    </cdr:from>
    <cdr:to>
      <cdr:x>0.10397</cdr:x>
      <cdr:y>0.75411</cdr:y>
    </cdr:to>
    <cdr:sp macro="" textlink="">
      <cdr:nvSpPr>
        <cdr:cNvPr id="34818" name="Line 2"/>
        <cdr:cNvSpPr>
          <a:spLocks xmlns:a="http://schemas.openxmlformats.org/drawingml/2006/main" noChangeShapeType="1"/>
        </cdr:cNvSpPr>
      </cdr:nvSpPr>
      <cdr:spPr bwMode="auto">
        <a:xfrm xmlns:a="http://schemas.openxmlformats.org/drawingml/2006/main">
          <a:off x="1143994" y="5124648"/>
          <a:ext cx="0" cy="337543"/>
        </a:xfrm>
        <a:prstGeom xmlns:a="http://schemas.openxmlformats.org/drawingml/2006/main" prst="line">
          <a:avLst/>
        </a:prstGeom>
        <a:noFill xmlns:a="http://schemas.openxmlformats.org/drawingml/2006/main"/>
        <a:ln xmlns:a="http://schemas.openxmlformats.org/drawingml/2006/main" w="9525">
          <a:noFill/>
          <a:round/>
          <a:headEnd/>
          <a:tailEnd type="triangle" w="med" len="med"/>
        </a:ln>
        <a:effectLst xmlns:a="http://schemas.openxmlformats.org/drawingml/2006/main"/>
      </cdr:spPr>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lvl1pPr>
          </a:lstStyle>
          <a:p>
            <a:pPr>
              <a:defRPr/>
            </a:pPr>
            <a:endParaRPr lang="en-US"/>
          </a:p>
        </p:txBody>
      </p:sp>
      <p:sp>
        <p:nvSpPr>
          <p:cNvPr id="9830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9830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lvl1pPr>
          </a:lstStyle>
          <a:p>
            <a:pPr>
              <a:defRPr/>
            </a:pPr>
            <a:endParaRPr lang="en-US"/>
          </a:p>
        </p:txBody>
      </p:sp>
      <p:sp>
        <p:nvSpPr>
          <p:cNvPr id="9830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4CE6C22B-7BDA-4ED9-8C15-09D182650A82}"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solidFill>
                  <a:schemeClr val="tx1"/>
                </a:solidFill>
              </a:defRPr>
            </a:lvl1pPr>
          </a:lstStyle>
          <a:p>
            <a:pPr>
              <a:defRPr/>
            </a:pPr>
            <a:endParaRPr lang="tr-TR"/>
          </a:p>
        </p:txBody>
      </p:sp>
      <p:sp>
        <p:nvSpPr>
          <p:cNvPr id="286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solidFill>
                  <a:schemeClr val="tx1"/>
                </a:solidFill>
              </a:defRPr>
            </a:lvl1pPr>
          </a:lstStyle>
          <a:p>
            <a:pPr>
              <a:defRPr/>
            </a:pPr>
            <a:endParaRPr lang="tr-TR"/>
          </a:p>
        </p:txBody>
      </p:sp>
      <p:sp>
        <p:nvSpPr>
          <p:cNvPr id="358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86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tr-TR" noProof="0" smtClean="0"/>
              <a:t>Asıl metin stillerini düzenlemek için tıklatın</a:t>
            </a:r>
          </a:p>
          <a:p>
            <a:pPr lvl="1"/>
            <a:r>
              <a:rPr lang="tr-TR" noProof="0" smtClean="0"/>
              <a:t>İkinci düzey</a:t>
            </a:r>
          </a:p>
          <a:p>
            <a:pPr lvl="2"/>
            <a:r>
              <a:rPr lang="tr-TR" noProof="0" smtClean="0"/>
              <a:t>Üçüncü düzey</a:t>
            </a:r>
          </a:p>
          <a:p>
            <a:pPr lvl="3"/>
            <a:r>
              <a:rPr lang="tr-TR" noProof="0" smtClean="0"/>
              <a:t>Dördüncü düzey</a:t>
            </a:r>
          </a:p>
          <a:p>
            <a:pPr lvl="4"/>
            <a:r>
              <a:rPr lang="tr-TR" noProof="0" smtClean="0"/>
              <a:t>Beşinci düzey</a:t>
            </a:r>
          </a:p>
        </p:txBody>
      </p:sp>
      <p:sp>
        <p:nvSpPr>
          <p:cNvPr id="286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solidFill>
                  <a:schemeClr val="tx1"/>
                </a:solidFill>
              </a:defRPr>
            </a:lvl1pPr>
          </a:lstStyle>
          <a:p>
            <a:pPr>
              <a:defRPr/>
            </a:pPr>
            <a:endParaRPr lang="tr-TR"/>
          </a:p>
        </p:txBody>
      </p:sp>
      <p:sp>
        <p:nvSpPr>
          <p:cNvPr id="286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solidFill>
                  <a:schemeClr val="tx1"/>
                </a:solidFill>
              </a:defRPr>
            </a:lvl1pPr>
          </a:lstStyle>
          <a:p>
            <a:pPr>
              <a:defRPr/>
            </a:pPr>
            <a:fld id="{E67A9D5C-A646-4C83-A673-2A9468FFB66A}" type="slidenum">
              <a:rPr lang="tr-TR"/>
              <a:pPr>
                <a:defRPr/>
              </a:pPr>
              <a:t>‹#›</a:t>
            </a:fld>
            <a:endParaRPr lang="tr-T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30FA8443-4782-4DFF-9E5B-7E4DC809447A}" type="slidenum">
              <a:rPr lang="tr-TR"/>
              <a:pPr/>
              <a:t>4</a:t>
            </a:fld>
            <a:endParaRPr lang="tr-TR"/>
          </a:p>
        </p:txBody>
      </p:sp>
      <p:sp>
        <p:nvSpPr>
          <p:cNvPr id="36867" name="Rectangle 2"/>
          <p:cNvSpPr>
            <a:spLocks noGrp="1" noRot="1" noChangeAspect="1" noChangeArrowheads="1" noTextEdit="1"/>
          </p:cNvSpPr>
          <p:nvPr>
            <p:ph type="sldImg"/>
          </p:nvPr>
        </p:nvSpPr>
        <p:spPr>
          <a:xfrm>
            <a:off x="1143000" y="684213"/>
            <a:ext cx="4573588" cy="3430587"/>
          </a:xfrm>
          <a:solidFill>
            <a:srgbClr val="FFFFFF"/>
          </a:solidFill>
          <a:ln/>
        </p:spPr>
      </p:sp>
      <p:sp>
        <p:nvSpPr>
          <p:cNvPr id="36868" name="Rectangle 3"/>
          <p:cNvSpPr>
            <a:spLocks noGrp="1" noChangeArrowheads="1"/>
          </p:cNvSpPr>
          <p:nvPr>
            <p:ph type="body" idx="1"/>
          </p:nvPr>
        </p:nvSpPr>
        <p:spPr>
          <a:xfrm>
            <a:off x="914400" y="4343400"/>
            <a:ext cx="5029200" cy="4116388"/>
          </a:xfrm>
          <a:solidFill>
            <a:srgbClr val="FFFFFF"/>
          </a:solidFill>
          <a:ln>
            <a:solidFill>
              <a:srgbClr val="000000"/>
            </a:solidFill>
          </a:ln>
        </p:spPr>
        <p:txBody>
          <a:bodyPr/>
          <a:lstStyle/>
          <a:p>
            <a:pPr eaLnBrk="1" hangingPunct="1"/>
            <a:endParaRPr 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0BA3BCBB-0D7D-444D-9242-6072F057E15E}" type="slidenum">
              <a:rPr lang="tr-TR"/>
              <a:pPr/>
              <a:t>13</a:t>
            </a:fld>
            <a:endParaRPr lang="tr-T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tr-T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tr-T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tr-TR"/>
          </a:p>
        </p:txBody>
      </p:sp>
      <p:sp>
        <p:nvSpPr>
          <p:cNvPr id="4" name="Rectangle 4"/>
          <p:cNvSpPr>
            <a:spLocks noGrp="1" noChangeArrowheads="1"/>
          </p:cNvSpPr>
          <p:nvPr>
            <p:ph type="dt" sz="half" idx="10"/>
          </p:nvPr>
        </p:nvSpPr>
        <p:spPr>
          <a:ln/>
        </p:spPr>
        <p:txBody>
          <a:bodyPr/>
          <a:lstStyle>
            <a:lvl1pPr>
              <a:defRPr/>
            </a:lvl1pPr>
          </a:lstStyle>
          <a:p>
            <a:pPr>
              <a:defRPr/>
            </a:pPr>
            <a:fld id="{C8258FC1-C518-4235-9998-044504B4AF55}" type="datetime1">
              <a:rPr lang="en-US" smtClean="0"/>
              <a:pPr>
                <a:defRPr/>
              </a:pPr>
              <a:t>3/25/2010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31/03/2010 TÜRKİYE BANKALAR BİRLİĞİ &amp; İTKİB İŞBİRLİĞİ</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1DCF01D-0ECC-4AE6-AE8C-BF51EEA94E9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Rectangle 4"/>
          <p:cNvSpPr>
            <a:spLocks noGrp="1" noChangeArrowheads="1"/>
          </p:cNvSpPr>
          <p:nvPr>
            <p:ph type="dt" sz="half" idx="10"/>
          </p:nvPr>
        </p:nvSpPr>
        <p:spPr>
          <a:ln/>
        </p:spPr>
        <p:txBody>
          <a:bodyPr/>
          <a:lstStyle>
            <a:lvl1pPr>
              <a:defRPr/>
            </a:lvl1pPr>
          </a:lstStyle>
          <a:p>
            <a:pPr>
              <a:defRPr/>
            </a:pPr>
            <a:fld id="{5CD28613-D258-484D-A89B-E823F3E57A5D}" type="datetime1">
              <a:rPr lang="en-US" smtClean="0"/>
              <a:pPr>
                <a:defRPr/>
              </a:pPr>
              <a:t>3/25/2010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31/03/2010 TÜRKİYE BANKALAR BİRLİĞİ &amp; İTKİB İŞBİRLİĞİ</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D7B6CBA-4CCD-4C03-9E4F-029778AFCBA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tr-T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Rectangle 4"/>
          <p:cNvSpPr>
            <a:spLocks noGrp="1" noChangeArrowheads="1"/>
          </p:cNvSpPr>
          <p:nvPr>
            <p:ph type="dt" sz="half" idx="10"/>
          </p:nvPr>
        </p:nvSpPr>
        <p:spPr>
          <a:ln/>
        </p:spPr>
        <p:txBody>
          <a:bodyPr/>
          <a:lstStyle>
            <a:lvl1pPr>
              <a:defRPr/>
            </a:lvl1pPr>
          </a:lstStyle>
          <a:p>
            <a:pPr>
              <a:defRPr/>
            </a:pPr>
            <a:fld id="{B227CB59-AEE7-43D3-879F-DF2E27DF8BD5}" type="datetime1">
              <a:rPr lang="en-US" smtClean="0"/>
              <a:pPr>
                <a:defRPr/>
              </a:pPr>
              <a:t>3/25/2010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31/03/2010 TÜRKİYE BANKALAR BİRLİĞİ &amp; İTKİB İŞBİRLİĞİ</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5E5684-893D-4992-BDC0-4BCFAA1CDCE4}"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tr-TR"/>
          </a:p>
        </p:txBody>
      </p:sp>
      <p:sp>
        <p:nvSpPr>
          <p:cNvPr id="3" name="ClipArt Placeholder 2"/>
          <p:cNvSpPr>
            <a:spLocks noGrp="1"/>
          </p:cNvSpPr>
          <p:nvPr>
            <p:ph type="clipArt" sz="half" idx="1"/>
          </p:nvPr>
        </p:nvSpPr>
        <p:spPr>
          <a:xfrm>
            <a:off x="685800" y="1981200"/>
            <a:ext cx="3810000" cy="4114800"/>
          </a:xfrm>
        </p:spPr>
        <p:txBody>
          <a:bodyPr/>
          <a:lstStyle/>
          <a:p>
            <a:pPr lvl="0"/>
            <a:endParaRPr lang="tr-TR" noProof="0" smtClean="0"/>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Rectangle 4"/>
          <p:cNvSpPr>
            <a:spLocks noGrp="1" noChangeArrowheads="1"/>
          </p:cNvSpPr>
          <p:nvPr>
            <p:ph type="dt" sz="half" idx="10"/>
          </p:nvPr>
        </p:nvSpPr>
        <p:spPr>
          <a:ln/>
        </p:spPr>
        <p:txBody>
          <a:bodyPr/>
          <a:lstStyle>
            <a:lvl1pPr>
              <a:defRPr/>
            </a:lvl1pPr>
          </a:lstStyle>
          <a:p>
            <a:pPr>
              <a:defRPr/>
            </a:pPr>
            <a:fld id="{CC981901-C9A6-45B2-9E8D-6C787EE42463}" type="datetime1">
              <a:rPr lang="en-US" smtClean="0"/>
              <a:pPr>
                <a:defRPr/>
              </a:pPr>
              <a:t>3/25/2010</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31/03/2010 TÜRKİYE BANKALAR BİRLİĞİ &amp; İTKİB İŞBİRLİĞİ</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0AAD3AB-FF7B-49CD-8DD0-798992F9718A}"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3" name="Rectangle 4"/>
          <p:cNvSpPr>
            <a:spLocks noGrp="1" noChangeArrowheads="1"/>
          </p:cNvSpPr>
          <p:nvPr>
            <p:ph type="dt" sz="half" idx="10"/>
          </p:nvPr>
        </p:nvSpPr>
        <p:spPr>
          <a:ln/>
        </p:spPr>
        <p:txBody>
          <a:bodyPr/>
          <a:lstStyle>
            <a:lvl1pPr>
              <a:defRPr/>
            </a:lvl1pPr>
          </a:lstStyle>
          <a:p>
            <a:pPr>
              <a:defRPr/>
            </a:pPr>
            <a:fld id="{2D37C327-7094-4ED0-8D85-F5CB4729240A}" type="datetime1">
              <a:rPr lang="en-US" smtClean="0"/>
              <a:pPr>
                <a:defRPr/>
              </a:pPr>
              <a:t>3/25/2010</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31/03/2010 TÜRKİYE BANKALAR BİRLİĞİ &amp; İTKİB İŞBİRLİĞİ</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87ACC63-BCE3-44A6-AA83-2A35D7101AAF}"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tr-TR"/>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Content Placeholder 4"/>
          <p:cNvSpPr>
            <a:spLocks noGrp="1"/>
          </p:cNvSpPr>
          <p:nvPr>
            <p:ph sz="quarter" idx="3"/>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6" name="Rectangle 4"/>
          <p:cNvSpPr>
            <a:spLocks noGrp="1" noChangeArrowheads="1"/>
          </p:cNvSpPr>
          <p:nvPr>
            <p:ph type="dt" sz="half" idx="10"/>
          </p:nvPr>
        </p:nvSpPr>
        <p:spPr>
          <a:ln/>
        </p:spPr>
        <p:txBody>
          <a:bodyPr/>
          <a:lstStyle>
            <a:lvl1pPr>
              <a:defRPr/>
            </a:lvl1pPr>
          </a:lstStyle>
          <a:p>
            <a:pPr>
              <a:defRPr/>
            </a:pPr>
            <a:fld id="{FB37CABD-6D5F-4C17-B978-B5B6AA83BD0F}" type="datetime1">
              <a:rPr lang="en-US" smtClean="0"/>
              <a:pPr>
                <a:defRPr/>
              </a:pPr>
              <a:t>3/25/2010</a:t>
            </a:fld>
            <a:endParaRPr lang="en-US"/>
          </a:p>
        </p:txBody>
      </p:sp>
      <p:sp>
        <p:nvSpPr>
          <p:cNvPr id="7" name="Rectangle 5"/>
          <p:cNvSpPr>
            <a:spLocks noGrp="1" noChangeArrowheads="1"/>
          </p:cNvSpPr>
          <p:nvPr>
            <p:ph type="ftr" sz="quarter" idx="11"/>
          </p:nvPr>
        </p:nvSpPr>
        <p:spPr>
          <a:ln/>
        </p:spPr>
        <p:txBody>
          <a:bodyPr/>
          <a:lstStyle>
            <a:lvl1pPr>
              <a:defRPr/>
            </a:lvl1pPr>
          </a:lstStyle>
          <a:p>
            <a:pPr>
              <a:defRPr/>
            </a:pPr>
            <a:r>
              <a:rPr lang="en-US" smtClean="0"/>
              <a:t>31/03/2010 TÜRKİYE BANKALAR BİRLİĞİ &amp; İTKİB İŞBİRLİĞİ</a:t>
            </a: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3801297E-8E4D-4B43-AE4B-D03EF2E22DD6}"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tr-TR"/>
          </a:p>
        </p:txBody>
      </p:sp>
      <p:sp>
        <p:nvSpPr>
          <p:cNvPr id="3" name="Content Placeholder 2"/>
          <p:cNvSpPr>
            <a:spLocks noGrp="1"/>
          </p:cNvSpPr>
          <p:nvPr>
            <p:ph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Rectangle 4"/>
          <p:cNvSpPr>
            <a:spLocks noGrp="1" noChangeArrowheads="1"/>
          </p:cNvSpPr>
          <p:nvPr>
            <p:ph type="dt" sz="half" idx="10"/>
          </p:nvPr>
        </p:nvSpPr>
        <p:spPr>
          <a:ln/>
        </p:spPr>
        <p:txBody>
          <a:bodyPr/>
          <a:lstStyle>
            <a:lvl1pPr>
              <a:defRPr/>
            </a:lvl1pPr>
          </a:lstStyle>
          <a:p>
            <a:pPr>
              <a:defRPr/>
            </a:pPr>
            <a:fld id="{75D2D4A1-D7B3-4C50-8DEA-8D0FACBAED8C}" type="datetime1">
              <a:rPr lang="en-US" smtClean="0"/>
              <a:pPr>
                <a:defRPr/>
              </a:pPr>
              <a:t>3/25/2010</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31/03/2010 TÜRKİYE BANKALAR BİRLİĞİ &amp; İTKİB İŞBİRLİĞİ</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93672A1-EB06-4B3F-80AB-5675881EA9CF}"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tr-TR"/>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Rectangle 4"/>
          <p:cNvSpPr>
            <a:spLocks noGrp="1" noChangeArrowheads="1"/>
          </p:cNvSpPr>
          <p:nvPr>
            <p:ph type="dt" sz="half" idx="10"/>
          </p:nvPr>
        </p:nvSpPr>
        <p:spPr>
          <a:ln/>
        </p:spPr>
        <p:txBody>
          <a:bodyPr/>
          <a:lstStyle>
            <a:lvl1pPr>
              <a:defRPr/>
            </a:lvl1pPr>
          </a:lstStyle>
          <a:p>
            <a:pPr>
              <a:defRPr/>
            </a:pPr>
            <a:fld id="{FFCE3395-A430-4D1E-83F8-FEB02718F266}" type="datetime1">
              <a:rPr lang="en-US" smtClean="0"/>
              <a:pPr>
                <a:defRPr/>
              </a:pPr>
              <a:t>3/25/2010</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31/03/2010 TÜRKİYE BANKALAR BİRLİĞİ &amp; İTKİB İŞBİRLİĞİ</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A6E3D88-0E8C-4299-B470-CBB4FE6307C0}"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tr-TR"/>
          </a:p>
        </p:txBody>
      </p:sp>
      <p:sp>
        <p:nvSpPr>
          <p:cNvPr id="3" name="Text Placeholder 2"/>
          <p:cNvSpPr>
            <a:spLocks noGrp="1"/>
          </p:cNvSpPr>
          <p:nvPr>
            <p:ph type="body"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Content Placeholder 3"/>
          <p:cNvSpPr>
            <a:spLocks noGrp="1"/>
          </p:cNvSpPr>
          <p:nvPr>
            <p:ph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Rectangle 4"/>
          <p:cNvSpPr>
            <a:spLocks noGrp="1" noChangeArrowheads="1"/>
          </p:cNvSpPr>
          <p:nvPr>
            <p:ph type="dt" sz="half" idx="10"/>
          </p:nvPr>
        </p:nvSpPr>
        <p:spPr>
          <a:ln/>
        </p:spPr>
        <p:txBody>
          <a:bodyPr/>
          <a:lstStyle>
            <a:lvl1pPr>
              <a:defRPr/>
            </a:lvl1pPr>
          </a:lstStyle>
          <a:p>
            <a:pPr>
              <a:defRPr/>
            </a:pPr>
            <a:fld id="{95A8241D-09A6-4793-A35F-316A5DF4DF69}" type="datetime1">
              <a:rPr lang="en-US" smtClean="0"/>
              <a:pPr>
                <a:defRPr/>
              </a:pPr>
              <a:t>3/25/2010</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31/03/2010 TÜRKİYE BANKALAR BİRLİĞİ &amp; İTKİB İŞBİRLİĞİ</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CB07558-7D0C-48A5-91D0-D9A81393173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Rectangle 4"/>
          <p:cNvSpPr>
            <a:spLocks noGrp="1" noChangeArrowheads="1"/>
          </p:cNvSpPr>
          <p:nvPr>
            <p:ph type="dt" sz="half" idx="10"/>
          </p:nvPr>
        </p:nvSpPr>
        <p:spPr>
          <a:ln/>
        </p:spPr>
        <p:txBody>
          <a:bodyPr/>
          <a:lstStyle>
            <a:lvl1pPr>
              <a:defRPr/>
            </a:lvl1pPr>
          </a:lstStyle>
          <a:p>
            <a:pPr>
              <a:defRPr/>
            </a:pPr>
            <a:fld id="{49233634-D233-4576-A4AF-4AAF97BFA9E2}" type="datetime1">
              <a:rPr lang="en-US" smtClean="0"/>
              <a:pPr>
                <a:defRPr/>
              </a:pPr>
              <a:t>3/25/2010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31/03/2010 TÜRKİYE BANKALAR BİRLİĞİ &amp; İTKİB İŞBİRLİĞİ</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0BDAA6E-700B-4678-8569-7632E8AF50A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tr-T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FB0775EA-27ED-4E88-A0F9-DFD5A1D7ADB1}" type="datetime1">
              <a:rPr lang="en-US" smtClean="0"/>
              <a:pPr>
                <a:defRPr/>
              </a:pPr>
              <a:t>3/25/2010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31/03/2010 TÜRKİYE BANKALAR BİRLİĞİ &amp; İTKİB İŞBİRLİĞİ</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CEBD3C3-898C-4148-B6A1-70F453378D2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Rectangle 4"/>
          <p:cNvSpPr>
            <a:spLocks noGrp="1" noChangeArrowheads="1"/>
          </p:cNvSpPr>
          <p:nvPr>
            <p:ph type="dt" sz="half" idx="10"/>
          </p:nvPr>
        </p:nvSpPr>
        <p:spPr>
          <a:ln/>
        </p:spPr>
        <p:txBody>
          <a:bodyPr/>
          <a:lstStyle>
            <a:lvl1pPr>
              <a:defRPr/>
            </a:lvl1pPr>
          </a:lstStyle>
          <a:p>
            <a:pPr>
              <a:defRPr/>
            </a:pPr>
            <a:fld id="{623DDACB-E846-4193-856B-5C67CE2C92A9}" type="datetime1">
              <a:rPr lang="en-US" smtClean="0"/>
              <a:pPr>
                <a:defRPr/>
              </a:pPr>
              <a:t>3/25/2010</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31/03/2010 TÜRKİYE BANKALAR BİRLİĞİ &amp; İTKİB İŞBİRLİĞİ</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085D504-6E3E-401D-98E7-4259106B1F0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tr-T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7" name="Rectangle 4"/>
          <p:cNvSpPr>
            <a:spLocks noGrp="1" noChangeArrowheads="1"/>
          </p:cNvSpPr>
          <p:nvPr>
            <p:ph type="dt" sz="half" idx="10"/>
          </p:nvPr>
        </p:nvSpPr>
        <p:spPr>
          <a:ln/>
        </p:spPr>
        <p:txBody>
          <a:bodyPr/>
          <a:lstStyle>
            <a:lvl1pPr>
              <a:defRPr/>
            </a:lvl1pPr>
          </a:lstStyle>
          <a:p>
            <a:pPr>
              <a:defRPr/>
            </a:pPr>
            <a:fld id="{AE541107-48FD-4919-9573-1B6D2E26C010}" type="datetime1">
              <a:rPr lang="en-US" smtClean="0"/>
              <a:pPr>
                <a:defRPr/>
              </a:pPr>
              <a:t>3/25/2010</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31/03/2010 TÜRKİYE BANKALAR BİRLİĞİ &amp; İTKİB İŞBİRLİĞİ</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6B2246C-502C-41CB-B464-7E5886E8ECE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Rectangle 4"/>
          <p:cNvSpPr>
            <a:spLocks noGrp="1" noChangeArrowheads="1"/>
          </p:cNvSpPr>
          <p:nvPr>
            <p:ph type="dt" sz="half" idx="10"/>
          </p:nvPr>
        </p:nvSpPr>
        <p:spPr>
          <a:ln/>
        </p:spPr>
        <p:txBody>
          <a:bodyPr/>
          <a:lstStyle>
            <a:lvl1pPr>
              <a:defRPr/>
            </a:lvl1pPr>
          </a:lstStyle>
          <a:p>
            <a:pPr>
              <a:defRPr/>
            </a:pPr>
            <a:fld id="{DF9FC689-F74F-45C5-B821-EB916D2D5E75}" type="datetime1">
              <a:rPr lang="en-US" smtClean="0"/>
              <a:pPr>
                <a:defRPr/>
              </a:pPr>
              <a:t>3/25/2010</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31/03/2010 TÜRKİYE BANKALAR BİRLİĞİ &amp; İTKİB İŞBİRLİĞİ</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6BBCFBD-65CD-482C-8207-96E5D4681C6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94DD2DBC-3866-448B-9DE7-4FE8C386AAB8}" type="datetime1">
              <a:rPr lang="en-US" smtClean="0"/>
              <a:pPr>
                <a:defRPr/>
              </a:pPr>
              <a:t>3/25/2010</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31/03/2010 TÜRKİYE BANKALAR BİRLİĞİ &amp; İTKİB İŞBİRLİĞİ</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78A80D29-9419-4654-BCAB-2F979C49279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tr-T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029A6CB8-1DA5-4B63-8ECD-2DB34A771227}" type="datetime1">
              <a:rPr lang="en-US" smtClean="0"/>
              <a:pPr>
                <a:defRPr/>
              </a:pPr>
              <a:t>3/25/2010</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31/03/2010 TÜRKİYE BANKALAR BİRLİĞİ &amp; İTKİB İŞBİRLİĞİ</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BEB7E18-E33D-4FAE-AA02-E6F4E819070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tr-T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tr-TR"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737ECECD-F161-42BD-9098-513DEC62B956}" type="datetime1">
              <a:rPr lang="en-US" smtClean="0"/>
              <a:pPr>
                <a:defRPr/>
              </a:pPr>
              <a:t>3/25/2010</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31/03/2010 TÜRKİYE BANKALAR BİRLİĞİ &amp; İTKİB İŞBİRLİĞİ</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0FDE022-62A1-4A8A-B9C4-3ECCF7D76A5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vmlDrawing" Target="../drawings/vmlDrawing1.v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9"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endParaRPr lang="en-US" smtClean="0"/>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smtClean="0">
                <a:solidFill>
                  <a:schemeClr val="tx1"/>
                </a:solidFill>
              </a:defRPr>
            </a:lvl1pPr>
          </a:lstStyle>
          <a:p>
            <a:pPr>
              <a:defRPr/>
            </a:pPr>
            <a:fld id="{4C2FA262-8405-457E-B971-41B79E9090E2}" type="datetime1">
              <a:rPr lang="en-US" smtClean="0"/>
              <a:pPr>
                <a:defRPr/>
              </a:pPr>
              <a:t>3/25/2010</a:t>
            </a:fld>
            <a:endParaRPr lang="en-US"/>
          </a:p>
        </p:txBody>
      </p:sp>
      <p:sp>
        <p:nvSpPr>
          <p:cNvPr id="3"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solidFill>
                  <a:schemeClr val="tx1"/>
                </a:solidFill>
              </a:defRPr>
            </a:lvl1pPr>
          </a:lstStyle>
          <a:p>
            <a:pPr>
              <a:defRPr/>
            </a:pPr>
            <a:r>
              <a:rPr lang="en-US" smtClean="0"/>
              <a:t>31/03/2010 TÜRKİYE BANKALAR BİRLİĞİ &amp; İTKİB İŞBİRLİĞİ</a:t>
            </a: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chemeClr val="tx1"/>
                </a:solidFill>
              </a:defRPr>
            </a:lvl1pPr>
          </a:lstStyle>
          <a:p>
            <a:pPr>
              <a:defRPr/>
            </a:pPr>
            <a:fld id="{2242867A-754B-41B7-B0E6-4AC3AAA80AD8}" type="slidenum">
              <a:rPr lang="en-US"/>
              <a:pPr>
                <a:defRPr/>
              </a:pPr>
              <a:t>‹#›</a:t>
            </a:fld>
            <a:endParaRPr lang="en-US"/>
          </a:p>
        </p:txBody>
      </p:sp>
      <p:graphicFrame>
        <p:nvGraphicFramePr>
          <p:cNvPr id="1026" name="Object 7"/>
          <p:cNvGraphicFramePr>
            <a:graphicFrameLocks noChangeAspect="1"/>
          </p:cNvGraphicFramePr>
          <p:nvPr/>
        </p:nvGraphicFramePr>
        <p:xfrm>
          <a:off x="104775" y="228600"/>
          <a:ext cx="9039225" cy="1905000"/>
        </p:xfrm>
        <a:graphic>
          <a:graphicData uri="http://schemas.openxmlformats.org/presentationml/2006/ole">
            <p:oleObj spid="_x0000_s1026" name="Image Document" r:id="rId20" imgW="9039240" imgH="1905120" progId="Imaging.Document">
              <p:embed/>
            </p:oleObj>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hyperlink" Target="mailto:eakbatur@eximbank.gov.tr" TargetMode="External"/><Relationship Id="rId2" Type="http://schemas.openxmlformats.org/officeDocument/2006/relationships/hyperlink" Target="mailto:nadanali@eximbank.gov.tr"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78A80D29-9419-4654-BCAB-2F979C492798}" type="slidenum">
              <a:rPr lang="en-US" smtClean="0"/>
              <a:pPr>
                <a:defRPr/>
              </a:pPr>
              <a:t>1</a:t>
            </a:fld>
            <a:endParaRPr lang="en-US" dirty="0"/>
          </a:p>
        </p:txBody>
      </p:sp>
      <p:sp>
        <p:nvSpPr>
          <p:cNvPr id="4" name="TextBox 3"/>
          <p:cNvSpPr txBox="1"/>
          <p:nvPr/>
        </p:nvSpPr>
        <p:spPr>
          <a:xfrm>
            <a:off x="214282" y="1595021"/>
            <a:ext cx="8715436" cy="5262979"/>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tr-TR"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rPr>
              <a:t>TÜRKİYE BANKALAR BİRLİĞİ </a:t>
            </a:r>
          </a:p>
          <a:p>
            <a:endParaRPr lang="tr-TR"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endParaRPr>
          </a:p>
          <a:p>
            <a:r>
              <a:rPr lang="tr-TR"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rPr>
              <a:t>VE </a:t>
            </a:r>
          </a:p>
          <a:p>
            <a:endParaRPr lang="tr-TR"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endParaRPr>
          </a:p>
          <a:p>
            <a:r>
              <a:rPr lang="tr-TR"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rPr>
              <a:t>İSTANBUL HAZIRGİYİM VE KONFEKSİYON İHRACATÇILARI BİRLİĞİ </a:t>
            </a:r>
          </a:p>
          <a:p>
            <a:endParaRPr lang="tr-TR"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endParaRPr>
          </a:p>
          <a:p>
            <a:r>
              <a:rPr lang="tr-TR"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rPr>
              <a:t>İŞBİRLİĞİNDE</a:t>
            </a:r>
          </a:p>
          <a:p>
            <a:endParaRPr lang="tr-TR"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endParaRPr>
          </a:p>
          <a:p>
            <a:r>
              <a:rPr lang="tr-TR"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rPr>
              <a:t>İHRACAT KREDİ SİGORTASI VE UYGULAMALARI</a:t>
            </a:r>
          </a:p>
          <a:p>
            <a:endParaRPr lang="tr-TR"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endParaRPr>
          </a:p>
          <a:p>
            <a:r>
              <a:rPr lang="tr-TR" sz="2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rPr>
              <a:t>31.03.2010 - İSTANBUL</a:t>
            </a:r>
            <a:endParaRPr lang="tr-TR" sz="2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Footer Placeholder 2"/>
          <p:cNvSpPr>
            <a:spLocks noGrp="1"/>
          </p:cNvSpPr>
          <p:nvPr>
            <p:ph type="ftr" sz="quarter" idx="11"/>
          </p:nvPr>
        </p:nvSpPr>
        <p:spPr>
          <a:xfrm>
            <a:off x="1857356" y="6400800"/>
            <a:ext cx="5429288" cy="457200"/>
          </a:xfrm>
          <a:noFill/>
        </p:spPr>
        <p:txBody>
          <a:bodyPr/>
          <a:lstStyle/>
          <a:p>
            <a:r>
              <a:rPr lang="tr-TR" b="1" dirty="0">
                <a:solidFill>
                  <a:srgbClr val="9EA9FA"/>
                </a:solidFill>
                <a:latin typeface="Arial" pitchFamily="34" charset="0"/>
                <a:cs typeface="Arial" pitchFamily="34" charset="0"/>
              </a:rPr>
              <a:t>31/03/2010 TÜRKİYE BANKALAR BİRLİĞİ &amp; İTKİB İŞBİRLİĞİ</a:t>
            </a:r>
            <a:endParaRPr lang="en-US" b="1" dirty="0">
              <a:solidFill>
                <a:srgbClr val="9EA9FA"/>
              </a:solidFill>
              <a:latin typeface="Arial" pitchFamily="34" charset="0"/>
              <a:cs typeface="Arial" pitchFamily="34" charset="0"/>
            </a:endParaRPr>
          </a:p>
        </p:txBody>
      </p:sp>
      <p:sp>
        <p:nvSpPr>
          <p:cNvPr id="4100" name="Slide Number Placeholder 3"/>
          <p:cNvSpPr>
            <a:spLocks noGrp="1"/>
          </p:cNvSpPr>
          <p:nvPr>
            <p:ph type="sldNum" sz="quarter" idx="12"/>
          </p:nvPr>
        </p:nvSpPr>
        <p:spPr>
          <a:noFill/>
        </p:spPr>
        <p:txBody>
          <a:bodyPr/>
          <a:lstStyle/>
          <a:p>
            <a:fld id="{F2913CA2-0D30-48A7-BC24-E90A28E1F9D2}" type="slidenum">
              <a:rPr lang="en-US"/>
              <a:pPr/>
              <a:t>10</a:t>
            </a:fld>
            <a:endParaRPr lang="en-US"/>
          </a:p>
        </p:txBody>
      </p:sp>
      <p:graphicFrame>
        <p:nvGraphicFramePr>
          <p:cNvPr id="4098" name="Object 4"/>
          <p:cNvGraphicFramePr>
            <a:graphicFrameLocks noChangeAspect="1"/>
          </p:cNvGraphicFramePr>
          <p:nvPr/>
        </p:nvGraphicFramePr>
        <p:xfrm>
          <a:off x="214282" y="2000240"/>
          <a:ext cx="8763000" cy="4419600"/>
        </p:xfrm>
        <a:graphic>
          <a:graphicData uri="http://schemas.openxmlformats.org/presentationml/2006/ole">
            <p:oleObj spid="_x0000_s4098" name="Chart" r:id="rId3" imgW="6096000" imgH="4067251" progId="MSGraph.Chart.8">
              <p:embed followColorScheme="full"/>
            </p:oleObj>
          </a:graphicData>
        </a:graphic>
      </p:graphicFrame>
      <p:sp>
        <p:nvSpPr>
          <p:cNvPr id="4101" name="Text Box 5"/>
          <p:cNvSpPr txBox="1">
            <a:spLocks noChangeArrowheads="1"/>
          </p:cNvSpPr>
          <p:nvPr/>
        </p:nvSpPr>
        <p:spPr bwMode="auto">
          <a:xfrm>
            <a:off x="669925" y="1719263"/>
            <a:ext cx="7826375" cy="701675"/>
          </a:xfrm>
          <a:prstGeom prst="rect">
            <a:avLst/>
          </a:prstGeom>
          <a:noFill/>
          <a:ln w="9525">
            <a:noFill/>
            <a:miter lim="800000"/>
            <a:headEnd/>
            <a:tailEnd/>
          </a:ln>
        </p:spPr>
        <p:txBody>
          <a:bodyPr wrap="none">
            <a:spAutoFit/>
          </a:bodyPr>
          <a:lstStyle/>
          <a:p>
            <a:r>
              <a:rPr lang="tr-TR" sz="2000" b="1">
                <a:solidFill>
                  <a:schemeClr val="accent2"/>
                </a:solidFill>
                <a:latin typeface="Arial" charset="0"/>
              </a:rPr>
              <a:t>YILLAR İTİBARIYLA KISA VADELİ İHRACAT KREDİ SİGORTASI</a:t>
            </a:r>
          </a:p>
          <a:p>
            <a:r>
              <a:rPr lang="tr-TR" sz="2000" b="1">
                <a:solidFill>
                  <a:schemeClr val="accent2"/>
                </a:solidFill>
                <a:latin typeface="Arial" charset="0"/>
              </a:rPr>
              <a:t>SİGORTALI SEVKİYAT</a:t>
            </a:r>
            <a:endParaRPr lang="en-US" sz="2000" b="1">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2"/>
          <p:cNvSpPr>
            <a:spLocks noGrp="1"/>
          </p:cNvSpPr>
          <p:nvPr>
            <p:ph type="ftr" sz="quarter" idx="11"/>
          </p:nvPr>
        </p:nvSpPr>
        <p:spPr>
          <a:xfrm>
            <a:off x="1857356" y="6400800"/>
            <a:ext cx="5572164" cy="457200"/>
          </a:xfrm>
          <a:noFill/>
        </p:spPr>
        <p:txBody>
          <a:bodyPr/>
          <a:lstStyle/>
          <a:p>
            <a:r>
              <a:rPr lang="tr-TR" b="1" dirty="0">
                <a:solidFill>
                  <a:srgbClr val="9EA9FA"/>
                </a:solidFill>
                <a:latin typeface="Arial" pitchFamily="34" charset="0"/>
                <a:cs typeface="Arial" pitchFamily="34" charset="0"/>
              </a:rPr>
              <a:t>31/03/2010 TÜRKİYE BANKALAR BİRLİĞİ &amp; İTKİB İŞBİRLİĞİ</a:t>
            </a:r>
            <a:endParaRPr lang="en-US" b="1" dirty="0">
              <a:solidFill>
                <a:srgbClr val="9EA9FA"/>
              </a:solidFill>
              <a:latin typeface="Arial" pitchFamily="34" charset="0"/>
              <a:cs typeface="Arial" pitchFamily="34" charset="0"/>
            </a:endParaRPr>
          </a:p>
        </p:txBody>
      </p:sp>
      <p:sp>
        <p:nvSpPr>
          <p:cNvPr id="23555" name="Slide Number Placeholder 3"/>
          <p:cNvSpPr>
            <a:spLocks noGrp="1"/>
          </p:cNvSpPr>
          <p:nvPr>
            <p:ph type="sldNum" sz="quarter" idx="12"/>
          </p:nvPr>
        </p:nvSpPr>
        <p:spPr>
          <a:noFill/>
        </p:spPr>
        <p:txBody>
          <a:bodyPr/>
          <a:lstStyle/>
          <a:p>
            <a:fld id="{3082E14F-A4EE-4C87-88BE-F2AEEAA37651}" type="slidenum">
              <a:rPr lang="en-US"/>
              <a:pPr/>
              <a:t>11</a:t>
            </a:fld>
            <a:endParaRPr lang="en-US"/>
          </a:p>
        </p:txBody>
      </p:sp>
      <p:graphicFrame>
        <p:nvGraphicFramePr>
          <p:cNvPr id="43050" name="Group 42"/>
          <p:cNvGraphicFramePr>
            <a:graphicFrameLocks noGrp="1"/>
          </p:cNvGraphicFramePr>
          <p:nvPr/>
        </p:nvGraphicFramePr>
        <p:xfrm>
          <a:off x="595313" y="2420938"/>
          <a:ext cx="8153400" cy="3840480"/>
        </p:xfrm>
        <a:graphic>
          <a:graphicData uri="http://schemas.openxmlformats.org/drawingml/2006/table">
            <a:tbl>
              <a:tblPr/>
              <a:tblGrid>
                <a:gridCol w="5257800"/>
                <a:gridCol w="2895600"/>
              </a:tblGrid>
              <a:tr h="330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dirty="0" smtClean="0">
                          <a:ln>
                            <a:noFill/>
                          </a:ln>
                          <a:solidFill>
                            <a:schemeClr val="accent2"/>
                          </a:solidFill>
                          <a:effectLst/>
                          <a:latin typeface="Times New Roman" pitchFamily="18" charset="0"/>
                        </a:rPr>
                        <a:t>Sigortalı İhracatçı Sayısı</a:t>
                      </a:r>
                      <a:endParaRPr kumimoji="0" lang="en-US" sz="16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dirty="0" smtClean="0">
                          <a:ln>
                            <a:noFill/>
                          </a:ln>
                          <a:solidFill>
                            <a:schemeClr val="accent2"/>
                          </a:solidFill>
                          <a:effectLst/>
                          <a:latin typeface="Times New Roman" pitchFamily="18" charset="0"/>
                        </a:rPr>
                        <a:t>1.300</a:t>
                      </a:r>
                      <a:endParaRPr kumimoji="0" lang="en-US" sz="16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r h="3286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smtClean="0">
                          <a:ln>
                            <a:noFill/>
                          </a:ln>
                          <a:solidFill>
                            <a:schemeClr val="accent2"/>
                          </a:solidFill>
                          <a:effectLst/>
                          <a:latin typeface="Times New Roman" pitchFamily="18" charset="0"/>
                        </a:rPr>
                        <a:t>En Az Bir Dönem Sigortalı Olan İhracatçı Sayısı</a:t>
                      </a:r>
                      <a:endParaRPr kumimoji="0" lang="en-US" sz="1600" b="1" i="0" u="none" strike="noStrike" cap="none" normalizeH="0" baseline="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dirty="0" smtClean="0">
                          <a:ln>
                            <a:noFill/>
                          </a:ln>
                          <a:solidFill>
                            <a:schemeClr val="accent2"/>
                          </a:solidFill>
                          <a:effectLst/>
                          <a:latin typeface="Times New Roman" pitchFamily="18" charset="0"/>
                        </a:rPr>
                        <a:t>7.000 Civarı</a:t>
                      </a:r>
                      <a:endParaRPr kumimoji="0" lang="en-US" sz="16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r h="331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dirty="0" smtClean="0">
                          <a:ln>
                            <a:noFill/>
                          </a:ln>
                          <a:solidFill>
                            <a:schemeClr val="accent2"/>
                          </a:solidFill>
                          <a:effectLst/>
                          <a:latin typeface="Times New Roman" pitchFamily="18" charset="0"/>
                        </a:rPr>
                        <a:t>Sigortalı Sevkiyat Tutarı (2009)</a:t>
                      </a:r>
                      <a:endParaRPr kumimoji="0" lang="en-US" sz="16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dirty="0" smtClean="0">
                          <a:ln>
                            <a:noFill/>
                          </a:ln>
                          <a:solidFill>
                            <a:schemeClr val="accent2"/>
                          </a:solidFill>
                          <a:effectLst/>
                          <a:latin typeface="Times New Roman" pitchFamily="18" charset="0"/>
                        </a:rPr>
                        <a:t>4.523.714.672 $</a:t>
                      </a:r>
                      <a:endParaRPr kumimoji="0" lang="en-US" sz="16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r h="3286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dirty="0" smtClean="0">
                          <a:ln>
                            <a:noFill/>
                          </a:ln>
                          <a:solidFill>
                            <a:schemeClr val="accent2"/>
                          </a:solidFill>
                          <a:effectLst/>
                          <a:latin typeface="Times New Roman" pitchFamily="18" charset="0"/>
                        </a:rPr>
                        <a:t>Ödenen Tazminat Tutarı (2009)</a:t>
                      </a:r>
                      <a:endParaRPr kumimoji="0" lang="en-US" sz="16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dirty="0" smtClean="0">
                          <a:ln>
                            <a:noFill/>
                          </a:ln>
                          <a:solidFill>
                            <a:schemeClr val="accent2"/>
                          </a:solidFill>
                          <a:effectLst/>
                          <a:latin typeface="Times New Roman" pitchFamily="18" charset="0"/>
                        </a:rPr>
                        <a:t>10.060.000 $</a:t>
                      </a:r>
                      <a:endParaRPr kumimoji="0" lang="en-US" sz="16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r h="330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dirty="0" smtClean="0">
                          <a:ln>
                            <a:noFill/>
                          </a:ln>
                          <a:solidFill>
                            <a:schemeClr val="accent2"/>
                          </a:solidFill>
                          <a:effectLst/>
                          <a:latin typeface="Times New Roman" pitchFamily="18" charset="0"/>
                        </a:rPr>
                        <a:t>Geri Tahsilat </a:t>
                      </a:r>
                      <a:r>
                        <a:rPr kumimoji="0" lang="tr-TR" sz="1600" b="1" i="0" u="none" strike="noStrike" cap="none" normalizeH="0" baseline="0" dirty="0" smtClean="0">
                          <a:ln>
                            <a:noFill/>
                          </a:ln>
                          <a:solidFill>
                            <a:schemeClr val="accent2"/>
                          </a:solidFill>
                          <a:effectLst/>
                          <a:latin typeface="Times New Roman" pitchFamily="18" charset="0"/>
                        </a:rPr>
                        <a:t>Tutarı (2009)</a:t>
                      </a:r>
                      <a:endParaRPr kumimoji="0" lang="en-US" sz="16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dirty="0" smtClean="0">
                          <a:ln>
                            <a:noFill/>
                          </a:ln>
                          <a:solidFill>
                            <a:schemeClr val="accent2"/>
                          </a:solidFill>
                          <a:effectLst/>
                          <a:latin typeface="Times New Roman" pitchFamily="18" charset="0"/>
                        </a:rPr>
                        <a:t>1.376.000 $</a:t>
                      </a:r>
                      <a:endParaRPr kumimoji="0" lang="en-US" sz="16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r h="3286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smtClean="0">
                          <a:ln>
                            <a:noFill/>
                          </a:ln>
                          <a:solidFill>
                            <a:schemeClr val="accent2"/>
                          </a:solidFill>
                          <a:effectLst/>
                          <a:latin typeface="Times New Roman" pitchFamily="18" charset="0"/>
                        </a:rPr>
                        <a:t>Kayıtlı Alıcı Sayısı</a:t>
                      </a:r>
                      <a:endParaRPr kumimoji="0" lang="en-US" sz="1600" b="1" i="0" u="none" strike="noStrike" cap="none" normalizeH="0" baseline="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dirty="0" smtClean="0">
                          <a:ln>
                            <a:noFill/>
                          </a:ln>
                          <a:solidFill>
                            <a:schemeClr val="accent2"/>
                          </a:solidFill>
                          <a:effectLst/>
                          <a:latin typeface="Times New Roman" pitchFamily="18" charset="0"/>
                        </a:rPr>
                        <a:t>145.000</a:t>
                      </a:r>
                      <a:endParaRPr kumimoji="0" lang="en-US" sz="16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r h="331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smtClean="0">
                          <a:ln>
                            <a:noFill/>
                          </a:ln>
                          <a:solidFill>
                            <a:schemeClr val="accent2"/>
                          </a:solidFill>
                          <a:effectLst/>
                          <a:latin typeface="Times New Roman" pitchFamily="18" charset="0"/>
                        </a:rPr>
                        <a:t>Yıllık Kredi Tahsisi (Alıcı Limiti Onayı Sayısı)</a:t>
                      </a:r>
                      <a:endParaRPr kumimoji="0" lang="en-US" sz="1600" b="1" i="0" u="none" strike="noStrike" cap="none" normalizeH="0" baseline="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dirty="0" smtClean="0">
                          <a:ln>
                            <a:noFill/>
                          </a:ln>
                          <a:solidFill>
                            <a:schemeClr val="accent2"/>
                          </a:solidFill>
                          <a:effectLst/>
                          <a:latin typeface="Times New Roman" pitchFamily="18" charset="0"/>
                        </a:rPr>
                        <a:t>30.000</a:t>
                      </a:r>
                      <a:endParaRPr kumimoji="0" lang="en-US" sz="16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r h="406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smtClean="0">
                          <a:ln>
                            <a:noFill/>
                          </a:ln>
                          <a:solidFill>
                            <a:schemeClr val="accent2"/>
                          </a:solidFill>
                          <a:effectLst/>
                          <a:latin typeface="Times New Roman" pitchFamily="18" charset="0"/>
                        </a:rPr>
                        <a:t>Ortalama Prim Oranı (Sigortaya Konu Toplam İhracat Tutarı Üzerinden) </a:t>
                      </a:r>
                      <a:endParaRPr kumimoji="0" lang="en-US" sz="1600" b="1" i="0" u="none" strike="noStrike" cap="none" normalizeH="0" baseline="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dirty="0" smtClean="0">
                          <a:ln>
                            <a:noFill/>
                          </a:ln>
                          <a:solidFill>
                            <a:schemeClr val="accent2"/>
                          </a:solidFill>
                          <a:effectLst/>
                          <a:latin typeface="Times New Roman" pitchFamily="18" charset="0"/>
                        </a:rPr>
                        <a:t>Yaklaşık % 0.40</a:t>
                      </a:r>
                      <a:endParaRPr kumimoji="0" lang="en-US" sz="16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r h="3286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smtClean="0">
                          <a:ln>
                            <a:noFill/>
                          </a:ln>
                          <a:solidFill>
                            <a:schemeClr val="accent2"/>
                          </a:solidFill>
                          <a:effectLst/>
                          <a:latin typeface="Times New Roman" pitchFamily="18" charset="0"/>
                        </a:rPr>
                        <a:t>Reasürans Devir Oranı (Ticari ve Politik Riskler İçin)</a:t>
                      </a:r>
                      <a:endParaRPr kumimoji="0" lang="en-US" sz="1600" b="1" i="0" u="none" strike="noStrike" cap="none" normalizeH="0" baseline="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smtClean="0">
                          <a:ln>
                            <a:noFill/>
                          </a:ln>
                          <a:solidFill>
                            <a:schemeClr val="accent2"/>
                          </a:solidFill>
                          <a:effectLst/>
                          <a:latin typeface="Times New Roman" pitchFamily="18" charset="0"/>
                        </a:rPr>
                        <a:t>% 70</a:t>
                      </a:r>
                      <a:endParaRPr kumimoji="0" lang="en-US" sz="1600" b="1" i="0" u="none" strike="noStrike" cap="none" normalizeH="0" baseline="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dirty="0" smtClean="0">
                          <a:ln>
                            <a:noFill/>
                          </a:ln>
                          <a:solidFill>
                            <a:schemeClr val="accent2"/>
                          </a:solidFill>
                          <a:effectLst/>
                          <a:latin typeface="Times New Roman" pitchFamily="18" charset="0"/>
                        </a:rPr>
                        <a:t>Reasürans Paneli</a:t>
                      </a:r>
                      <a:endParaRPr kumimoji="0" lang="en-US" sz="16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smtClean="0">
                          <a:ln>
                            <a:noFill/>
                          </a:ln>
                          <a:solidFill>
                            <a:schemeClr val="accent2"/>
                          </a:solidFill>
                          <a:effectLst/>
                          <a:latin typeface="Times New Roman" pitchFamily="18" charset="0"/>
                        </a:rPr>
                        <a:t>Swiss-Re ve Munich-Re liderliğinde 6 iştirakli panel</a:t>
                      </a:r>
                      <a:endParaRPr kumimoji="0" lang="en-US" sz="1600" b="1" i="0" u="none" strike="noStrike" cap="none" normalizeH="0" baseline="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bl>
          </a:graphicData>
        </a:graphic>
      </p:graphicFrame>
      <p:sp>
        <p:nvSpPr>
          <p:cNvPr id="23591" name="Text Box 40"/>
          <p:cNvSpPr txBox="1">
            <a:spLocks noChangeArrowheads="1"/>
          </p:cNvSpPr>
          <p:nvPr/>
        </p:nvSpPr>
        <p:spPr bwMode="auto">
          <a:xfrm>
            <a:off x="304800" y="1719263"/>
            <a:ext cx="8458200" cy="701675"/>
          </a:xfrm>
          <a:prstGeom prst="rect">
            <a:avLst/>
          </a:prstGeom>
          <a:noFill/>
          <a:ln w="9525">
            <a:noFill/>
            <a:miter lim="800000"/>
            <a:headEnd/>
            <a:tailEnd/>
          </a:ln>
        </p:spPr>
        <p:txBody>
          <a:bodyPr>
            <a:spAutoFit/>
          </a:bodyPr>
          <a:lstStyle/>
          <a:p>
            <a:r>
              <a:rPr lang="tr-TR" sz="2000" b="1">
                <a:solidFill>
                  <a:schemeClr val="accent2"/>
                </a:solidFill>
                <a:latin typeface="Arial" charset="0"/>
              </a:rPr>
              <a:t>KISA VADELİ İHRACAT KREDİ SİGORTASI </a:t>
            </a:r>
          </a:p>
          <a:p>
            <a:r>
              <a:rPr lang="tr-TR" sz="2000" b="1">
                <a:solidFill>
                  <a:schemeClr val="accent2"/>
                </a:solidFill>
                <a:latin typeface="Arial" charset="0"/>
              </a:rPr>
              <a:t>GÜNCEL GÖSTERGELER</a:t>
            </a:r>
            <a:endParaRPr lang="en-US" sz="2000" b="1">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Footer Placeholder 2"/>
          <p:cNvSpPr>
            <a:spLocks noGrp="1"/>
          </p:cNvSpPr>
          <p:nvPr>
            <p:ph type="ftr" sz="quarter" idx="11"/>
          </p:nvPr>
        </p:nvSpPr>
        <p:spPr>
          <a:xfrm>
            <a:off x="1571604" y="6400824"/>
            <a:ext cx="6357982" cy="457200"/>
          </a:xfrm>
          <a:noFill/>
        </p:spPr>
        <p:txBody>
          <a:bodyPr/>
          <a:lstStyle/>
          <a:p>
            <a:r>
              <a:rPr lang="tr-TR" b="1" dirty="0">
                <a:solidFill>
                  <a:srgbClr val="9EA9FA"/>
                </a:solidFill>
                <a:latin typeface="Arial" pitchFamily="34" charset="0"/>
                <a:cs typeface="Arial" pitchFamily="34" charset="0"/>
              </a:rPr>
              <a:t>31/03/2010 TÜRKİYE BANKALAR BİRLİĞİ &amp; İTKİB İŞBİRLİĞİ</a:t>
            </a:r>
            <a:endParaRPr lang="en-US" b="1" dirty="0">
              <a:solidFill>
                <a:srgbClr val="9EA9FA"/>
              </a:solidFill>
              <a:latin typeface="Arial" pitchFamily="34" charset="0"/>
              <a:cs typeface="Arial" pitchFamily="34" charset="0"/>
            </a:endParaRPr>
          </a:p>
        </p:txBody>
      </p:sp>
      <p:sp>
        <p:nvSpPr>
          <p:cNvPr id="5124" name="Slide Number Placeholder 3"/>
          <p:cNvSpPr>
            <a:spLocks noGrp="1"/>
          </p:cNvSpPr>
          <p:nvPr>
            <p:ph type="sldNum" sz="quarter" idx="12"/>
          </p:nvPr>
        </p:nvSpPr>
        <p:spPr>
          <a:noFill/>
        </p:spPr>
        <p:txBody>
          <a:bodyPr/>
          <a:lstStyle/>
          <a:p>
            <a:fld id="{24C5CE78-8E14-455E-BBD6-3541526A95B9}" type="slidenum">
              <a:rPr lang="en-US"/>
              <a:pPr/>
              <a:t>12</a:t>
            </a:fld>
            <a:endParaRPr lang="en-US"/>
          </a:p>
        </p:txBody>
      </p:sp>
      <p:sp>
        <p:nvSpPr>
          <p:cNvPr id="5125" name="Text Box 5"/>
          <p:cNvSpPr txBox="1">
            <a:spLocks noChangeArrowheads="1"/>
          </p:cNvSpPr>
          <p:nvPr/>
        </p:nvSpPr>
        <p:spPr bwMode="auto">
          <a:xfrm>
            <a:off x="1858963" y="1719263"/>
            <a:ext cx="5462587" cy="701675"/>
          </a:xfrm>
          <a:prstGeom prst="rect">
            <a:avLst/>
          </a:prstGeom>
          <a:noFill/>
          <a:ln w="9525">
            <a:noFill/>
            <a:miter lim="800000"/>
            <a:headEnd/>
            <a:tailEnd/>
          </a:ln>
        </p:spPr>
        <p:txBody>
          <a:bodyPr wrap="none">
            <a:spAutoFit/>
          </a:bodyPr>
          <a:lstStyle/>
          <a:p>
            <a:r>
              <a:rPr lang="tr-TR" sz="2000" b="1" dirty="0">
                <a:solidFill>
                  <a:schemeClr val="accent2"/>
                </a:solidFill>
                <a:latin typeface="Arial" charset="0"/>
              </a:rPr>
              <a:t>SİGORTALANAN SEVKİYAT TUTARININ </a:t>
            </a:r>
          </a:p>
          <a:p>
            <a:r>
              <a:rPr lang="tr-TR" sz="2000" b="1" dirty="0">
                <a:solidFill>
                  <a:schemeClr val="accent2"/>
                </a:solidFill>
                <a:latin typeface="Arial" charset="0"/>
              </a:rPr>
              <a:t>ÜLKE GRUPLARINA GÖRE DAĞILIMI - </a:t>
            </a:r>
            <a:r>
              <a:rPr lang="tr-TR" sz="2000" b="1" dirty="0" smtClean="0">
                <a:solidFill>
                  <a:schemeClr val="accent2"/>
                </a:solidFill>
                <a:latin typeface="Arial" charset="0"/>
              </a:rPr>
              <a:t>2009</a:t>
            </a:r>
            <a:endParaRPr lang="en-US" sz="2000" b="1" dirty="0">
              <a:solidFill>
                <a:schemeClr val="accent2"/>
              </a:solidFill>
              <a:latin typeface="Arial" charset="0"/>
            </a:endParaRPr>
          </a:p>
        </p:txBody>
      </p:sp>
      <p:graphicFrame>
        <p:nvGraphicFramePr>
          <p:cNvPr id="6" name="Chart 5"/>
          <p:cNvGraphicFramePr>
            <a:graphicFrameLocks/>
          </p:cNvGraphicFramePr>
          <p:nvPr/>
        </p:nvGraphicFramePr>
        <p:xfrm>
          <a:off x="428596" y="1214422"/>
          <a:ext cx="8072495" cy="493395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2"/>
          </p:nvPr>
        </p:nvSpPr>
        <p:spPr>
          <a:noFill/>
        </p:spPr>
        <p:txBody>
          <a:bodyPr/>
          <a:lstStyle/>
          <a:p>
            <a:fld id="{AC55E44F-8DFA-4E8A-BB86-4E53A3E5D935}" type="slidenum">
              <a:rPr lang="en-US"/>
              <a:pPr/>
              <a:t>13</a:t>
            </a:fld>
            <a:endParaRPr lang="en-US"/>
          </a:p>
        </p:txBody>
      </p:sp>
      <p:sp>
        <p:nvSpPr>
          <p:cNvPr id="6149" name="Text Box 5"/>
          <p:cNvSpPr txBox="1">
            <a:spLocks noChangeArrowheads="1"/>
          </p:cNvSpPr>
          <p:nvPr/>
        </p:nvSpPr>
        <p:spPr bwMode="auto">
          <a:xfrm>
            <a:off x="2195513" y="1917700"/>
            <a:ext cx="5018087" cy="1006475"/>
          </a:xfrm>
          <a:prstGeom prst="rect">
            <a:avLst/>
          </a:prstGeom>
          <a:noFill/>
          <a:ln w="9525">
            <a:noFill/>
            <a:miter lim="800000"/>
            <a:headEnd/>
            <a:tailEnd/>
          </a:ln>
        </p:spPr>
        <p:txBody>
          <a:bodyPr wrap="none">
            <a:spAutoFit/>
          </a:bodyPr>
          <a:lstStyle/>
          <a:p>
            <a:r>
              <a:rPr lang="tr-TR" sz="2000" b="1" dirty="0">
                <a:solidFill>
                  <a:schemeClr val="accent2"/>
                </a:solidFill>
                <a:latin typeface="Arial" charset="0"/>
              </a:rPr>
              <a:t>SİGORTALANAN SEVKİYAT TUTARININ</a:t>
            </a:r>
          </a:p>
          <a:p>
            <a:r>
              <a:rPr lang="tr-TR" sz="2000" b="1" dirty="0">
                <a:solidFill>
                  <a:schemeClr val="accent2"/>
                </a:solidFill>
                <a:latin typeface="Arial" charset="0"/>
              </a:rPr>
              <a:t>SEKTÖREL DAĞILIMI - </a:t>
            </a:r>
            <a:r>
              <a:rPr lang="tr-TR" sz="2000" b="1" dirty="0" smtClean="0">
                <a:solidFill>
                  <a:schemeClr val="accent2"/>
                </a:solidFill>
                <a:latin typeface="Arial" charset="0"/>
              </a:rPr>
              <a:t>2009</a:t>
            </a:r>
            <a:endParaRPr lang="tr-TR" sz="2000" b="1" dirty="0">
              <a:solidFill>
                <a:schemeClr val="accent2"/>
              </a:solidFill>
              <a:latin typeface="Arial" charset="0"/>
            </a:endParaRPr>
          </a:p>
          <a:p>
            <a:endParaRPr lang="en-US" sz="2000" b="1" dirty="0">
              <a:solidFill>
                <a:schemeClr val="accent2"/>
              </a:solidFill>
              <a:latin typeface="Arial" charset="0"/>
            </a:endParaRPr>
          </a:p>
        </p:txBody>
      </p:sp>
      <p:sp>
        <p:nvSpPr>
          <p:cNvPr id="7" name="Footer Placeholder 2"/>
          <p:cNvSpPr txBox="1">
            <a:spLocks/>
          </p:cNvSpPr>
          <p:nvPr/>
        </p:nvSpPr>
        <p:spPr bwMode="auto">
          <a:xfrm>
            <a:off x="1571604" y="6543700"/>
            <a:ext cx="635798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TR" sz="1400" b="1" i="0" u="none" strike="noStrike" kern="1200" cap="none" spc="0" normalizeH="0" baseline="0" noProof="0" dirty="0" smtClean="0">
                <a:ln>
                  <a:noFill/>
                </a:ln>
                <a:solidFill>
                  <a:srgbClr val="9EA9FA"/>
                </a:solidFill>
                <a:effectLst/>
                <a:uLnTx/>
                <a:uFillTx/>
                <a:latin typeface="Arial" pitchFamily="34" charset="0"/>
                <a:ea typeface="+mn-ea"/>
                <a:cs typeface="Arial" pitchFamily="34" charset="0"/>
              </a:rPr>
              <a:t>31/03/2010 TÜRKİYE BANKALAR BİRLİĞİ &amp; İTKİB İŞBİRLİĞİ</a:t>
            </a:r>
            <a:endParaRPr kumimoji="0" lang="en-US" sz="1400" b="1" i="0" u="none" strike="noStrike" kern="1200" cap="none" spc="0" normalizeH="0" baseline="0" noProof="0" dirty="0">
              <a:ln>
                <a:noFill/>
              </a:ln>
              <a:solidFill>
                <a:srgbClr val="9EA9FA"/>
              </a:solidFill>
              <a:effectLst/>
              <a:uLnTx/>
              <a:uFillTx/>
              <a:latin typeface="Arial" pitchFamily="34" charset="0"/>
              <a:ea typeface="+mn-ea"/>
              <a:cs typeface="Arial" pitchFamily="34" charset="0"/>
            </a:endParaRPr>
          </a:p>
        </p:txBody>
      </p:sp>
      <p:graphicFrame>
        <p:nvGraphicFramePr>
          <p:cNvPr id="8" name="Chart 7"/>
          <p:cNvGraphicFramePr>
            <a:graphicFrameLocks/>
          </p:cNvGraphicFramePr>
          <p:nvPr/>
        </p:nvGraphicFramePr>
        <p:xfrm>
          <a:off x="357158" y="1714488"/>
          <a:ext cx="8572560" cy="469107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78A80D29-9419-4654-BCAB-2F979C492798}" type="slidenum">
              <a:rPr lang="en-US" smtClean="0"/>
              <a:pPr>
                <a:defRPr/>
              </a:pPr>
              <a:t>14</a:t>
            </a:fld>
            <a:endParaRPr lang="en-US"/>
          </a:p>
        </p:txBody>
      </p:sp>
      <p:sp>
        <p:nvSpPr>
          <p:cNvPr id="4" name="Footer Placeholder 2"/>
          <p:cNvSpPr txBox="1">
            <a:spLocks noGrp="1"/>
          </p:cNvSpPr>
          <p:nvPr>
            <p:ph type="ftr" sz="quarter" idx="11"/>
          </p:nvPr>
        </p:nvSpPr>
        <p:spPr bwMode="auto">
          <a:xfrm>
            <a:off x="1071538" y="6572272"/>
            <a:ext cx="678661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TR" sz="1400" b="1" i="0" u="none" strike="noStrike" kern="1200" cap="none" spc="0" normalizeH="0" baseline="0" noProof="0" dirty="0" smtClean="0">
                <a:ln>
                  <a:noFill/>
                </a:ln>
                <a:solidFill>
                  <a:srgbClr val="9EA9FA"/>
                </a:solidFill>
                <a:effectLst/>
                <a:uLnTx/>
                <a:uFillTx/>
                <a:latin typeface="Arial" pitchFamily="34" charset="0"/>
                <a:ea typeface="+mn-ea"/>
                <a:cs typeface="Arial" pitchFamily="34" charset="0"/>
              </a:rPr>
              <a:t>31/03/2010 TÜRKİYE BANKALAR BİRLİĞİ &amp; İTKİB İŞBİRLİĞİ</a:t>
            </a:r>
            <a:endParaRPr kumimoji="0" lang="en-US" sz="1400" b="1" i="0" u="none" strike="noStrike" kern="1200" cap="none" spc="0" normalizeH="0" baseline="0" noProof="0" dirty="0">
              <a:ln>
                <a:noFill/>
              </a:ln>
              <a:solidFill>
                <a:srgbClr val="9EA9FA"/>
              </a:solidFill>
              <a:effectLst/>
              <a:uLnTx/>
              <a:uFillTx/>
              <a:latin typeface="Arial" pitchFamily="34" charset="0"/>
              <a:ea typeface="+mn-ea"/>
              <a:cs typeface="Arial" pitchFamily="34" charset="0"/>
            </a:endParaRPr>
          </a:p>
        </p:txBody>
      </p:sp>
      <p:graphicFrame>
        <p:nvGraphicFramePr>
          <p:cNvPr id="6" name="Table 5"/>
          <p:cNvGraphicFramePr>
            <a:graphicFrameLocks noGrp="1"/>
          </p:cNvGraphicFramePr>
          <p:nvPr/>
        </p:nvGraphicFramePr>
        <p:xfrm>
          <a:off x="1857356" y="1928802"/>
          <a:ext cx="5000660" cy="4635550"/>
        </p:xfrm>
        <a:graphic>
          <a:graphicData uri="http://schemas.openxmlformats.org/drawingml/2006/table">
            <a:tbl>
              <a:tblPr/>
              <a:tblGrid>
                <a:gridCol w="2546440"/>
                <a:gridCol w="2454220"/>
              </a:tblGrid>
              <a:tr h="318258">
                <a:tc gridSpan="2">
                  <a:txBody>
                    <a:bodyPr/>
                    <a:lstStyle/>
                    <a:p>
                      <a:pPr algn="ctr" fontAlgn="ctr"/>
                      <a:r>
                        <a:rPr lang="tr-TR" sz="1500" b="1" i="0" u="none" strike="noStrike" dirty="0">
                          <a:solidFill>
                            <a:srgbClr val="FFFFFF"/>
                          </a:solidFill>
                          <a:latin typeface="Arial"/>
                        </a:rPr>
                        <a:t>BAŞLANGIÇTAN GÜNÜMÜZE                                                                                             KISA VADELİ İHRACAT KREDİ SİGORTASI</a:t>
                      </a:r>
                    </a:p>
                  </a:txBody>
                  <a:tcPr marL="0" marR="0" marT="0" marB="0" anchor="ctr">
                    <a:lnL>
                      <a:noFill/>
                    </a:lnL>
                    <a:lnR>
                      <a:noFill/>
                    </a:lnR>
                    <a:lnT>
                      <a:noFill/>
                    </a:lnT>
                    <a:lnB w="12700" cap="flat" cmpd="sng" algn="ctr">
                      <a:solidFill>
                        <a:srgbClr val="0000FF"/>
                      </a:solidFill>
                      <a:prstDash val="solid"/>
                      <a:round/>
                      <a:headEnd type="none" w="med" len="med"/>
                      <a:tailEnd type="none" w="med" len="med"/>
                    </a:lnB>
                    <a:solidFill>
                      <a:srgbClr val="002060"/>
                    </a:solidFill>
                  </a:tcPr>
                </a:tc>
                <a:tc hMerge="1">
                  <a:txBody>
                    <a:bodyPr/>
                    <a:lstStyle/>
                    <a:p>
                      <a:endParaRPr lang="tr-TR"/>
                    </a:p>
                  </a:txBody>
                  <a:tcPr/>
                </a:tc>
              </a:tr>
              <a:tr h="149183">
                <a:tc>
                  <a:txBody>
                    <a:bodyPr/>
                    <a:lstStyle/>
                    <a:p>
                      <a:pPr algn="l" fontAlgn="b"/>
                      <a:endParaRPr lang="tr-TR" sz="1500" b="0" i="0" u="none" strike="noStrike" dirty="0">
                        <a:latin typeface="Arial"/>
                      </a:endParaRPr>
                    </a:p>
                  </a:txBody>
                  <a:tcPr marL="0" marR="0" marT="0" marB="0" anchor="b">
                    <a:lnL>
                      <a:noFill/>
                    </a:lnL>
                    <a:lnR>
                      <a:noFill/>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tcPr>
                </a:tc>
                <a:tc>
                  <a:txBody>
                    <a:bodyPr/>
                    <a:lstStyle/>
                    <a:p>
                      <a:pPr algn="r" fontAlgn="b"/>
                      <a:r>
                        <a:rPr lang="tr-TR" sz="1500" b="1" i="0" u="none" strike="noStrike" dirty="0">
                          <a:solidFill>
                            <a:schemeClr val="accent2"/>
                          </a:solidFill>
                          <a:latin typeface="Arial"/>
                        </a:rPr>
                        <a:t>ABD DOLARI</a:t>
                      </a:r>
                    </a:p>
                  </a:txBody>
                  <a:tcPr marL="0" marR="0" marT="0" marB="0" anchor="b">
                    <a:lnL>
                      <a:noFill/>
                    </a:lnL>
                    <a:lnR>
                      <a:noFill/>
                    </a:lnR>
                    <a:lnT>
                      <a:noFill/>
                    </a:lnT>
                    <a:lnB w="12700" cap="flat" cmpd="sng" algn="ctr">
                      <a:solidFill>
                        <a:srgbClr val="0000FF"/>
                      </a:solidFill>
                      <a:prstDash val="solid"/>
                      <a:round/>
                      <a:headEnd type="none" w="med" len="med"/>
                      <a:tailEnd type="none" w="med" len="med"/>
                    </a:lnB>
                  </a:tcPr>
                </a:tc>
              </a:tr>
              <a:tr h="292150">
                <a:tc>
                  <a:txBody>
                    <a:bodyPr/>
                    <a:lstStyle/>
                    <a:p>
                      <a:pPr algn="ctr" fontAlgn="b"/>
                      <a:r>
                        <a:rPr lang="tr-TR" sz="1500" b="1" i="0" u="none" strike="noStrike" dirty="0">
                          <a:solidFill>
                            <a:srgbClr val="FFFFFF"/>
                          </a:solidFill>
                          <a:latin typeface="Arial"/>
                        </a:rPr>
                        <a:t> </a:t>
                      </a:r>
                    </a:p>
                  </a:txBody>
                  <a:tcPr marL="0" marR="0" marT="0" marB="0" anchor="b">
                    <a:lnL w="12700" cap="flat" cmpd="sng" algn="ctr">
                      <a:solidFill>
                        <a:srgbClr val="0000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81246"/>
                    </a:solidFill>
                  </a:tcPr>
                </a:tc>
                <a:tc>
                  <a:txBody>
                    <a:bodyPr/>
                    <a:lstStyle/>
                    <a:p>
                      <a:pPr algn="ctr" fontAlgn="ctr"/>
                      <a:r>
                        <a:rPr lang="tr-TR" sz="1500" b="1" i="0" u="none" strike="noStrike" dirty="0">
                          <a:solidFill>
                            <a:srgbClr val="FFFFFF"/>
                          </a:solidFill>
                          <a:latin typeface="Arial"/>
                        </a:rPr>
                        <a:t>1989 - 2009</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w="12700" cap="flat" cmpd="sng" algn="ctr">
                      <a:solidFill>
                        <a:srgbClr val="0000FF"/>
                      </a:solidFill>
                      <a:prstDash val="solid"/>
                      <a:round/>
                      <a:headEnd type="none" w="med" len="med"/>
                      <a:tailEnd type="none" w="med" len="med"/>
                    </a:lnB>
                    <a:solidFill>
                      <a:srgbClr val="081246"/>
                    </a:solidFill>
                  </a:tcPr>
                </a:tc>
              </a:tr>
              <a:tr h="119347">
                <a:tc>
                  <a:txBody>
                    <a:bodyPr/>
                    <a:lstStyle/>
                    <a:p>
                      <a:pPr algn="l" fontAlgn="b"/>
                      <a:r>
                        <a:rPr lang="tr-TR" sz="1500" b="1" i="0" u="none" strike="noStrike" dirty="0">
                          <a:solidFill>
                            <a:srgbClr val="FFFFFF"/>
                          </a:solidFill>
                          <a:latin typeface="Arial"/>
                        </a:rPr>
                        <a:t> </a:t>
                      </a:r>
                    </a:p>
                  </a:txBody>
                  <a:tcPr marL="0" marR="0" marT="0" marB="0" anchor="b">
                    <a:lnL w="12700" cap="flat" cmpd="sng" algn="ctr">
                      <a:solidFill>
                        <a:srgbClr val="0000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081246"/>
                    </a:solidFill>
                  </a:tcPr>
                </a:tc>
                <a:tc>
                  <a:txBody>
                    <a:bodyPr/>
                    <a:lstStyle/>
                    <a:p>
                      <a:pPr algn="l" fontAlgn="b"/>
                      <a:r>
                        <a:rPr lang="tr-TR" sz="1500" b="0" i="0" u="none" strike="noStrike" dirty="0">
                          <a:latin typeface="Arial"/>
                        </a:rPr>
                        <a:t> </a:t>
                      </a:r>
                    </a:p>
                  </a:txBody>
                  <a:tcPr marL="0" marR="0" marT="0" marB="0" anchor="b">
                    <a:lnL>
                      <a:noFill/>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a:noFill/>
                    </a:lnB>
                  </a:tcPr>
                </a:tc>
              </a:tr>
              <a:tr h="206785">
                <a:tc>
                  <a:txBody>
                    <a:bodyPr/>
                    <a:lstStyle/>
                    <a:p>
                      <a:pPr algn="l" fontAlgn="b"/>
                      <a:r>
                        <a:rPr lang="tr-TR" sz="1500" b="1" i="0" u="none" strike="noStrike" dirty="0">
                          <a:solidFill>
                            <a:srgbClr val="FFFFFF"/>
                          </a:solidFill>
                          <a:latin typeface="Arial"/>
                        </a:rPr>
                        <a:t>Sigortalı Sevkiyat Tutarı</a:t>
                      </a:r>
                    </a:p>
                  </a:txBody>
                  <a:tcPr marL="0" marR="0" marT="0" marB="0" anchor="b">
                    <a:lnL w="12700" cap="flat" cmpd="sng" algn="ctr">
                      <a:solidFill>
                        <a:srgbClr val="0000FF"/>
                      </a:solidFill>
                      <a:prstDash val="solid"/>
                      <a:round/>
                      <a:headEnd type="none" w="med" len="med"/>
                      <a:tailEnd type="none" w="med" len="med"/>
                    </a:lnL>
                    <a:lnR>
                      <a:noFill/>
                    </a:lnR>
                    <a:lnT>
                      <a:noFill/>
                    </a:lnT>
                    <a:lnB>
                      <a:noFill/>
                    </a:lnB>
                    <a:solidFill>
                      <a:srgbClr val="081246"/>
                    </a:solidFill>
                  </a:tcPr>
                </a:tc>
                <a:tc>
                  <a:txBody>
                    <a:bodyPr/>
                    <a:lstStyle/>
                    <a:p>
                      <a:pPr algn="r" fontAlgn="b"/>
                      <a:r>
                        <a:rPr lang="tr-TR" sz="1500" b="0" i="0" u="none" strike="noStrike" dirty="0">
                          <a:solidFill>
                            <a:schemeClr val="accent2"/>
                          </a:solidFill>
                          <a:latin typeface="Arial"/>
                        </a:rPr>
                        <a:t>56.486.671.779</a:t>
                      </a:r>
                    </a:p>
                  </a:txBody>
                  <a:tcPr marL="0" marR="0" marT="0" marB="0" anchor="b">
                    <a:lnL>
                      <a:noFill/>
                    </a:lnL>
                    <a:lnR w="12700" cap="flat" cmpd="sng" algn="ctr">
                      <a:solidFill>
                        <a:srgbClr val="0000FF"/>
                      </a:solidFill>
                      <a:prstDash val="solid"/>
                      <a:round/>
                      <a:headEnd type="none" w="med" len="med"/>
                      <a:tailEnd type="none" w="med" len="med"/>
                    </a:lnR>
                    <a:lnT>
                      <a:noFill/>
                    </a:lnT>
                    <a:lnB>
                      <a:noFill/>
                    </a:lnB>
                  </a:tcPr>
                </a:tc>
              </a:tr>
              <a:tr h="206785">
                <a:tc>
                  <a:txBody>
                    <a:bodyPr/>
                    <a:lstStyle/>
                    <a:p>
                      <a:pPr algn="l" fontAlgn="b"/>
                      <a:r>
                        <a:rPr lang="tr-TR" sz="1500" b="1" i="0" u="none" strike="noStrike" dirty="0">
                          <a:solidFill>
                            <a:srgbClr val="FFFFFF"/>
                          </a:solidFill>
                          <a:latin typeface="Arial"/>
                        </a:rPr>
                        <a:t>Ticari</a:t>
                      </a:r>
                    </a:p>
                  </a:txBody>
                  <a:tcPr marL="0" marR="0" marT="0" marB="0" anchor="b">
                    <a:lnL w="12700" cap="flat" cmpd="sng" algn="ctr">
                      <a:solidFill>
                        <a:srgbClr val="0000FF"/>
                      </a:solidFill>
                      <a:prstDash val="solid"/>
                      <a:round/>
                      <a:headEnd type="none" w="med" len="med"/>
                      <a:tailEnd type="none" w="med" len="med"/>
                    </a:lnL>
                    <a:lnR>
                      <a:noFill/>
                    </a:lnR>
                    <a:lnT>
                      <a:noFill/>
                    </a:lnT>
                    <a:lnB>
                      <a:noFill/>
                    </a:lnB>
                    <a:solidFill>
                      <a:srgbClr val="081246"/>
                    </a:solidFill>
                  </a:tcPr>
                </a:tc>
                <a:tc>
                  <a:txBody>
                    <a:bodyPr/>
                    <a:lstStyle/>
                    <a:p>
                      <a:pPr algn="r" fontAlgn="b"/>
                      <a:r>
                        <a:rPr lang="tr-TR" sz="1500" b="0" i="0" u="none" strike="noStrike" dirty="0">
                          <a:solidFill>
                            <a:schemeClr val="accent2"/>
                          </a:solidFill>
                          <a:latin typeface="Arial"/>
                        </a:rPr>
                        <a:t>54.614.485.695</a:t>
                      </a:r>
                    </a:p>
                  </a:txBody>
                  <a:tcPr marL="0" marR="0" marT="0" marB="0" anchor="b">
                    <a:lnL>
                      <a:noFill/>
                    </a:lnL>
                    <a:lnR w="12700" cap="flat" cmpd="sng" algn="ctr">
                      <a:solidFill>
                        <a:srgbClr val="0000FF"/>
                      </a:solidFill>
                      <a:prstDash val="solid"/>
                      <a:round/>
                      <a:headEnd type="none" w="med" len="med"/>
                      <a:tailEnd type="none" w="med" len="med"/>
                    </a:lnR>
                    <a:lnT>
                      <a:noFill/>
                    </a:lnT>
                    <a:lnB>
                      <a:noFill/>
                    </a:lnB>
                  </a:tcPr>
                </a:tc>
              </a:tr>
              <a:tr h="206785">
                <a:tc>
                  <a:txBody>
                    <a:bodyPr/>
                    <a:lstStyle/>
                    <a:p>
                      <a:pPr algn="l" fontAlgn="b"/>
                      <a:r>
                        <a:rPr lang="tr-TR" sz="1500" b="1" i="0" u="none" strike="noStrike" dirty="0">
                          <a:solidFill>
                            <a:srgbClr val="FFFFFF"/>
                          </a:solidFill>
                          <a:latin typeface="Arial"/>
                        </a:rPr>
                        <a:t>Politik</a:t>
                      </a:r>
                    </a:p>
                  </a:txBody>
                  <a:tcPr marL="0" marR="0" marT="0" marB="0" anchor="b">
                    <a:lnL w="12700" cap="flat" cmpd="sng" algn="ctr">
                      <a:solidFill>
                        <a:srgbClr val="0000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081246"/>
                    </a:solidFill>
                  </a:tcPr>
                </a:tc>
                <a:tc>
                  <a:txBody>
                    <a:bodyPr/>
                    <a:lstStyle/>
                    <a:p>
                      <a:pPr algn="r" fontAlgn="b"/>
                      <a:r>
                        <a:rPr lang="tr-TR" sz="1500" b="0" i="0" u="none" strike="noStrike" dirty="0">
                          <a:solidFill>
                            <a:schemeClr val="accent2"/>
                          </a:solidFill>
                          <a:latin typeface="Arial"/>
                        </a:rPr>
                        <a:t>1.872.186.084</a:t>
                      </a:r>
                    </a:p>
                  </a:txBody>
                  <a:tcPr marL="0" marR="0" marT="0" marB="0" anchor="b">
                    <a:lnL>
                      <a:noFill/>
                    </a:lnL>
                    <a:lnR w="12700" cap="flat" cmpd="sng" algn="ctr">
                      <a:solidFill>
                        <a:srgbClr val="0000FF"/>
                      </a:solidFill>
                      <a:prstDash val="solid"/>
                      <a:round/>
                      <a:headEnd type="none" w="med" len="med"/>
                      <a:tailEnd type="none" w="med" len="med"/>
                    </a:lnR>
                    <a:lnT>
                      <a:noFill/>
                    </a:lnT>
                    <a:lnB w="12700" cap="flat" cmpd="sng" algn="ctr">
                      <a:solidFill>
                        <a:srgbClr val="0000FF"/>
                      </a:solidFill>
                      <a:prstDash val="solid"/>
                      <a:round/>
                      <a:headEnd type="none" w="med" len="med"/>
                      <a:tailEnd type="none" w="med" len="med"/>
                    </a:lnB>
                  </a:tcPr>
                </a:tc>
              </a:tr>
              <a:tr h="139238">
                <a:tc>
                  <a:txBody>
                    <a:bodyPr/>
                    <a:lstStyle/>
                    <a:p>
                      <a:pPr algn="l" fontAlgn="b"/>
                      <a:r>
                        <a:rPr lang="tr-TR" sz="1500" b="1" i="0" u="none" strike="noStrike" dirty="0">
                          <a:solidFill>
                            <a:srgbClr val="FFFFFF"/>
                          </a:solidFill>
                          <a:latin typeface="Arial"/>
                        </a:rPr>
                        <a:t> </a:t>
                      </a:r>
                    </a:p>
                  </a:txBody>
                  <a:tcPr marL="0" marR="0" marT="0" marB="0" anchor="b">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081246"/>
                    </a:solidFill>
                  </a:tcPr>
                </a:tc>
                <a:tc>
                  <a:txBody>
                    <a:bodyPr/>
                    <a:lstStyle/>
                    <a:p>
                      <a:pPr algn="l" fontAlgn="b"/>
                      <a:r>
                        <a:rPr lang="tr-TR" sz="1500" b="0" i="0" u="none" strike="noStrike" dirty="0">
                          <a:solidFill>
                            <a:schemeClr val="accent2"/>
                          </a:solidFill>
                          <a:latin typeface="Arial"/>
                        </a:rPr>
                        <a:t> </a:t>
                      </a:r>
                    </a:p>
                  </a:txBody>
                  <a:tcPr marL="0" marR="0" marT="0" marB="0" anchor="b">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a:noFill/>
                    </a:lnB>
                  </a:tcPr>
                </a:tc>
              </a:tr>
              <a:tr h="206785">
                <a:tc>
                  <a:txBody>
                    <a:bodyPr/>
                    <a:lstStyle/>
                    <a:p>
                      <a:pPr algn="l" fontAlgn="b"/>
                      <a:r>
                        <a:rPr lang="tr-TR" sz="1500" b="1" i="0" u="none" strike="noStrike">
                          <a:solidFill>
                            <a:srgbClr val="FFFFFF"/>
                          </a:solidFill>
                          <a:latin typeface="Arial"/>
                        </a:rPr>
                        <a:t>Tahsil Edilen Prim Tutarı</a:t>
                      </a:r>
                    </a:p>
                  </a:txBody>
                  <a:tcPr marL="0" marR="0" marT="0" marB="0" anchor="b">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a:noFill/>
                    </a:lnT>
                    <a:lnB>
                      <a:noFill/>
                    </a:lnB>
                    <a:solidFill>
                      <a:srgbClr val="081246"/>
                    </a:solidFill>
                  </a:tcPr>
                </a:tc>
                <a:tc>
                  <a:txBody>
                    <a:bodyPr/>
                    <a:lstStyle/>
                    <a:p>
                      <a:pPr algn="r" fontAlgn="b"/>
                      <a:r>
                        <a:rPr lang="tr-TR" sz="1500" b="0" i="0" u="none" strike="noStrike" dirty="0">
                          <a:solidFill>
                            <a:schemeClr val="accent2"/>
                          </a:solidFill>
                          <a:latin typeface="Arial"/>
                        </a:rPr>
                        <a:t>214.480.530</a:t>
                      </a:r>
                    </a:p>
                  </a:txBody>
                  <a:tcPr marL="0" marR="0" marT="0" marB="0" anchor="b">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a:noFill/>
                    </a:lnT>
                    <a:lnB>
                      <a:noFill/>
                    </a:lnB>
                  </a:tcPr>
                </a:tc>
              </a:tr>
              <a:tr h="206785">
                <a:tc>
                  <a:txBody>
                    <a:bodyPr/>
                    <a:lstStyle/>
                    <a:p>
                      <a:pPr algn="l" fontAlgn="b"/>
                      <a:r>
                        <a:rPr lang="tr-TR" sz="1500" b="1" i="0" u="none" strike="noStrike" dirty="0">
                          <a:solidFill>
                            <a:srgbClr val="FFFFFF"/>
                          </a:solidFill>
                          <a:latin typeface="Arial"/>
                        </a:rPr>
                        <a:t>Ticari</a:t>
                      </a:r>
                    </a:p>
                  </a:txBody>
                  <a:tcPr marL="0" marR="0" marT="0" marB="0" anchor="b">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a:noFill/>
                    </a:lnT>
                    <a:lnB>
                      <a:noFill/>
                    </a:lnB>
                    <a:solidFill>
                      <a:srgbClr val="081246"/>
                    </a:solidFill>
                  </a:tcPr>
                </a:tc>
                <a:tc>
                  <a:txBody>
                    <a:bodyPr/>
                    <a:lstStyle/>
                    <a:p>
                      <a:pPr algn="r" fontAlgn="b"/>
                      <a:r>
                        <a:rPr lang="tr-TR" sz="1500" b="0" i="0" u="none" strike="noStrike" dirty="0">
                          <a:solidFill>
                            <a:schemeClr val="accent2"/>
                          </a:solidFill>
                          <a:latin typeface="Arial"/>
                        </a:rPr>
                        <a:t>170.014.758</a:t>
                      </a:r>
                    </a:p>
                  </a:txBody>
                  <a:tcPr marL="0" marR="0" marT="0" marB="0" anchor="b">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a:noFill/>
                    </a:lnT>
                    <a:lnB>
                      <a:noFill/>
                    </a:lnB>
                  </a:tcPr>
                </a:tc>
              </a:tr>
              <a:tr h="206785">
                <a:tc>
                  <a:txBody>
                    <a:bodyPr/>
                    <a:lstStyle/>
                    <a:p>
                      <a:pPr algn="l" fontAlgn="b"/>
                      <a:r>
                        <a:rPr lang="tr-TR" sz="1500" b="1" i="0" u="none" strike="noStrike" dirty="0">
                          <a:solidFill>
                            <a:srgbClr val="FFFFFF"/>
                          </a:solidFill>
                          <a:latin typeface="Arial"/>
                        </a:rPr>
                        <a:t>Politik</a:t>
                      </a:r>
                    </a:p>
                  </a:txBody>
                  <a:tcPr marL="0" marR="0" marT="0" marB="0" anchor="b">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081246"/>
                    </a:solidFill>
                  </a:tcPr>
                </a:tc>
                <a:tc>
                  <a:txBody>
                    <a:bodyPr/>
                    <a:lstStyle/>
                    <a:p>
                      <a:pPr algn="r" fontAlgn="b"/>
                      <a:r>
                        <a:rPr lang="tr-TR" sz="1500" b="0" i="0" u="none" strike="noStrike" dirty="0">
                          <a:solidFill>
                            <a:schemeClr val="accent2"/>
                          </a:solidFill>
                          <a:latin typeface="Arial"/>
                        </a:rPr>
                        <a:t>44.465.772</a:t>
                      </a:r>
                    </a:p>
                  </a:txBody>
                  <a:tcPr marL="0" marR="0" marT="0" marB="0" anchor="b">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a:noFill/>
                    </a:lnT>
                    <a:lnB w="12700" cap="flat" cmpd="sng" algn="ctr">
                      <a:solidFill>
                        <a:srgbClr val="0000FF"/>
                      </a:solidFill>
                      <a:prstDash val="solid"/>
                      <a:round/>
                      <a:headEnd type="none" w="med" len="med"/>
                      <a:tailEnd type="none" w="med" len="med"/>
                    </a:lnB>
                  </a:tcPr>
                </a:tc>
              </a:tr>
              <a:tr h="139238">
                <a:tc>
                  <a:txBody>
                    <a:bodyPr/>
                    <a:lstStyle/>
                    <a:p>
                      <a:pPr algn="l" fontAlgn="b"/>
                      <a:r>
                        <a:rPr lang="tr-TR" sz="1500" b="1" i="0" u="none" strike="noStrike">
                          <a:solidFill>
                            <a:srgbClr val="FFFFFF"/>
                          </a:solidFill>
                          <a:latin typeface="Arial"/>
                        </a:rPr>
                        <a:t> </a:t>
                      </a:r>
                    </a:p>
                  </a:txBody>
                  <a:tcPr marL="0" marR="0" marT="0" marB="0" anchor="b">
                    <a:lnL w="12700" cap="flat" cmpd="sng" algn="ctr">
                      <a:solidFill>
                        <a:srgbClr val="0000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a:noFill/>
                    </a:lnB>
                    <a:solidFill>
                      <a:srgbClr val="081246"/>
                    </a:solidFill>
                  </a:tcPr>
                </a:tc>
                <a:tc>
                  <a:txBody>
                    <a:bodyPr/>
                    <a:lstStyle/>
                    <a:p>
                      <a:pPr algn="l" fontAlgn="b"/>
                      <a:r>
                        <a:rPr lang="tr-TR" sz="1500" b="0" i="0" u="none" strike="noStrike" dirty="0">
                          <a:solidFill>
                            <a:schemeClr val="accent2"/>
                          </a:solidFill>
                          <a:latin typeface="Arial"/>
                        </a:rPr>
                        <a:t> </a:t>
                      </a:r>
                    </a:p>
                  </a:txBody>
                  <a:tcPr marL="0" marR="0" marT="0" marB="0" anchor="b">
                    <a:lnL>
                      <a:noFill/>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a:noFill/>
                    </a:lnB>
                  </a:tcPr>
                </a:tc>
              </a:tr>
              <a:tr h="206785">
                <a:tc>
                  <a:txBody>
                    <a:bodyPr/>
                    <a:lstStyle/>
                    <a:p>
                      <a:pPr algn="l" fontAlgn="b"/>
                      <a:r>
                        <a:rPr lang="tr-TR" sz="1500" b="1" i="0" u="none" strike="noStrike" dirty="0">
                          <a:solidFill>
                            <a:srgbClr val="FFFFFF"/>
                          </a:solidFill>
                          <a:latin typeface="Arial"/>
                        </a:rPr>
                        <a:t>Ödenen Tazminat Tutarı</a:t>
                      </a:r>
                    </a:p>
                  </a:txBody>
                  <a:tcPr marL="0" marR="0" marT="0" marB="0" anchor="b">
                    <a:lnL w="12700" cap="flat" cmpd="sng" algn="ctr">
                      <a:solidFill>
                        <a:srgbClr val="0000FF"/>
                      </a:solidFill>
                      <a:prstDash val="solid"/>
                      <a:round/>
                      <a:headEnd type="none" w="med" len="med"/>
                      <a:tailEnd type="none" w="med" len="med"/>
                    </a:lnL>
                    <a:lnR>
                      <a:noFill/>
                    </a:lnR>
                    <a:lnT>
                      <a:noFill/>
                    </a:lnT>
                    <a:lnB>
                      <a:noFill/>
                    </a:lnB>
                    <a:solidFill>
                      <a:srgbClr val="081246"/>
                    </a:solidFill>
                  </a:tcPr>
                </a:tc>
                <a:tc>
                  <a:txBody>
                    <a:bodyPr/>
                    <a:lstStyle/>
                    <a:p>
                      <a:pPr algn="r" fontAlgn="b"/>
                      <a:r>
                        <a:rPr lang="tr-TR" sz="1500" b="0" i="0" u="none" strike="noStrike" dirty="0">
                          <a:solidFill>
                            <a:schemeClr val="accent2"/>
                          </a:solidFill>
                          <a:latin typeface="Arial"/>
                        </a:rPr>
                        <a:t>66.679.674</a:t>
                      </a:r>
                    </a:p>
                  </a:txBody>
                  <a:tcPr marL="0" marR="0" marT="0" marB="0" anchor="b">
                    <a:lnL>
                      <a:noFill/>
                    </a:lnL>
                    <a:lnR w="12700" cap="flat" cmpd="sng" algn="ctr">
                      <a:solidFill>
                        <a:srgbClr val="0000FF"/>
                      </a:solidFill>
                      <a:prstDash val="solid"/>
                      <a:round/>
                      <a:headEnd type="none" w="med" len="med"/>
                      <a:tailEnd type="none" w="med" len="med"/>
                    </a:lnR>
                    <a:lnT>
                      <a:noFill/>
                    </a:lnT>
                    <a:lnB>
                      <a:noFill/>
                    </a:lnB>
                  </a:tcPr>
                </a:tc>
              </a:tr>
              <a:tr h="206785">
                <a:tc>
                  <a:txBody>
                    <a:bodyPr/>
                    <a:lstStyle/>
                    <a:p>
                      <a:pPr algn="l" fontAlgn="b"/>
                      <a:r>
                        <a:rPr lang="tr-TR" sz="1500" b="1" i="0" u="none" strike="noStrike" dirty="0">
                          <a:solidFill>
                            <a:srgbClr val="FFFFFF"/>
                          </a:solidFill>
                          <a:latin typeface="Arial"/>
                        </a:rPr>
                        <a:t>Ticari</a:t>
                      </a:r>
                    </a:p>
                  </a:txBody>
                  <a:tcPr marL="0" marR="0" marT="0" marB="0" anchor="b">
                    <a:lnL w="12700" cap="flat" cmpd="sng" algn="ctr">
                      <a:solidFill>
                        <a:srgbClr val="0000FF"/>
                      </a:solidFill>
                      <a:prstDash val="solid"/>
                      <a:round/>
                      <a:headEnd type="none" w="med" len="med"/>
                      <a:tailEnd type="none" w="med" len="med"/>
                    </a:lnL>
                    <a:lnR>
                      <a:noFill/>
                    </a:lnR>
                    <a:lnT>
                      <a:noFill/>
                    </a:lnT>
                    <a:lnB>
                      <a:noFill/>
                    </a:lnB>
                    <a:solidFill>
                      <a:srgbClr val="081246"/>
                    </a:solidFill>
                  </a:tcPr>
                </a:tc>
                <a:tc>
                  <a:txBody>
                    <a:bodyPr/>
                    <a:lstStyle/>
                    <a:p>
                      <a:pPr algn="r" fontAlgn="b"/>
                      <a:r>
                        <a:rPr lang="tr-TR" sz="1500" b="0" i="0" u="none" strike="noStrike" dirty="0">
                          <a:solidFill>
                            <a:schemeClr val="accent2"/>
                          </a:solidFill>
                          <a:latin typeface="Arial"/>
                        </a:rPr>
                        <a:t>50.378.895</a:t>
                      </a:r>
                    </a:p>
                  </a:txBody>
                  <a:tcPr marL="0" marR="0" marT="0" marB="0" anchor="b">
                    <a:lnL>
                      <a:noFill/>
                    </a:lnL>
                    <a:lnR w="12700" cap="flat" cmpd="sng" algn="ctr">
                      <a:solidFill>
                        <a:srgbClr val="0000FF"/>
                      </a:solidFill>
                      <a:prstDash val="solid"/>
                      <a:round/>
                      <a:headEnd type="none" w="med" len="med"/>
                      <a:tailEnd type="none" w="med" len="med"/>
                    </a:lnR>
                    <a:lnT>
                      <a:noFill/>
                    </a:lnT>
                    <a:lnB>
                      <a:noFill/>
                    </a:lnB>
                  </a:tcPr>
                </a:tc>
              </a:tr>
              <a:tr h="206785">
                <a:tc>
                  <a:txBody>
                    <a:bodyPr/>
                    <a:lstStyle/>
                    <a:p>
                      <a:pPr algn="l" fontAlgn="b"/>
                      <a:r>
                        <a:rPr lang="tr-TR" sz="1500" b="1" i="0" u="none" strike="noStrike">
                          <a:solidFill>
                            <a:srgbClr val="FFFFFF"/>
                          </a:solidFill>
                          <a:latin typeface="Arial"/>
                        </a:rPr>
                        <a:t>Politik</a:t>
                      </a:r>
                    </a:p>
                  </a:txBody>
                  <a:tcPr marL="0" marR="0" marT="0" marB="0" anchor="b">
                    <a:lnL w="12700" cap="flat" cmpd="sng" algn="ctr">
                      <a:solidFill>
                        <a:srgbClr val="0000FF"/>
                      </a:solidFill>
                      <a:prstDash val="solid"/>
                      <a:round/>
                      <a:headEnd type="none" w="med" len="med"/>
                      <a:tailEnd type="none" w="med" len="med"/>
                    </a:lnL>
                    <a:lnR>
                      <a:noFill/>
                    </a:lnR>
                    <a:lnT>
                      <a:noFill/>
                    </a:lnT>
                    <a:lnB w="12700" cap="flat" cmpd="sng" algn="ctr">
                      <a:solidFill>
                        <a:srgbClr val="FFFFFF"/>
                      </a:solidFill>
                      <a:prstDash val="solid"/>
                      <a:round/>
                      <a:headEnd type="none" w="med" len="med"/>
                      <a:tailEnd type="none" w="med" len="med"/>
                    </a:lnB>
                    <a:solidFill>
                      <a:srgbClr val="081246"/>
                    </a:solidFill>
                  </a:tcPr>
                </a:tc>
                <a:tc>
                  <a:txBody>
                    <a:bodyPr/>
                    <a:lstStyle/>
                    <a:p>
                      <a:pPr algn="r" fontAlgn="b"/>
                      <a:r>
                        <a:rPr lang="tr-TR" sz="1500" b="0" i="0" u="none" strike="noStrike" dirty="0">
                          <a:solidFill>
                            <a:schemeClr val="accent2"/>
                          </a:solidFill>
                          <a:latin typeface="Arial"/>
                        </a:rPr>
                        <a:t>16.300.779</a:t>
                      </a:r>
                    </a:p>
                  </a:txBody>
                  <a:tcPr marL="0" marR="0" marT="0" marB="0" anchor="b">
                    <a:lnL>
                      <a:noFill/>
                    </a:lnL>
                    <a:lnR w="12700" cap="flat" cmpd="sng" algn="ctr">
                      <a:solidFill>
                        <a:srgbClr val="0000FF"/>
                      </a:solidFill>
                      <a:prstDash val="solid"/>
                      <a:round/>
                      <a:headEnd type="none" w="med" len="med"/>
                      <a:tailEnd type="none" w="med" len="med"/>
                    </a:lnR>
                    <a:lnT>
                      <a:noFill/>
                    </a:lnT>
                    <a:lnB w="12700" cap="flat" cmpd="sng" algn="ctr">
                      <a:solidFill>
                        <a:srgbClr val="0000FF"/>
                      </a:solidFill>
                      <a:prstDash val="solid"/>
                      <a:round/>
                      <a:headEnd type="none" w="med" len="med"/>
                      <a:tailEnd type="none" w="med" len="med"/>
                    </a:lnB>
                  </a:tcPr>
                </a:tc>
              </a:tr>
              <a:tr h="139238">
                <a:tc>
                  <a:txBody>
                    <a:bodyPr/>
                    <a:lstStyle/>
                    <a:p>
                      <a:pPr algn="l" fontAlgn="b"/>
                      <a:r>
                        <a:rPr lang="tr-TR" sz="1500" b="1" i="0" u="none" strike="noStrike" dirty="0">
                          <a:solidFill>
                            <a:srgbClr val="FFFFFF"/>
                          </a:solidFill>
                          <a:latin typeface="Arial"/>
                        </a:rPr>
                        <a:t> </a:t>
                      </a:r>
                    </a:p>
                  </a:txBody>
                  <a:tcPr marL="0" marR="0" marT="0" marB="0" anchor="b">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081246"/>
                    </a:solidFill>
                  </a:tcPr>
                </a:tc>
                <a:tc>
                  <a:txBody>
                    <a:bodyPr/>
                    <a:lstStyle/>
                    <a:p>
                      <a:pPr algn="l" fontAlgn="b"/>
                      <a:r>
                        <a:rPr lang="tr-TR" sz="1500" b="0" i="0" u="none" strike="noStrike" dirty="0">
                          <a:solidFill>
                            <a:schemeClr val="accent2"/>
                          </a:solidFill>
                          <a:latin typeface="Arial"/>
                        </a:rPr>
                        <a:t> </a:t>
                      </a:r>
                    </a:p>
                  </a:txBody>
                  <a:tcPr marL="0" marR="0" marT="0" marB="0" anchor="b">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w="12700" cap="flat" cmpd="sng" algn="ctr">
                      <a:solidFill>
                        <a:srgbClr val="0000FF"/>
                      </a:solidFill>
                      <a:prstDash val="solid"/>
                      <a:round/>
                      <a:headEnd type="none" w="med" len="med"/>
                      <a:tailEnd type="none" w="med" len="med"/>
                    </a:lnT>
                    <a:lnB>
                      <a:noFill/>
                    </a:lnB>
                  </a:tcPr>
                </a:tc>
              </a:tr>
              <a:tr h="206785">
                <a:tc>
                  <a:txBody>
                    <a:bodyPr/>
                    <a:lstStyle/>
                    <a:p>
                      <a:pPr algn="l" fontAlgn="b"/>
                      <a:r>
                        <a:rPr lang="tr-TR" sz="1500" b="1" i="0" u="none" strike="noStrike" dirty="0">
                          <a:solidFill>
                            <a:srgbClr val="FFFFFF"/>
                          </a:solidFill>
                          <a:latin typeface="Arial"/>
                        </a:rPr>
                        <a:t>Geri Tahsil Edilen Tutar</a:t>
                      </a:r>
                    </a:p>
                  </a:txBody>
                  <a:tcPr marL="0" marR="0" marT="0" marB="0" anchor="b">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a:noFill/>
                    </a:lnT>
                    <a:lnB>
                      <a:noFill/>
                    </a:lnB>
                    <a:solidFill>
                      <a:srgbClr val="081246"/>
                    </a:solidFill>
                  </a:tcPr>
                </a:tc>
                <a:tc>
                  <a:txBody>
                    <a:bodyPr/>
                    <a:lstStyle/>
                    <a:p>
                      <a:pPr algn="r" fontAlgn="b"/>
                      <a:r>
                        <a:rPr lang="tr-TR" sz="1500" b="0" i="0" u="none" strike="noStrike" dirty="0">
                          <a:solidFill>
                            <a:schemeClr val="accent2"/>
                          </a:solidFill>
                          <a:latin typeface="Arial"/>
                        </a:rPr>
                        <a:t>18.920.225</a:t>
                      </a:r>
                    </a:p>
                  </a:txBody>
                  <a:tcPr marL="0" marR="0" marT="0" marB="0" anchor="b">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a:noFill/>
                    </a:lnT>
                    <a:lnB>
                      <a:noFill/>
                    </a:lnB>
                  </a:tcPr>
                </a:tc>
              </a:tr>
              <a:tr h="206785">
                <a:tc>
                  <a:txBody>
                    <a:bodyPr/>
                    <a:lstStyle/>
                    <a:p>
                      <a:pPr algn="l" fontAlgn="b"/>
                      <a:r>
                        <a:rPr lang="tr-TR" sz="1500" b="1" i="0" u="none" strike="noStrike" dirty="0">
                          <a:solidFill>
                            <a:srgbClr val="FFFFFF"/>
                          </a:solidFill>
                          <a:latin typeface="Arial"/>
                        </a:rPr>
                        <a:t>Ticari</a:t>
                      </a:r>
                    </a:p>
                  </a:txBody>
                  <a:tcPr marL="0" marR="0" marT="0" marB="0" anchor="b">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a:noFill/>
                    </a:lnT>
                    <a:lnB>
                      <a:noFill/>
                    </a:lnB>
                    <a:solidFill>
                      <a:srgbClr val="081246"/>
                    </a:solidFill>
                  </a:tcPr>
                </a:tc>
                <a:tc>
                  <a:txBody>
                    <a:bodyPr/>
                    <a:lstStyle/>
                    <a:p>
                      <a:pPr algn="r" fontAlgn="b"/>
                      <a:r>
                        <a:rPr lang="tr-TR" sz="1500" b="0" i="0" u="none" strike="noStrike" dirty="0">
                          <a:solidFill>
                            <a:schemeClr val="accent2"/>
                          </a:solidFill>
                          <a:latin typeface="Arial"/>
                        </a:rPr>
                        <a:t>5.669.657</a:t>
                      </a:r>
                    </a:p>
                  </a:txBody>
                  <a:tcPr marL="0" marR="0" marT="0" marB="0" anchor="b">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a:noFill/>
                    </a:lnT>
                    <a:lnB>
                      <a:noFill/>
                    </a:lnB>
                  </a:tcPr>
                </a:tc>
              </a:tr>
              <a:tr h="206785">
                <a:tc>
                  <a:txBody>
                    <a:bodyPr/>
                    <a:lstStyle/>
                    <a:p>
                      <a:pPr algn="l" fontAlgn="b"/>
                      <a:r>
                        <a:rPr lang="tr-TR" sz="1500" b="1" i="0" u="none" strike="noStrike" dirty="0">
                          <a:solidFill>
                            <a:srgbClr val="FFFFFF"/>
                          </a:solidFill>
                          <a:latin typeface="Arial"/>
                        </a:rPr>
                        <a:t>Politik</a:t>
                      </a:r>
                    </a:p>
                  </a:txBody>
                  <a:tcPr marL="0" marR="0" marT="0" marB="0" anchor="b">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a:noFill/>
                    </a:lnT>
                    <a:lnB w="12700" cap="flat" cmpd="sng" algn="ctr">
                      <a:solidFill>
                        <a:srgbClr val="0000FF"/>
                      </a:solidFill>
                      <a:prstDash val="solid"/>
                      <a:round/>
                      <a:headEnd type="none" w="med" len="med"/>
                      <a:tailEnd type="none" w="med" len="med"/>
                    </a:lnB>
                    <a:solidFill>
                      <a:srgbClr val="081246"/>
                    </a:solidFill>
                  </a:tcPr>
                </a:tc>
                <a:tc>
                  <a:txBody>
                    <a:bodyPr/>
                    <a:lstStyle/>
                    <a:p>
                      <a:pPr algn="r" fontAlgn="b"/>
                      <a:r>
                        <a:rPr lang="tr-TR" sz="1500" b="0" i="0" u="none" strike="noStrike" dirty="0">
                          <a:solidFill>
                            <a:schemeClr val="accent2"/>
                          </a:solidFill>
                          <a:latin typeface="Arial"/>
                        </a:rPr>
                        <a:t>13.250.568</a:t>
                      </a:r>
                    </a:p>
                  </a:txBody>
                  <a:tcPr marL="0" marR="0" marT="0" marB="0" anchor="b">
                    <a:lnL w="12700" cap="flat" cmpd="sng" algn="ctr">
                      <a:solidFill>
                        <a:srgbClr val="0000FF"/>
                      </a:solidFill>
                      <a:prstDash val="solid"/>
                      <a:round/>
                      <a:headEnd type="none" w="med" len="med"/>
                      <a:tailEnd type="none" w="med" len="med"/>
                    </a:lnL>
                    <a:lnR w="12700" cap="flat" cmpd="sng" algn="ctr">
                      <a:solidFill>
                        <a:srgbClr val="0000FF"/>
                      </a:solidFill>
                      <a:prstDash val="solid"/>
                      <a:round/>
                      <a:headEnd type="none" w="med" len="med"/>
                      <a:tailEnd type="none" w="med" len="med"/>
                    </a:lnR>
                    <a:lnT>
                      <a:noFill/>
                    </a:lnT>
                    <a:lnB w="12700" cap="flat" cmpd="sng" algn="ctr">
                      <a:solidFill>
                        <a:srgbClr val="0000FF"/>
                      </a:solidFill>
                      <a:prstDash val="solid"/>
                      <a:round/>
                      <a:headEnd type="none" w="med" len="med"/>
                      <a:tailEnd type="none" w="med" len="med"/>
                    </a:lnB>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Slide Number Placeholder 3"/>
          <p:cNvSpPr>
            <a:spLocks noGrp="1"/>
          </p:cNvSpPr>
          <p:nvPr>
            <p:ph type="sldNum" sz="quarter" idx="12"/>
          </p:nvPr>
        </p:nvSpPr>
        <p:spPr>
          <a:noFill/>
        </p:spPr>
        <p:txBody>
          <a:bodyPr/>
          <a:lstStyle/>
          <a:p>
            <a:fld id="{2168AB0A-71D0-45FA-9803-C11213201054}" type="slidenum">
              <a:rPr lang="en-US"/>
              <a:pPr/>
              <a:t>15</a:t>
            </a:fld>
            <a:endParaRPr lang="en-US" dirty="0"/>
          </a:p>
        </p:txBody>
      </p:sp>
      <p:sp>
        <p:nvSpPr>
          <p:cNvPr id="24580" name="Text Box 5"/>
          <p:cNvSpPr txBox="1">
            <a:spLocks noChangeArrowheads="1"/>
          </p:cNvSpPr>
          <p:nvPr/>
        </p:nvSpPr>
        <p:spPr bwMode="auto">
          <a:xfrm>
            <a:off x="381000" y="1924050"/>
            <a:ext cx="8515350" cy="641350"/>
          </a:xfrm>
          <a:prstGeom prst="rect">
            <a:avLst/>
          </a:prstGeom>
          <a:noFill/>
          <a:ln w="9525">
            <a:noFill/>
            <a:miter lim="800000"/>
            <a:headEnd/>
            <a:tailEnd/>
          </a:ln>
        </p:spPr>
        <p:txBody>
          <a:bodyPr>
            <a:spAutoFit/>
          </a:bodyPr>
          <a:lstStyle/>
          <a:p>
            <a:pPr algn="l">
              <a:buClr>
                <a:srgbClr val="333399"/>
              </a:buClr>
              <a:buSzPct val="150000"/>
              <a:buFont typeface="Wingdings" pitchFamily="2" charset="2"/>
              <a:buNone/>
            </a:pPr>
            <a:r>
              <a:rPr lang="tr-TR" sz="1800" b="1">
                <a:solidFill>
                  <a:schemeClr val="accent2"/>
                </a:solidFill>
                <a:latin typeface="Arial" charset="0"/>
              </a:rPr>
              <a:t>TİCARİ RİSKLER</a:t>
            </a:r>
          </a:p>
          <a:p>
            <a:pPr algn="l">
              <a:buClr>
                <a:srgbClr val="333399"/>
              </a:buClr>
              <a:buSzPct val="150000"/>
              <a:buFont typeface="Wingdings" pitchFamily="2" charset="2"/>
              <a:buNone/>
            </a:pPr>
            <a:r>
              <a:rPr lang="tr-TR" sz="1800" b="1">
                <a:solidFill>
                  <a:schemeClr val="accent2"/>
                </a:solidFill>
                <a:latin typeface="Arial" charset="0"/>
              </a:rPr>
              <a:t>	</a:t>
            </a:r>
            <a:endParaRPr lang="en-US" sz="1800" b="1">
              <a:solidFill>
                <a:schemeClr val="accent2"/>
              </a:solidFill>
              <a:latin typeface="Arial" charset="0"/>
            </a:endParaRPr>
          </a:p>
        </p:txBody>
      </p:sp>
      <p:sp>
        <p:nvSpPr>
          <p:cNvPr id="24581" name="Text Box 6"/>
          <p:cNvSpPr txBox="1">
            <a:spLocks noChangeArrowheads="1"/>
          </p:cNvSpPr>
          <p:nvPr/>
        </p:nvSpPr>
        <p:spPr bwMode="auto">
          <a:xfrm>
            <a:off x="304800" y="1663700"/>
            <a:ext cx="8458200" cy="396875"/>
          </a:xfrm>
          <a:prstGeom prst="rect">
            <a:avLst/>
          </a:prstGeom>
          <a:noFill/>
          <a:ln w="9525">
            <a:noFill/>
            <a:miter lim="800000"/>
            <a:headEnd/>
            <a:tailEnd/>
          </a:ln>
        </p:spPr>
        <p:txBody>
          <a:bodyPr>
            <a:spAutoFit/>
          </a:bodyPr>
          <a:lstStyle/>
          <a:p>
            <a:r>
              <a:rPr lang="tr-TR" sz="2000" b="1">
                <a:solidFill>
                  <a:schemeClr val="accent2"/>
                </a:solidFill>
                <a:latin typeface="Arial" charset="0"/>
              </a:rPr>
              <a:t>ZARAR GÖSTERGELERİ (I)</a:t>
            </a:r>
            <a:endParaRPr lang="en-US" sz="2000" b="1">
              <a:solidFill>
                <a:schemeClr val="accent2"/>
              </a:solidFill>
              <a:latin typeface="Arial" charset="0"/>
            </a:endParaRPr>
          </a:p>
        </p:txBody>
      </p:sp>
      <p:graphicFrame>
        <p:nvGraphicFramePr>
          <p:cNvPr id="46132" name="Group 52"/>
          <p:cNvGraphicFramePr>
            <a:graphicFrameLocks noGrp="1"/>
          </p:cNvGraphicFramePr>
          <p:nvPr/>
        </p:nvGraphicFramePr>
        <p:xfrm>
          <a:off x="457200" y="2474913"/>
          <a:ext cx="8507413" cy="2141728"/>
        </p:xfrm>
        <a:graphic>
          <a:graphicData uri="http://schemas.openxmlformats.org/drawingml/2006/table">
            <a:tbl>
              <a:tblPr/>
              <a:tblGrid>
                <a:gridCol w="2459038"/>
                <a:gridCol w="4751387"/>
                <a:gridCol w="1296988"/>
              </a:tblGrid>
              <a:tr h="406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1" i="0" u="none" strike="noStrike" cap="none" normalizeH="0" baseline="0" dirty="0" smtClean="0">
                          <a:ln>
                            <a:noFill/>
                          </a:ln>
                          <a:solidFill>
                            <a:schemeClr val="accent2"/>
                          </a:solidFill>
                          <a:effectLst/>
                          <a:latin typeface="Times New Roman" pitchFamily="18" charset="0"/>
                        </a:rPr>
                        <a:t>En Yüksek Zarar </a:t>
                      </a:r>
                      <a:r>
                        <a:rPr kumimoji="0" lang="en-US" sz="1400" b="1" i="0" u="none" strike="noStrike" cap="none" normalizeH="0" baseline="0" dirty="0" smtClean="0">
                          <a:ln>
                            <a:noFill/>
                          </a:ln>
                          <a:solidFill>
                            <a:schemeClr val="accent2"/>
                          </a:solidFill>
                          <a:effectLst/>
                          <a:latin typeface="Times New Roman" pitchFamily="18" charset="0"/>
                        </a:rPr>
                        <a:t>T</a:t>
                      </a:r>
                      <a:r>
                        <a:rPr kumimoji="0" lang="tr-TR" sz="1400" b="1" i="0" u="none" strike="noStrike" cap="none" normalizeH="0" baseline="0" dirty="0" smtClean="0">
                          <a:ln>
                            <a:noFill/>
                          </a:ln>
                          <a:solidFill>
                            <a:schemeClr val="accent2"/>
                          </a:solidFill>
                          <a:effectLst/>
                          <a:latin typeface="Times New Roman" pitchFamily="18" charset="0"/>
                        </a:rPr>
                        <a:t>utarı</a:t>
                      </a:r>
                      <a:endParaRPr kumimoji="0" lang="en-US" sz="14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1" i="0" u="none" strike="noStrike" cap="none" normalizeH="0" baseline="0" dirty="0" smtClean="0">
                          <a:ln>
                            <a:noFill/>
                          </a:ln>
                          <a:solidFill>
                            <a:schemeClr val="accent2"/>
                          </a:solidFill>
                          <a:effectLst/>
                          <a:latin typeface="Times New Roman" pitchFamily="18" charset="0"/>
                        </a:rPr>
                        <a:t>1.321.708,88 $</a:t>
                      </a:r>
                      <a:endParaRPr kumimoji="0" lang="en-US" sz="14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hMerge="1">
                  <a:txBody>
                    <a:bodyPr/>
                    <a:lstStyle/>
                    <a:p>
                      <a:endParaRPr lang="tr-TR"/>
                    </a:p>
                  </a:txBody>
                  <a:tcPr/>
                </a:tc>
              </a:tr>
              <a:tr h="406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1" i="0" u="none" strike="noStrike" cap="none" normalizeH="0" baseline="0" dirty="0" smtClean="0">
                          <a:ln>
                            <a:noFill/>
                          </a:ln>
                          <a:solidFill>
                            <a:schemeClr val="accent2"/>
                          </a:solidFill>
                          <a:effectLst/>
                          <a:latin typeface="Times New Roman" pitchFamily="18" charset="0"/>
                        </a:rPr>
                        <a:t>En Yüksek Beş Zarar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1" i="0" u="none" strike="noStrike" cap="none" normalizeH="0" baseline="0" dirty="0" smtClean="0">
                          <a:ln>
                            <a:noFill/>
                          </a:ln>
                          <a:solidFill>
                            <a:schemeClr val="accent2"/>
                          </a:solidFill>
                          <a:effectLst/>
                          <a:latin typeface="Times New Roman" pitchFamily="18" charset="0"/>
                        </a:rPr>
                        <a:t>(Ülke/Sektör)</a:t>
                      </a:r>
                      <a:endParaRPr kumimoji="0" lang="en-US" sz="14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533400" marR="0" lvl="0" indent="-533400" algn="l" defTabSz="914400" rtl="0" eaLnBrk="1" fontAlgn="base" latinLnBrk="0" hangingPunct="1">
                        <a:lnSpc>
                          <a:spcPct val="100000"/>
                        </a:lnSpc>
                        <a:spcBef>
                          <a:spcPct val="20000"/>
                        </a:spcBef>
                        <a:spcAft>
                          <a:spcPct val="0"/>
                        </a:spcAft>
                        <a:buClrTx/>
                        <a:buSzTx/>
                        <a:buFontTx/>
                        <a:buAutoNum type="arabicPeriod"/>
                        <a:tabLst/>
                      </a:pPr>
                      <a:r>
                        <a:rPr kumimoji="0" lang="tr-TR" sz="1400" b="1" i="0" u="none" strike="noStrike" cap="none" normalizeH="0" baseline="0" dirty="0" smtClean="0">
                          <a:ln>
                            <a:noFill/>
                          </a:ln>
                          <a:solidFill>
                            <a:schemeClr val="accent2"/>
                          </a:solidFill>
                          <a:effectLst/>
                          <a:latin typeface="Times New Roman" pitchFamily="18" charset="0"/>
                        </a:rPr>
                        <a:t>Almanya / Konfeksiyon / İflas</a:t>
                      </a:r>
                    </a:p>
                    <a:p>
                      <a:pPr marL="533400" marR="0" lvl="0" indent="-533400" algn="l" defTabSz="914400" rtl="0" eaLnBrk="1" fontAlgn="base" latinLnBrk="0" hangingPunct="1">
                        <a:lnSpc>
                          <a:spcPct val="100000"/>
                        </a:lnSpc>
                        <a:spcBef>
                          <a:spcPct val="20000"/>
                        </a:spcBef>
                        <a:spcAft>
                          <a:spcPct val="0"/>
                        </a:spcAft>
                        <a:buClrTx/>
                        <a:buSzTx/>
                        <a:buFontTx/>
                        <a:buAutoNum type="arabicPeriod"/>
                        <a:tabLst/>
                      </a:pPr>
                      <a:r>
                        <a:rPr kumimoji="0" lang="tr-TR" sz="1400" b="1" i="0" u="none" strike="noStrike" cap="none" normalizeH="0" baseline="0" dirty="0" smtClean="0">
                          <a:ln>
                            <a:noFill/>
                          </a:ln>
                          <a:solidFill>
                            <a:schemeClr val="accent2"/>
                          </a:solidFill>
                          <a:effectLst/>
                          <a:latin typeface="Times New Roman" pitchFamily="18" charset="0"/>
                        </a:rPr>
                        <a:t>Macaristan / Elektrikli Ev Aletleri / Ödeme Güçlüğü</a:t>
                      </a:r>
                    </a:p>
                    <a:p>
                      <a:pPr marL="533400" marR="0" lvl="0" indent="-533400" algn="l" defTabSz="914400" rtl="0" eaLnBrk="1" fontAlgn="base" latinLnBrk="0" hangingPunct="1">
                        <a:lnSpc>
                          <a:spcPct val="100000"/>
                        </a:lnSpc>
                        <a:spcBef>
                          <a:spcPct val="20000"/>
                        </a:spcBef>
                        <a:spcAft>
                          <a:spcPct val="0"/>
                        </a:spcAft>
                        <a:buClrTx/>
                        <a:buSzTx/>
                        <a:buFontTx/>
                        <a:buAutoNum type="arabicPeriod"/>
                        <a:tabLst/>
                      </a:pPr>
                      <a:r>
                        <a:rPr kumimoji="0" lang="tr-TR" sz="1400" b="1" i="0" u="none" strike="noStrike" cap="none" normalizeH="0" baseline="0" dirty="0" smtClean="0">
                          <a:ln>
                            <a:noFill/>
                          </a:ln>
                          <a:solidFill>
                            <a:schemeClr val="accent2"/>
                          </a:solidFill>
                          <a:effectLst/>
                          <a:latin typeface="Times New Roman" pitchFamily="18" charset="0"/>
                        </a:rPr>
                        <a:t>Almanya / Elektronik Eşya / İflas</a:t>
                      </a:r>
                    </a:p>
                    <a:p>
                      <a:pPr marL="533400" marR="0" lvl="0" indent="-533400" algn="l" defTabSz="914400" rtl="0" eaLnBrk="1" fontAlgn="base" latinLnBrk="0" hangingPunct="1">
                        <a:lnSpc>
                          <a:spcPct val="100000"/>
                        </a:lnSpc>
                        <a:spcBef>
                          <a:spcPct val="20000"/>
                        </a:spcBef>
                        <a:spcAft>
                          <a:spcPct val="0"/>
                        </a:spcAft>
                        <a:buClrTx/>
                        <a:buSzTx/>
                        <a:buFontTx/>
                        <a:buAutoNum type="arabicPeriod"/>
                        <a:tabLst/>
                      </a:pPr>
                      <a:r>
                        <a:rPr kumimoji="0" lang="tr-TR" sz="1400" b="1" i="0" u="none" strike="noStrike" cap="none" normalizeH="0" baseline="0" dirty="0" smtClean="0">
                          <a:ln>
                            <a:noFill/>
                          </a:ln>
                          <a:solidFill>
                            <a:schemeClr val="accent2"/>
                          </a:solidFill>
                          <a:effectLst/>
                          <a:latin typeface="Times New Roman" pitchFamily="18" charset="0"/>
                        </a:rPr>
                        <a:t>Romanya / Elektrikli Ev Aletleri</a:t>
                      </a:r>
                    </a:p>
                    <a:p>
                      <a:pPr marL="533400" marR="0" lvl="0" indent="-533400" algn="l" defTabSz="914400" rtl="0" eaLnBrk="1" fontAlgn="base" latinLnBrk="0" hangingPunct="1">
                        <a:lnSpc>
                          <a:spcPct val="100000"/>
                        </a:lnSpc>
                        <a:spcBef>
                          <a:spcPct val="20000"/>
                        </a:spcBef>
                        <a:spcAft>
                          <a:spcPct val="0"/>
                        </a:spcAft>
                        <a:buClrTx/>
                        <a:buSzTx/>
                        <a:buFontTx/>
                        <a:buAutoNum type="arabicPeriod"/>
                        <a:tabLst/>
                      </a:pPr>
                      <a:r>
                        <a:rPr kumimoji="0" lang="tr-TR" sz="1400" b="1" i="0" u="none" strike="noStrike" cap="none" normalizeH="0" baseline="0" dirty="0" smtClean="0">
                          <a:ln>
                            <a:noFill/>
                          </a:ln>
                          <a:solidFill>
                            <a:schemeClr val="accent2"/>
                          </a:solidFill>
                          <a:effectLst/>
                          <a:latin typeface="Times New Roman" pitchFamily="18" charset="0"/>
                        </a:rPr>
                        <a:t>İngiltere / Konfeksiyon / İflas</a:t>
                      </a:r>
                      <a:endParaRPr kumimoji="0" lang="en-US" sz="14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533400" marR="0" lvl="0" indent="-533400" algn="r" defTabSz="914400" rtl="0" eaLnBrk="1" fontAlgn="base" latinLnBrk="0" hangingPunct="1">
                        <a:lnSpc>
                          <a:spcPct val="100000"/>
                        </a:lnSpc>
                        <a:spcBef>
                          <a:spcPct val="20000"/>
                        </a:spcBef>
                        <a:spcAft>
                          <a:spcPct val="0"/>
                        </a:spcAft>
                        <a:buClrTx/>
                        <a:buSzTx/>
                        <a:buFontTx/>
                        <a:buNone/>
                        <a:tabLst/>
                      </a:pPr>
                      <a:r>
                        <a:rPr kumimoji="0" lang="tr-TR" sz="1400" b="1" i="0" u="none" strike="noStrike" cap="none" normalizeH="0" baseline="0" dirty="0" smtClean="0">
                          <a:ln>
                            <a:noFill/>
                          </a:ln>
                          <a:solidFill>
                            <a:schemeClr val="accent2"/>
                          </a:solidFill>
                          <a:effectLst/>
                          <a:latin typeface="Times New Roman" pitchFamily="18" charset="0"/>
                        </a:rPr>
                        <a:t>1.321.709 $</a:t>
                      </a:r>
                      <a:endParaRPr kumimoji="0" lang="en-US" sz="1400" b="1" i="0" u="none" strike="noStrike" cap="none" normalizeH="0" baseline="0" dirty="0" smtClean="0">
                        <a:ln>
                          <a:noFill/>
                        </a:ln>
                        <a:solidFill>
                          <a:schemeClr val="accent2"/>
                        </a:solidFill>
                        <a:effectLst/>
                        <a:latin typeface="Times New Roman" pitchFamily="18" charset="0"/>
                      </a:endParaRPr>
                    </a:p>
                    <a:p>
                      <a:pPr marL="533400" marR="0" lvl="0" indent="-533400" algn="r" defTabSz="914400" rtl="0" eaLnBrk="1" fontAlgn="base" latinLnBrk="0" hangingPunct="1">
                        <a:lnSpc>
                          <a:spcPct val="100000"/>
                        </a:lnSpc>
                        <a:spcBef>
                          <a:spcPct val="20000"/>
                        </a:spcBef>
                        <a:spcAft>
                          <a:spcPct val="0"/>
                        </a:spcAft>
                        <a:buClrTx/>
                        <a:buSzTx/>
                        <a:buFontTx/>
                        <a:buNone/>
                        <a:tabLst/>
                      </a:pPr>
                      <a:r>
                        <a:rPr kumimoji="0" lang="tr-TR" sz="1400" b="1" i="0" u="none" strike="noStrike" cap="none" normalizeH="0" baseline="0" dirty="0" smtClean="0">
                          <a:ln>
                            <a:noFill/>
                          </a:ln>
                          <a:solidFill>
                            <a:schemeClr val="accent2"/>
                          </a:solidFill>
                          <a:effectLst/>
                          <a:latin typeface="Times New Roman" pitchFamily="18" charset="0"/>
                        </a:rPr>
                        <a:t>1.183.560 $</a:t>
                      </a:r>
                    </a:p>
                    <a:p>
                      <a:pPr marL="533400" marR="0" lvl="0" indent="-533400" algn="r" defTabSz="914400" rtl="0" eaLnBrk="1" fontAlgn="base" latinLnBrk="0" hangingPunct="1">
                        <a:lnSpc>
                          <a:spcPct val="100000"/>
                        </a:lnSpc>
                        <a:spcBef>
                          <a:spcPct val="20000"/>
                        </a:spcBef>
                        <a:spcAft>
                          <a:spcPct val="0"/>
                        </a:spcAft>
                        <a:buClrTx/>
                        <a:buSzTx/>
                        <a:buFontTx/>
                        <a:buNone/>
                        <a:tabLst/>
                      </a:pPr>
                      <a:r>
                        <a:rPr kumimoji="0" lang="tr-TR" sz="1400" b="1" i="0" u="none" strike="noStrike" cap="none" normalizeH="0" baseline="0" dirty="0" smtClean="0">
                          <a:ln>
                            <a:noFill/>
                          </a:ln>
                          <a:solidFill>
                            <a:schemeClr val="accent2"/>
                          </a:solidFill>
                          <a:effectLst/>
                          <a:latin typeface="Times New Roman" pitchFamily="18" charset="0"/>
                        </a:rPr>
                        <a:t>989.205 $</a:t>
                      </a:r>
                    </a:p>
                    <a:p>
                      <a:pPr marL="533400" marR="0" lvl="0" indent="-533400" algn="r" defTabSz="914400" rtl="0" eaLnBrk="1" fontAlgn="base" latinLnBrk="0" hangingPunct="1">
                        <a:lnSpc>
                          <a:spcPct val="100000"/>
                        </a:lnSpc>
                        <a:spcBef>
                          <a:spcPct val="20000"/>
                        </a:spcBef>
                        <a:spcAft>
                          <a:spcPct val="0"/>
                        </a:spcAft>
                        <a:buClrTx/>
                        <a:buSzTx/>
                        <a:buFontTx/>
                        <a:buNone/>
                        <a:tabLst/>
                      </a:pPr>
                      <a:r>
                        <a:rPr kumimoji="0" lang="tr-TR" sz="1400" b="1" i="0" u="none" strike="noStrike" cap="none" normalizeH="0" baseline="0" dirty="0" smtClean="0">
                          <a:ln>
                            <a:noFill/>
                          </a:ln>
                          <a:solidFill>
                            <a:schemeClr val="accent2"/>
                          </a:solidFill>
                          <a:effectLst/>
                          <a:latin typeface="Times New Roman" pitchFamily="18" charset="0"/>
                        </a:rPr>
                        <a:t>811.560 $</a:t>
                      </a:r>
                    </a:p>
                    <a:p>
                      <a:pPr marL="533400" marR="0" lvl="0" indent="-533400" algn="r" defTabSz="914400" rtl="0" eaLnBrk="1" fontAlgn="base" latinLnBrk="0" hangingPunct="1">
                        <a:lnSpc>
                          <a:spcPct val="100000"/>
                        </a:lnSpc>
                        <a:spcBef>
                          <a:spcPct val="20000"/>
                        </a:spcBef>
                        <a:spcAft>
                          <a:spcPct val="0"/>
                        </a:spcAft>
                        <a:buClrTx/>
                        <a:buSzTx/>
                        <a:buFontTx/>
                        <a:buNone/>
                        <a:tabLst/>
                      </a:pPr>
                      <a:r>
                        <a:rPr kumimoji="0" lang="tr-TR" sz="1400" b="1" i="0" u="none" strike="noStrike" cap="none" normalizeH="0" baseline="0" dirty="0" smtClean="0">
                          <a:ln>
                            <a:noFill/>
                          </a:ln>
                          <a:solidFill>
                            <a:schemeClr val="accent2"/>
                          </a:solidFill>
                          <a:effectLst/>
                          <a:latin typeface="Times New Roman" pitchFamily="18" charset="0"/>
                        </a:rPr>
                        <a:t>767.680 $</a:t>
                      </a:r>
                      <a:endParaRPr kumimoji="0" lang="en-US" sz="14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r h="406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1" i="0" u="none" strike="noStrike" cap="none" normalizeH="0" baseline="0" smtClean="0">
                          <a:ln>
                            <a:noFill/>
                          </a:ln>
                          <a:solidFill>
                            <a:schemeClr val="accent2"/>
                          </a:solidFill>
                          <a:effectLst/>
                          <a:latin typeface="Times New Roman" pitchFamily="18" charset="0"/>
                        </a:rPr>
                        <a:t>Toplam Zarar </a:t>
                      </a:r>
                      <a:r>
                        <a:rPr kumimoji="0" lang="en-US" sz="1400" b="1" i="0" u="none" strike="noStrike" cap="none" normalizeH="0" baseline="0" smtClean="0">
                          <a:ln>
                            <a:noFill/>
                          </a:ln>
                          <a:solidFill>
                            <a:schemeClr val="accent2"/>
                          </a:solidFill>
                          <a:effectLst/>
                          <a:latin typeface="Times New Roman" pitchFamily="18" charset="0"/>
                        </a:rPr>
                        <a:t>Say</a:t>
                      </a:r>
                      <a:r>
                        <a:rPr kumimoji="0" lang="tr-TR" sz="1400" b="1" i="0" u="none" strike="noStrike" cap="none" normalizeH="0" baseline="0" smtClean="0">
                          <a:ln>
                            <a:noFill/>
                          </a:ln>
                          <a:solidFill>
                            <a:schemeClr val="accent2"/>
                          </a:solidFill>
                          <a:effectLst/>
                          <a:latin typeface="Times New Roman" pitchFamily="18" charset="0"/>
                        </a:rPr>
                        <a:t>ısı</a:t>
                      </a:r>
                      <a:endParaRPr kumimoji="0" lang="en-US" sz="1400" b="1" i="0" u="none" strike="noStrike" cap="none" normalizeH="0" baseline="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1" i="0" u="none" strike="noStrike" cap="none" normalizeH="0" baseline="0" dirty="0" smtClean="0">
                          <a:ln>
                            <a:noFill/>
                          </a:ln>
                          <a:solidFill>
                            <a:schemeClr val="accent2"/>
                          </a:solidFill>
                          <a:effectLst/>
                          <a:latin typeface="Times New Roman" pitchFamily="18" charset="0"/>
                        </a:rPr>
                        <a:t>1250 Civarı</a:t>
                      </a:r>
                      <a:endParaRPr kumimoji="0" lang="en-US" sz="14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hMerge="1">
                  <a:txBody>
                    <a:bodyPr/>
                    <a:lstStyle/>
                    <a:p>
                      <a:endParaRPr lang="tr-TR"/>
                    </a:p>
                  </a:txBody>
                  <a:tcPr/>
                </a:tc>
              </a:tr>
            </a:tbl>
          </a:graphicData>
        </a:graphic>
      </p:graphicFrame>
      <p:sp>
        <p:nvSpPr>
          <p:cNvPr id="24598" name="Text Box 23"/>
          <p:cNvSpPr txBox="1">
            <a:spLocks noChangeArrowheads="1"/>
          </p:cNvSpPr>
          <p:nvPr/>
        </p:nvSpPr>
        <p:spPr bwMode="auto">
          <a:xfrm>
            <a:off x="441325" y="4933950"/>
            <a:ext cx="2172390" cy="646331"/>
          </a:xfrm>
          <a:prstGeom prst="rect">
            <a:avLst/>
          </a:prstGeom>
          <a:noFill/>
          <a:ln w="9525">
            <a:noFill/>
            <a:miter lim="800000"/>
            <a:headEnd/>
            <a:tailEnd/>
          </a:ln>
        </p:spPr>
        <p:txBody>
          <a:bodyPr wrap="none">
            <a:spAutoFit/>
          </a:bodyPr>
          <a:lstStyle/>
          <a:p>
            <a:pPr algn="l"/>
            <a:r>
              <a:rPr lang="tr-TR" sz="1800" b="1" dirty="0">
                <a:solidFill>
                  <a:schemeClr val="accent2"/>
                </a:solidFill>
                <a:latin typeface="Arial" charset="0"/>
              </a:rPr>
              <a:t>POLİTİK </a:t>
            </a:r>
            <a:r>
              <a:rPr lang="tr-TR" sz="1800" b="1" dirty="0" smtClean="0">
                <a:solidFill>
                  <a:schemeClr val="accent2"/>
                </a:solidFill>
                <a:latin typeface="Arial" charset="0"/>
              </a:rPr>
              <a:t>RİSKLER</a:t>
            </a:r>
          </a:p>
          <a:p>
            <a:pPr algn="l"/>
            <a:endParaRPr lang="en-US" sz="1800" b="1" dirty="0">
              <a:solidFill>
                <a:schemeClr val="accent2"/>
              </a:solidFill>
              <a:latin typeface="Arial" charset="0"/>
            </a:endParaRPr>
          </a:p>
        </p:txBody>
      </p:sp>
      <p:graphicFrame>
        <p:nvGraphicFramePr>
          <p:cNvPr id="46126" name="Group 46"/>
          <p:cNvGraphicFramePr>
            <a:graphicFrameLocks noGrp="1"/>
          </p:cNvGraphicFramePr>
          <p:nvPr/>
        </p:nvGraphicFramePr>
        <p:xfrm>
          <a:off x="428596" y="5500702"/>
          <a:ext cx="8496300" cy="708025"/>
        </p:xfrm>
        <a:graphic>
          <a:graphicData uri="http://schemas.openxmlformats.org/drawingml/2006/table">
            <a:tbl>
              <a:tblPr/>
              <a:tblGrid>
                <a:gridCol w="976312"/>
                <a:gridCol w="7519988"/>
              </a:tblGrid>
              <a:tr h="4032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1" i="0" u="none" strike="noStrike" cap="none" normalizeH="0" baseline="0" dirty="0" smtClean="0">
                          <a:ln>
                            <a:noFill/>
                          </a:ln>
                          <a:solidFill>
                            <a:schemeClr val="accent2"/>
                          </a:solidFill>
                          <a:effectLst/>
                          <a:latin typeface="Times New Roman" pitchFamily="18" charset="0"/>
                        </a:rPr>
                        <a:t>Ülkeler</a:t>
                      </a:r>
                      <a:endParaRPr kumimoji="0" lang="en-US" sz="14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1" i="0" u="none" strike="noStrike" cap="none" normalizeH="0" baseline="0" dirty="0" smtClean="0">
                          <a:ln>
                            <a:noFill/>
                          </a:ln>
                          <a:solidFill>
                            <a:schemeClr val="accent2"/>
                          </a:solidFill>
                          <a:effectLst/>
                          <a:latin typeface="Times New Roman" pitchFamily="18" charset="0"/>
                        </a:rPr>
                        <a:t>İran, Arnavutluk, Irak, Kazakistan, Özbekistan, Tunus, Cezayir, Ürdün, </a:t>
                      </a:r>
                      <a:r>
                        <a:rPr kumimoji="0" lang="en-US" sz="1400" b="1" i="0" u="none" strike="noStrike" cap="none" normalizeH="0" baseline="0" dirty="0" smtClean="0">
                          <a:ln>
                            <a:noFill/>
                          </a:ln>
                          <a:solidFill>
                            <a:schemeClr val="accent2"/>
                          </a:solidFill>
                          <a:effectLst/>
                          <a:latin typeface="Times New Roman" pitchFamily="18" charset="0"/>
                        </a:rPr>
                        <a:t>L</a:t>
                      </a:r>
                      <a:r>
                        <a:rPr kumimoji="0" lang="tr-TR" sz="1400" b="1" i="0" u="none" strike="noStrike" cap="none" normalizeH="0" baseline="0" dirty="0" smtClean="0">
                          <a:ln>
                            <a:noFill/>
                          </a:ln>
                          <a:solidFill>
                            <a:schemeClr val="accent2"/>
                          </a:solidFill>
                          <a:effectLst/>
                          <a:latin typeface="Times New Roman" pitchFamily="18" charset="0"/>
                        </a:rPr>
                        <a:t>übnan, Makedonya</a:t>
                      </a:r>
                      <a:endParaRPr kumimoji="0" lang="en-US" sz="14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r h="2762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1" i="0" u="none" strike="noStrike" cap="none" normalizeH="0" baseline="0" smtClean="0">
                          <a:ln>
                            <a:noFill/>
                          </a:ln>
                          <a:solidFill>
                            <a:schemeClr val="accent2"/>
                          </a:solidFill>
                          <a:effectLst/>
                          <a:latin typeface="Times New Roman" pitchFamily="18" charset="0"/>
                        </a:rPr>
                        <a:t>Riskler</a:t>
                      </a:r>
                      <a:endParaRPr kumimoji="0" lang="en-US" sz="1400" b="1" i="0" u="none" strike="noStrike" cap="none" normalizeH="0" baseline="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1" i="0" u="none" strike="noStrike" cap="none" normalizeH="0" baseline="0" dirty="0" smtClean="0">
                          <a:ln>
                            <a:noFill/>
                          </a:ln>
                          <a:solidFill>
                            <a:schemeClr val="accent2"/>
                          </a:solidFill>
                          <a:effectLst/>
                          <a:latin typeface="Times New Roman" pitchFamily="18" charset="0"/>
                        </a:rPr>
                        <a:t>Transfer Riski, Sosyal Kargaşa Hali, Kamu Alıcısının Ödeyememe Hali</a:t>
                      </a:r>
                      <a:endParaRPr kumimoji="0" lang="en-US" sz="14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bl>
          </a:graphicData>
        </a:graphic>
      </p:graphicFrame>
      <p:sp>
        <p:nvSpPr>
          <p:cNvPr id="9" name="Footer Placeholder 2"/>
          <p:cNvSpPr txBox="1">
            <a:spLocks/>
          </p:cNvSpPr>
          <p:nvPr/>
        </p:nvSpPr>
        <p:spPr bwMode="auto">
          <a:xfrm>
            <a:off x="1571604" y="6543700"/>
            <a:ext cx="635798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TR" sz="1400" b="1" i="0" u="none" strike="noStrike" kern="1200" cap="none" spc="0" normalizeH="0" baseline="0" noProof="0" dirty="0" smtClean="0">
                <a:ln>
                  <a:noFill/>
                </a:ln>
                <a:solidFill>
                  <a:srgbClr val="9EA9FA"/>
                </a:solidFill>
                <a:effectLst/>
                <a:uLnTx/>
                <a:uFillTx/>
                <a:latin typeface="Arial" pitchFamily="34" charset="0"/>
                <a:ea typeface="+mn-ea"/>
                <a:cs typeface="Arial" pitchFamily="34" charset="0"/>
              </a:rPr>
              <a:t>31/03/2010 TÜRKİYE BANKALAR BİRLİĞİ &amp; İTKİB İŞBİRLİĞİ</a:t>
            </a:r>
            <a:endParaRPr kumimoji="0" lang="en-US" sz="1400" b="1" i="0" u="none" strike="noStrike" kern="1200" cap="none" spc="0" normalizeH="0" baseline="0" noProof="0" dirty="0">
              <a:ln>
                <a:noFill/>
              </a:ln>
              <a:solidFill>
                <a:srgbClr val="9EA9FA"/>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lide Number Placeholder 3"/>
          <p:cNvSpPr>
            <a:spLocks noGrp="1"/>
          </p:cNvSpPr>
          <p:nvPr>
            <p:ph type="sldNum" sz="quarter" idx="12"/>
          </p:nvPr>
        </p:nvSpPr>
        <p:spPr>
          <a:noFill/>
        </p:spPr>
        <p:txBody>
          <a:bodyPr/>
          <a:lstStyle/>
          <a:p>
            <a:fld id="{BF932BA1-1740-4E90-89D6-AC408F1F08AC}" type="slidenum">
              <a:rPr lang="en-US"/>
              <a:pPr/>
              <a:t>16</a:t>
            </a:fld>
            <a:endParaRPr lang="en-US"/>
          </a:p>
        </p:txBody>
      </p:sp>
      <p:sp>
        <p:nvSpPr>
          <p:cNvPr id="25604" name="Text Box 4"/>
          <p:cNvSpPr txBox="1">
            <a:spLocks noChangeArrowheads="1"/>
          </p:cNvSpPr>
          <p:nvPr/>
        </p:nvSpPr>
        <p:spPr bwMode="auto">
          <a:xfrm>
            <a:off x="441325" y="4651375"/>
            <a:ext cx="184150" cy="366713"/>
          </a:xfrm>
          <a:prstGeom prst="rect">
            <a:avLst/>
          </a:prstGeom>
          <a:noFill/>
          <a:ln w="9525">
            <a:noFill/>
            <a:miter lim="800000"/>
            <a:headEnd/>
            <a:tailEnd/>
          </a:ln>
        </p:spPr>
        <p:txBody>
          <a:bodyPr wrap="none">
            <a:spAutoFit/>
          </a:bodyPr>
          <a:lstStyle/>
          <a:p>
            <a:pPr algn="l"/>
            <a:endParaRPr lang="tr-TR" sz="1800" b="1">
              <a:solidFill>
                <a:schemeClr val="accent2"/>
              </a:solidFill>
              <a:latin typeface="Arial" charset="0"/>
            </a:endParaRPr>
          </a:p>
        </p:txBody>
      </p:sp>
      <p:graphicFrame>
        <p:nvGraphicFramePr>
          <p:cNvPr id="47123" name="Group 19"/>
          <p:cNvGraphicFramePr>
            <a:graphicFrameLocks noGrp="1"/>
          </p:cNvGraphicFramePr>
          <p:nvPr/>
        </p:nvGraphicFramePr>
        <p:xfrm>
          <a:off x="457200" y="2012950"/>
          <a:ext cx="8153400" cy="4285615"/>
        </p:xfrm>
        <a:graphic>
          <a:graphicData uri="http://schemas.openxmlformats.org/drawingml/2006/table">
            <a:tbl>
              <a:tblPr/>
              <a:tblGrid>
                <a:gridCol w="3048000"/>
                <a:gridCol w="5105400"/>
              </a:tblGrid>
              <a:tr h="914400">
                <a:tc>
                  <a:txBody>
                    <a:bodyPr/>
                    <a:lstStyle/>
                    <a:p>
                      <a:pPr marL="0" marR="0" lvl="0" indent="0" algn="l" defTabSz="914400" rtl="0" eaLnBrk="1" fontAlgn="base" latinLnBrk="0" hangingPunct="1">
                        <a:lnSpc>
                          <a:spcPct val="100000"/>
                        </a:lnSpc>
                        <a:spcBef>
                          <a:spcPct val="20000"/>
                        </a:spcBef>
                        <a:spcAft>
                          <a:spcPct val="0"/>
                        </a:spcAft>
                        <a:buClr>
                          <a:schemeClr val="accent2"/>
                        </a:buClr>
                        <a:buSzPct val="150000"/>
                        <a:buFont typeface="Wingdings" pitchFamily="2" charset="2"/>
                        <a:buChar char="ü"/>
                        <a:tabLst/>
                      </a:pPr>
                      <a:r>
                        <a:rPr kumimoji="0" lang="tr-TR" sz="1600" b="1" i="0" u="none" strike="noStrike" cap="none" normalizeH="0" baseline="0" dirty="0" smtClean="0">
                          <a:ln>
                            <a:noFill/>
                          </a:ln>
                          <a:solidFill>
                            <a:schemeClr val="accent2"/>
                          </a:solidFill>
                          <a:effectLst/>
                          <a:latin typeface="Times New Roman" pitchFamily="18" charset="0"/>
                        </a:rPr>
                        <a:t>Zarar Nedeni Alıcıların</a:t>
                      </a:r>
                      <a:endParaRPr kumimoji="0" lang="en-US" sz="16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125000"/>
                        <a:buFont typeface="Wingdings" pitchFamily="2" charset="2"/>
                        <a:buChar char="§"/>
                        <a:tabLst/>
                      </a:pPr>
                      <a:r>
                        <a:rPr kumimoji="0" lang="tr-TR" sz="1600" b="1" i="0" u="none" strike="noStrike" cap="none" normalizeH="0" baseline="0" smtClean="0">
                          <a:ln>
                            <a:noFill/>
                          </a:ln>
                          <a:solidFill>
                            <a:schemeClr val="accent2"/>
                          </a:solidFill>
                          <a:effectLst/>
                          <a:latin typeface="Times New Roman" pitchFamily="18" charset="0"/>
                        </a:rPr>
                        <a:t> % 61’i ticari işletmeler</a:t>
                      </a:r>
                    </a:p>
                    <a:p>
                      <a:pPr marL="0" marR="0" lvl="0" indent="0" algn="l" defTabSz="914400" rtl="0" eaLnBrk="1" fontAlgn="base" latinLnBrk="0" hangingPunct="1">
                        <a:lnSpc>
                          <a:spcPct val="100000"/>
                        </a:lnSpc>
                        <a:spcBef>
                          <a:spcPct val="20000"/>
                        </a:spcBef>
                        <a:spcAft>
                          <a:spcPct val="0"/>
                        </a:spcAft>
                        <a:buClrTx/>
                        <a:buSzPct val="125000"/>
                        <a:buFont typeface="Wingdings" pitchFamily="2" charset="2"/>
                        <a:buChar char="§"/>
                        <a:tabLst/>
                      </a:pPr>
                      <a:r>
                        <a:rPr kumimoji="0" lang="tr-TR" sz="1600" b="1" i="0" u="none" strike="noStrike" cap="none" normalizeH="0" baseline="0" smtClean="0">
                          <a:ln>
                            <a:noFill/>
                          </a:ln>
                          <a:solidFill>
                            <a:schemeClr val="accent2"/>
                          </a:solidFill>
                          <a:effectLst/>
                          <a:latin typeface="Times New Roman" pitchFamily="18" charset="0"/>
                        </a:rPr>
                        <a:t> % 36’sı imalat sanayii şirketleri</a:t>
                      </a:r>
                    </a:p>
                    <a:p>
                      <a:pPr marL="0" marR="0" lvl="0" indent="0" algn="l" defTabSz="914400" rtl="0" eaLnBrk="1" fontAlgn="base" latinLnBrk="0" hangingPunct="1">
                        <a:lnSpc>
                          <a:spcPct val="100000"/>
                        </a:lnSpc>
                        <a:spcBef>
                          <a:spcPct val="20000"/>
                        </a:spcBef>
                        <a:spcAft>
                          <a:spcPct val="0"/>
                        </a:spcAft>
                        <a:buClrTx/>
                        <a:buSzPct val="125000"/>
                        <a:buFont typeface="Wingdings" pitchFamily="2" charset="2"/>
                        <a:buChar char="§"/>
                        <a:tabLst/>
                      </a:pPr>
                      <a:r>
                        <a:rPr kumimoji="0" lang="tr-TR" sz="1600" b="1" i="0" u="none" strike="noStrike" cap="none" normalizeH="0" baseline="0" smtClean="0">
                          <a:ln>
                            <a:noFill/>
                          </a:ln>
                          <a:solidFill>
                            <a:schemeClr val="accent2"/>
                          </a:solidFill>
                          <a:effectLst/>
                          <a:latin typeface="Times New Roman" pitchFamily="18" charset="0"/>
                        </a:rPr>
                        <a:t> % 3’ü ticari hizmet işletmeleri</a:t>
                      </a:r>
                      <a:endParaRPr kumimoji="0" lang="en-US" sz="1600" b="1" i="0" u="none" strike="noStrike" cap="none" normalizeH="0" baseline="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r h="688975">
                <a:tc>
                  <a:txBody>
                    <a:bodyPr/>
                    <a:lstStyle/>
                    <a:p>
                      <a:pPr marL="0" marR="0" lvl="0" indent="0" algn="l" defTabSz="914400" rtl="0" eaLnBrk="1" fontAlgn="base" latinLnBrk="0" hangingPunct="1">
                        <a:lnSpc>
                          <a:spcPct val="100000"/>
                        </a:lnSpc>
                        <a:spcBef>
                          <a:spcPct val="20000"/>
                        </a:spcBef>
                        <a:spcAft>
                          <a:spcPct val="0"/>
                        </a:spcAft>
                        <a:buClrTx/>
                        <a:buSzPct val="150000"/>
                        <a:buFont typeface="Wingdings" pitchFamily="2" charset="2"/>
                        <a:buChar char="ü"/>
                        <a:tabLst/>
                      </a:pPr>
                      <a:r>
                        <a:rPr kumimoji="0" lang="tr-TR" sz="1600" b="1" i="0" u="none" strike="noStrike" cap="none" normalizeH="0" baseline="0" smtClean="0">
                          <a:ln>
                            <a:noFill/>
                          </a:ln>
                          <a:solidFill>
                            <a:schemeClr val="accent2"/>
                          </a:solidFill>
                          <a:effectLst/>
                          <a:latin typeface="Times New Roman" pitchFamily="18" charset="0"/>
                        </a:rPr>
                        <a:t>Ticari İşletmelerin</a:t>
                      </a:r>
                      <a:endParaRPr kumimoji="0" lang="en-US" sz="1600" b="1" i="0" u="none" strike="noStrike" cap="none" normalizeH="0" baseline="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125000"/>
                        <a:buFont typeface="Wingdings" pitchFamily="2" charset="2"/>
                        <a:buChar char="§"/>
                        <a:tabLst/>
                      </a:pPr>
                      <a:r>
                        <a:rPr kumimoji="0" lang="tr-TR" sz="1600" b="1" i="0" u="none" strike="noStrike" cap="none" normalizeH="0" baseline="0" smtClean="0">
                          <a:ln>
                            <a:noFill/>
                          </a:ln>
                          <a:solidFill>
                            <a:schemeClr val="accent2"/>
                          </a:solidFill>
                          <a:effectLst/>
                          <a:latin typeface="Times New Roman" pitchFamily="18" charset="0"/>
                        </a:rPr>
                        <a:t> % 78’i toptancı</a:t>
                      </a:r>
                    </a:p>
                    <a:p>
                      <a:pPr marL="0" marR="0" lvl="0" indent="0" algn="l" defTabSz="914400" rtl="0" eaLnBrk="1" fontAlgn="base" latinLnBrk="0" hangingPunct="1">
                        <a:lnSpc>
                          <a:spcPct val="100000"/>
                        </a:lnSpc>
                        <a:spcBef>
                          <a:spcPct val="20000"/>
                        </a:spcBef>
                        <a:spcAft>
                          <a:spcPct val="0"/>
                        </a:spcAft>
                        <a:buClrTx/>
                        <a:buSzPct val="125000"/>
                        <a:buFont typeface="Wingdings" pitchFamily="2" charset="2"/>
                        <a:buChar char="§"/>
                        <a:tabLst/>
                      </a:pPr>
                      <a:r>
                        <a:rPr kumimoji="0" lang="tr-TR" sz="1600" b="1" i="0" u="none" strike="noStrike" cap="none" normalizeH="0" baseline="0" smtClean="0">
                          <a:ln>
                            <a:noFill/>
                          </a:ln>
                          <a:solidFill>
                            <a:schemeClr val="accent2"/>
                          </a:solidFill>
                          <a:effectLst/>
                          <a:latin typeface="Times New Roman" pitchFamily="18" charset="0"/>
                        </a:rPr>
                        <a:t> % 22’si perakendeci</a:t>
                      </a:r>
                      <a:endParaRPr kumimoji="0" lang="en-US" sz="1600" b="1" i="0" u="none" strike="noStrike" cap="none" normalizeH="0" baseline="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r h="1354138">
                <a:tc>
                  <a:txBody>
                    <a:bodyPr/>
                    <a:lstStyle/>
                    <a:p>
                      <a:pPr marL="0" marR="0" lvl="0" indent="0" algn="l" defTabSz="914400" rtl="0" eaLnBrk="1" fontAlgn="base" latinLnBrk="0" hangingPunct="1">
                        <a:lnSpc>
                          <a:spcPct val="100000"/>
                        </a:lnSpc>
                        <a:spcBef>
                          <a:spcPct val="20000"/>
                        </a:spcBef>
                        <a:spcAft>
                          <a:spcPct val="0"/>
                        </a:spcAft>
                        <a:buClrTx/>
                        <a:buSzPct val="150000"/>
                        <a:buFont typeface="Wingdings" pitchFamily="2" charset="2"/>
                        <a:buChar char="ü"/>
                        <a:tabLst/>
                      </a:pPr>
                      <a:r>
                        <a:rPr kumimoji="0" lang="tr-TR" sz="1600" b="1" i="0" u="none" strike="noStrike" cap="none" normalizeH="0" baseline="0" dirty="0" smtClean="0">
                          <a:ln>
                            <a:noFill/>
                          </a:ln>
                          <a:solidFill>
                            <a:schemeClr val="accent2"/>
                          </a:solidFill>
                          <a:effectLst/>
                          <a:latin typeface="Times New Roman" pitchFamily="18" charset="0"/>
                        </a:rPr>
                        <a:t>İmalat Sanayii Şirketlerinin</a:t>
                      </a:r>
                      <a:endParaRPr kumimoji="0" lang="en-US" sz="1600" b="1" i="0" u="none" strike="noStrike" cap="none" normalizeH="0" baseline="0" dirty="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Pct val="125000"/>
                        <a:buFont typeface="Wingdings" pitchFamily="2" charset="2"/>
                        <a:buChar char="§"/>
                        <a:tabLst/>
                      </a:pPr>
                      <a:r>
                        <a:rPr kumimoji="0" lang="tr-TR" sz="1600" b="1" i="0" u="none" strike="noStrike" cap="none" normalizeH="0" baseline="0" smtClean="0">
                          <a:ln>
                            <a:noFill/>
                          </a:ln>
                          <a:solidFill>
                            <a:schemeClr val="accent2"/>
                          </a:solidFill>
                          <a:effectLst/>
                          <a:latin typeface="Times New Roman" pitchFamily="18" charset="0"/>
                        </a:rPr>
                        <a:t> % 64’ü tekstil / hazır giyim</a:t>
                      </a:r>
                    </a:p>
                    <a:p>
                      <a:pPr marL="0" marR="0" lvl="0" indent="0" algn="l" defTabSz="914400" rtl="0" eaLnBrk="1" fontAlgn="base" latinLnBrk="0" hangingPunct="1">
                        <a:lnSpc>
                          <a:spcPct val="100000"/>
                        </a:lnSpc>
                        <a:spcBef>
                          <a:spcPct val="20000"/>
                        </a:spcBef>
                        <a:spcAft>
                          <a:spcPct val="0"/>
                        </a:spcAft>
                        <a:buClrTx/>
                        <a:buSzPct val="125000"/>
                        <a:buFont typeface="Wingdings" pitchFamily="2" charset="2"/>
                        <a:buChar char="§"/>
                        <a:tabLst/>
                      </a:pPr>
                      <a:r>
                        <a:rPr kumimoji="0" lang="tr-TR" sz="1600" b="1" i="0" u="none" strike="noStrike" cap="none" normalizeH="0" baseline="0" smtClean="0">
                          <a:ln>
                            <a:noFill/>
                          </a:ln>
                          <a:solidFill>
                            <a:schemeClr val="accent2"/>
                          </a:solidFill>
                          <a:effectLst/>
                          <a:latin typeface="Times New Roman" pitchFamily="18" charset="0"/>
                        </a:rPr>
                        <a:t>% 10’u makine / madeni eşya</a:t>
                      </a:r>
                    </a:p>
                    <a:p>
                      <a:pPr marL="0" marR="0" lvl="0" indent="0" algn="l" defTabSz="914400" rtl="0" eaLnBrk="1" fontAlgn="base" latinLnBrk="0" hangingPunct="1">
                        <a:lnSpc>
                          <a:spcPct val="100000"/>
                        </a:lnSpc>
                        <a:spcBef>
                          <a:spcPct val="20000"/>
                        </a:spcBef>
                        <a:spcAft>
                          <a:spcPct val="0"/>
                        </a:spcAft>
                        <a:buClrTx/>
                        <a:buSzPct val="125000"/>
                        <a:buFont typeface="Wingdings" pitchFamily="2" charset="2"/>
                        <a:buChar char="§"/>
                        <a:tabLst/>
                      </a:pPr>
                      <a:r>
                        <a:rPr kumimoji="0" lang="tr-TR" sz="1600" b="1" i="0" u="none" strike="noStrike" cap="none" normalizeH="0" baseline="0" smtClean="0">
                          <a:ln>
                            <a:noFill/>
                          </a:ln>
                          <a:solidFill>
                            <a:schemeClr val="accent2"/>
                          </a:solidFill>
                          <a:effectLst/>
                          <a:latin typeface="Times New Roman" pitchFamily="18" charset="0"/>
                        </a:rPr>
                        <a:t>% 8’i kimya / plastik eşya</a:t>
                      </a:r>
                    </a:p>
                    <a:p>
                      <a:pPr marL="0" marR="0" lvl="0" indent="0" algn="l" defTabSz="914400" rtl="0" eaLnBrk="1" fontAlgn="base" latinLnBrk="0" hangingPunct="1">
                        <a:lnSpc>
                          <a:spcPct val="100000"/>
                        </a:lnSpc>
                        <a:spcBef>
                          <a:spcPct val="20000"/>
                        </a:spcBef>
                        <a:spcAft>
                          <a:spcPct val="0"/>
                        </a:spcAft>
                        <a:buClrTx/>
                        <a:buSzPct val="125000"/>
                        <a:buFont typeface="Wingdings" pitchFamily="2" charset="2"/>
                        <a:buChar char="§"/>
                        <a:tabLst/>
                      </a:pPr>
                      <a:r>
                        <a:rPr kumimoji="0" lang="tr-TR" sz="1600" b="1" i="0" u="none" strike="noStrike" cap="none" normalizeH="0" baseline="0" smtClean="0">
                          <a:ln>
                            <a:noFill/>
                          </a:ln>
                          <a:solidFill>
                            <a:schemeClr val="accent2"/>
                          </a:solidFill>
                          <a:effectLst/>
                          <a:latin typeface="Times New Roman" pitchFamily="18" charset="0"/>
                        </a:rPr>
                        <a:t>% 7’si elektrik / elektronik</a:t>
                      </a:r>
                    </a:p>
                    <a:p>
                      <a:pPr marL="0" marR="0" lvl="0" indent="0" algn="l" defTabSz="914400" rtl="0" eaLnBrk="1" fontAlgn="base" latinLnBrk="0" hangingPunct="1">
                        <a:lnSpc>
                          <a:spcPct val="100000"/>
                        </a:lnSpc>
                        <a:spcBef>
                          <a:spcPct val="20000"/>
                        </a:spcBef>
                        <a:spcAft>
                          <a:spcPct val="0"/>
                        </a:spcAft>
                        <a:buClrTx/>
                        <a:buSzPct val="125000"/>
                        <a:buFont typeface="Wingdings" pitchFamily="2" charset="2"/>
                        <a:buChar char="§"/>
                        <a:tabLst/>
                      </a:pPr>
                      <a:r>
                        <a:rPr kumimoji="0" lang="tr-TR" sz="1600" b="1" i="0" u="none" strike="noStrike" cap="none" normalizeH="0" baseline="0" smtClean="0">
                          <a:ln>
                            <a:noFill/>
                          </a:ln>
                          <a:solidFill>
                            <a:schemeClr val="accent2"/>
                          </a:solidFill>
                          <a:effectLst/>
                          <a:latin typeface="Times New Roman" pitchFamily="18" charset="0"/>
                        </a:rPr>
                        <a:t>% 6’sı gıda (yaş meyve/sebze dahil)</a:t>
                      </a:r>
                    </a:p>
                    <a:p>
                      <a:pPr marL="0" marR="0" lvl="0" indent="0" algn="l" defTabSz="914400" rtl="0" eaLnBrk="1" fontAlgn="base" latinLnBrk="0" hangingPunct="1">
                        <a:lnSpc>
                          <a:spcPct val="100000"/>
                        </a:lnSpc>
                        <a:spcBef>
                          <a:spcPct val="20000"/>
                        </a:spcBef>
                        <a:spcAft>
                          <a:spcPct val="0"/>
                        </a:spcAft>
                        <a:buClrTx/>
                        <a:buSzPct val="125000"/>
                        <a:buFont typeface="Wingdings" pitchFamily="2" charset="2"/>
                        <a:buChar char="§"/>
                        <a:tabLst/>
                      </a:pPr>
                      <a:r>
                        <a:rPr kumimoji="0" lang="tr-TR" sz="1600" b="1" i="0" u="none" strike="noStrike" cap="none" normalizeH="0" baseline="0" smtClean="0">
                          <a:ln>
                            <a:noFill/>
                          </a:ln>
                          <a:solidFill>
                            <a:schemeClr val="accent2"/>
                          </a:solidFill>
                          <a:effectLst/>
                          <a:latin typeface="Times New Roman" pitchFamily="18" charset="0"/>
                        </a:rPr>
                        <a:t>% 2’si otomotiv / yedek parça</a:t>
                      </a:r>
                    </a:p>
                    <a:p>
                      <a:pPr marL="0" marR="0" lvl="0" indent="0" algn="l" defTabSz="914400" rtl="0" eaLnBrk="1" fontAlgn="base" latinLnBrk="0" hangingPunct="1">
                        <a:lnSpc>
                          <a:spcPct val="100000"/>
                        </a:lnSpc>
                        <a:spcBef>
                          <a:spcPct val="20000"/>
                        </a:spcBef>
                        <a:spcAft>
                          <a:spcPct val="0"/>
                        </a:spcAft>
                        <a:buClrTx/>
                        <a:buSzPct val="125000"/>
                        <a:buFont typeface="Wingdings" pitchFamily="2" charset="2"/>
                        <a:buChar char="§"/>
                        <a:tabLst/>
                      </a:pPr>
                      <a:r>
                        <a:rPr kumimoji="0" lang="tr-TR" sz="1600" b="1" i="0" u="none" strike="noStrike" cap="none" normalizeH="0" baseline="0" smtClean="0">
                          <a:ln>
                            <a:noFill/>
                          </a:ln>
                          <a:solidFill>
                            <a:schemeClr val="accent2"/>
                          </a:solidFill>
                          <a:effectLst/>
                          <a:latin typeface="Times New Roman" pitchFamily="18" charset="0"/>
                        </a:rPr>
                        <a:t>% 1’i toprak / cam</a:t>
                      </a:r>
                    </a:p>
                    <a:p>
                      <a:pPr marL="0" marR="0" lvl="0" indent="0" algn="l" defTabSz="914400" rtl="0" eaLnBrk="1" fontAlgn="base" latinLnBrk="0" hangingPunct="1">
                        <a:lnSpc>
                          <a:spcPct val="100000"/>
                        </a:lnSpc>
                        <a:spcBef>
                          <a:spcPct val="20000"/>
                        </a:spcBef>
                        <a:spcAft>
                          <a:spcPct val="0"/>
                        </a:spcAft>
                        <a:buClrTx/>
                        <a:buSzPct val="125000"/>
                        <a:buFont typeface="Wingdings" pitchFamily="2" charset="2"/>
                        <a:buChar char="§"/>
                        <a:tabLst/>
                      </a:pPr>
                      <a:r>
                        <a:rPr kumimoji="0" lang="tr-TR" sz="1600" b="1" i="0" u="none" strike="noStrike" cap="none" normalizeH="0" baseline="0" smtClean="0">
                          <a:ln>
                            <a:noFill/>
                          </a:ln>
                          <a:solidFill>
                            <a:schemeClr val="accent2"/>
                          </a:solidFill>
                          <a:effectLst/>
                          <a:latin typeface="Times New Roman" pitchFamily="18" charset="0"/>
                        </a:rPr>
                        <a:t>% 1’i metal metalurji</a:t>
                      </a:r>
                    </a:p>
                    <a:p>
                      <a:pPr marL="0" marR="0" lvl="0" indent="0" algn="l" defTabSz="914400" rtl="0" eaLnBrk="1" fontAlgn="base" latinLnBrk="0" hangingPunct="1">
                        <a:lnSpc>
                          <a:spcPct val="100000"/>
                        </a:lnSpc>
                        <a:spcBef>
                          <a:spcPct val="20000"/>
                        </a:spcBef>
                        <a:spcAft>
                          <a:spcPct val="0"/>
                        </a:spcAft>
                        <a:buClrTx/>
                        <a:buSzPct val="125000"/>
                        <a:buFont typeface="Wingdings" pitchFamily="2" charset="2"/>
                        <a:buChar char="§"/>
                        <a:tabLst/>
                      </a:pPr>
                      <a:r>
                        <a:rPr kumimoji="0" lang="tr-TR" sz="1600" b="1" i="0" u="none" strike="noStrike" cap="none" normalizeH="0" baseline="0" smtClean="0">
                          <a:ln>
                            <a:noFill/>
                          </a:ln>
                          <a:solidFill>
                            <a:schemeClr val="accent2"/>
                          </a:solidFill>
                          <a:effectLst/>
                          <a:latin typeface="Times New Roman" pitchFamily="18" charset="0"/>
                        </a:rPr>
                        <a:t>% 1’i ilaç / kozmetik </a:t>
                      </a:r>
                      <a:endParaRPr kumimoji="0" lang="en-US" sz="1600" b="1" i="0" u="none" strike="noStrike" cap="none" normalizeH="0" baseline="0" smtClean="0">
                        <a:ln>
                          <a:noFill/>
                        </a:ln>
                        <a:solidFill>
                          <a:schemeClr val="accent2"/>
                        </a:solidFill>
                        <a:effectLst/>
                        <a:latin typeface="Times New Roman" pitchFamily="18" charset="0"/>
                      </a:endParaRPr>
                    </a:p>
                  </a:txBody>
                  <a:tcP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bl>
          </a:graphicData>
        </a:graphic>
      </p:graphicFrame>
      <p:sp>
        <p:nvSpPr>
          <p:cNvPr id="25619" name="Text Box 20"/>
          <p:cNvSpPr txBox="1">
            <a:spLocks noChangeArrowheads="1"/>
          </p:cNvSpPr>
          <p:nvPr/>
        </p:nvSpPr>
        <p:spPr bwMode="auto">
          <a:xfrm>
            <a:off x="381000" y="1700213"/>
            <a:ext cx="8515350" cy="641350"/>
          </a:xfrm>
          <a:prstGeom prst="rect">
            <a:avLst/>
          </a:prstGeom>
          <a:noFill/>
          <a:ln w="9525">
            <a:noFill/>
            <a:miter lim="800000"/>
            <a:headEnd/>
            <a:tailEnd/>
          </a:ln>
        </p:spPr>
        <p:txBody>
          <a:bodyPr>
            <a:spAutoFit/>
          </a:bodyPr>
          <a:lstStyle/>
          <a:p>
            <a:pPr algn="l">
              <a:buClr>
                <a:srgbClr val="333399"/>
              </a:buClr>
              <a:buSzPct val="150000"/>
              <a:buFont typeface="Wingdings" pitchFamily="2" charset="2"/>
              <a:buNone/>
            </a:pPr>
            <a:r>
              <a:rPr lang="tr-TR" sz="1800" b="1">
                <a:solidFill>
                  <a:schemeClr val="accent2"/>
                </a:solidFill>
                <a:latin typeface="Arial" charset="0"/>
              </a:rPr>
              <a:t>TİCARİ RİSKLER</a:t>
            </a:r>
          </a:p>
          <a:p>
            <a:pPr algn="l">
              <a:buClr>
                <a:srgbClr val="333399"/>
              </a:buClr>
              <a:buSzPct val="150000"/>
              <a:buFont typeface="Wingdings" pitchFamily="2" charset="2"/>
              <a:buNone/>
            </a:pPr>
            <a:r>
              <a:rPr lang="tr-TR" sz="1800" b="1">
                <a:solidFill>
                  <a:schemeClr val="accent2"/>
                </a:solidFill>
                <a:latin typeface="Arial" charset="0"/>
              </a:rPr>
              <a:t>	</a:t>
            </a:r>
            <a:endParaRPr lang="en-US" sz="1800" b="1">
              <a:solidFill>
                <a:schemeClr val="accent2"/>
              </a:solidFill>
              <a:latin typeface="Arial" charset="0"/>
            </a:endParaRPr>
          </a:p>
        </p:txBody>
      </p:sp>
      <p:sp>
        <p:nvSpPr>
          <p:cNvPr id="25620" name="Text Box 21"/>
          <p:cNvSpPr txBox="1">
            <a:spLocks noChangeArrowheads="1"/>
          </p:cNvSpPr>
          <p:nvPr/>
        </p:nvSpPr>
        <p:spPr bwMode="auto">
          <a:xfrm>
            <a:off x="304800" y="1592263"/>
            <a:ext cx="8458200" cy="396875"/>
          </a:xfrm>
          <a:prstGeom prst="rect">
            <a:avLst/>
          </a:prstGeom>
          <a:noFill/>
          <a:ln w="9525">
            <a:noFill/>
            <a:miter lim="800000"/>
            <a:headEnd/>
            <a:tailEnd/>
          </a:ln>
        </p:spPr>
        <p:txBody>
          <a:bodyPr>
            <a:spAutoFit/>
          </a:bodyPr>
          <a:lstStyle/>
          <a:p>
            <a:r>
              <a:rPr lang="tr-TR" sz="2000" b="1">
                <a:solidFill>
                  <a:schemeClr val="accent2"/>
                </a:solidFill>
                <a:latin typeface="Arial" charset="0"/>
              </a:rPr>
              <a:t>ZARAR GÖSTERGELERİ (II)</a:t>
            </a:r>
            <a:endParaRPr lang="en-US" sz="2000" b="1">
              <a:solidFill>
                <a:schemeClr val="accent2"/>
              </a:solidFill>
              <a:latin typeface="Arial" charset="0"/>
            </a:endParaRPr>
          </a:p>
        </p:txBody>
      </p:sp>
      <p:sp>
        <p:nvSpPr>
          <p:cNvPr id="8" name="Footer Placeholder 2"/>
          <p:cNvSpPr txBox="1">
            <a:spLocks/>
          </p:cNvSpPr>
          <p:nvPr/>
        </p:nvSpPr>
        <p:spPr bwMode="auto">
          <a:xfrm>
            <a:off x="1571604" y="6543700"/>
            <a:ext cx="635798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TR" sz="1400" b="1" i="0" u="none" strike="noStrike" kern="1200" cap="none" spc="0" normalizeH="0" baseline="0" noProof="0" dirty="0" smtClean="0">
                <a:ln>
                  <a:noFill/>
                </a:ln>
                <a:solidFill>
                  <a:srgbClr val="9EA9FA"/>
                </a:solidFill>
                <a:effectLst/>
                <a:uLnTx/>
                <a:uFillTx/>
                <a:latin typeface="Arial" pitchFamily="34" charset="0"/>
                <a:ea typeface="+mn-ea"/>
                <a:cs typeface="Arial" pitchFamily="34" charset="0"/>
              </a:rPr>
              <a:t>31/03/2010 TÜRKİYE BANKALAR BİRLİĞİ &amp; İTKİB İŞBİRLİĞİ</a:t>
            </a:r>
            <a:endParaRPr kumimoji="0" lang="en-US" sz="1400" b="1" i="0" u="none" strike="noStrike" kern="1200" cap="none" spc="0" normalizeH="0" baseline="0" noProof="0" dirty="0">
              <a:ln>
                <a:noFill/>
              </a:ln>
              <a:solidFill>
                <a:srgbClr val="9EA9FA"/>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Slide Number Placeholder 3"/>
          <p:cNvSpPr>
            <a:spLocks noGrp="1"/>
          </p:cNvSpPr>
          <p:nvPr>
            <p:ph type="sldNum" sz="quarter" idx="12"/>
          </p:nvPr>
        </p:nvSpPr>
        <p:spPr>
          <a:noFill/>
        </p:spPr>
        <p:txBody>
          <a:bodyPr/>
          <a:lstStyle/>
          <a:p>
            <a:fld id="{90CA2B7A-E394-4FB7-ABD6-5EB52956FE93}" type="slidenum">
              <a:rPr lang="en-US"/>
              <a:pPr/>
              <a:t>17</a:t>
            </a:fld>
            <a:endParaRPr lang="en-US"/>
          </a:p>
        </p:txBody>
      </p:sp>
      <p:sp>
        <p:nvSpPr>
          <p:cNvPr id="26628" name="Text Box 5"/>
          <p:cNvSpPr txBox="1">
            <a:spLocks noChangeArrowheads="1"/>
          </p:cNvSpPr>
          <p:nvPr/>
        </p:nvSpPr>
        <p:spPr bwMode="auto">
          <a:xfrm>
            <a:off x="381000" y="2133600"/>
            <a:ext cx="8515350" cy="641350"/>
          </a:xfrm>
          <a:prstGeom prst="rect">
            <a:avLst/>
          </a:prstGeom>
          <a:noFill/>
          <a:ln w="9525">
            <a:noFill/>
            <a:miter lim="800000"/>
            <a:headEnd/>
            <a:tailEnd/>
          </a:ln>
        </p:spPr>
        <p:txBody>
          <a:bodyPr>
            <a:spAutoFit/>
          </a:bodyPr>
          <a:lstStyle/>
          <a:p>
            <a:pPr algn="l">
              <a:buClr>
                <a:srgbClr val="333399"/>
              </a:buClr>
              <a:buSzPct val="150000"/>
              <a:buFont typeface="Wingdings" pitchFamily="2" charset="2"/>
              <a:buNone/>
            </a:pPr>
            <a:r>
              <a:rPr lang="tr-TR" sz="1800" b="1">
                <a:solidFill>
                  <a:schemeClr val="accent2"/>
                </a:solidFill>
                <a:latin typeface="Arial" charset="0"/>
              </a:rPr>
              <a:t>TİCARİ RİSKLER</a:t>
            </a:r>
          </a:p>
          <a:p>
            <a:pPr algn="l">
              <a:buClr>
                <a:srgbClr val="333399"/>
              </a:buClr>
              <a:buSzPct val="150000"/>
              <a:buFont typeface="Wingdings" pitchFamily="2" charset="2"/>
              <a:buNone/>
            </a:pPr>
            <a:r>
              <a:rPr lang="tr-TR" sz="1800" b="1">
                <a:solidFill>
                  <a:schemeClr val="accent2"/>
                </a:solidFill>
                <a:latin typeface="Arial" charset="0"/>
              </a:rPr>
              <a:t>	</a:t>
            </a:r>
            <a:endParaRPr lang="en-US" sz="1800" b="1">
              <a:solidFill>
                <a:schemeClr val="accent2"/>
              </a:solidFill>
              <a:latin typeface="Arial" charset="0"/>
            </a:endParaRPr>
          </a:p>
        </p:txBody>
      </p:sp>
      <p:sp>
        <p:nvSpPr>
          <p:cNvPr id="26629" name="Text Box 6"/>
          <p:cNvSpPr txBox="1">
            <a:spLocks noChangeArrowheads="1"/>
          </p:cNvSpPr>
          <p:nvPr/>
        </p:nvSpPr>
        <p:spPr bwMode="auto">
          <a:xfrm>
            <a:off x="304800" y="1663700"/>
            <a:ext cx="8458200" cy="396875"/>
          </a:xfrm>
          <a:prstGeom prst="rect">
            <a:avLst/>
          </a:prstGeom>
          <a:noFill/>
          <a:ln w="9525">
            <a:noFill/>
            <a:miter lim="800000"/>
            <a:headEnd/>
            <a:tailEnd/>
          </a:ln>
        </p:spPr>
        <p:txBody>
          <a:bodyPr>
            <a:spAutoFit/>
          </a:bodyPr>
          <a:lstStyle/>
          <a:p>
            <a:r>
              <a:rPr lang="tr-TR" sz="2000" b="1">
                <a:solidFill>
                  <a:schemeClr val="accent2"/>
                </a:solidFill>
                <a:latin typeface="Arial" charset="0"/>
              </a:rPr>
              <a:t>ZARAR GÖSTERGELERİ (III)</a:t>
            </a:r>
            <a:endParaRPr lang="en-US" sz="2000" b="1">
              <a:solidFill>
                <a:schemeClr val="accent2"/>
              </a:solidFill>
              <a:latin typeface="Arial" charset="0"/>
            </a:endParaRPr>
          </a:p>
        </p:txBody>
      </p:sp>
      <p:sp>
        <p:nvSpPr>
          <p:cNvPr id="26630" name="Text Box 7"/>
          <p:cNvSpPr txBox="1">
            <a:spLocks noChangeArrowheads="1"/>
          </p:cNvSpPr>
          <p:nvPr/>
        </p:nvSpPr>
        <p:spPr bwMode="auto">
          <a:xfrm>
            <a:off x="441325" y="4175125"/>
            <a:ext cx="184150" cy="366713"/>
          </a:xfrm>
          <a:prstGeom prst="rect">
            <a:avLst/>
          </a:prstGeom>
          <a:noFill/>
          <a:ln w="9525">
            <a:noFill/>
            <a:miter lim="800000"/>
            <a:headEnd/>
            <a:tailEnd/>
          </a:ln>
        </p:spPr>
        <p:txBody>
          <a:bodyPr wrap="none">
            <a:spAutoFit/>
          </a:bodyPr>
          <a:lstStyle/>
          <a:p>
            <a:pPr algn="l"/>
            <a:endParaRPr lang="tr-TR" sz="1800" b="1">
              <a:solidFill>
                <a:schemeClr val="accent2"/>
              </a:solidFill>
              <a:latin typeface="Arial" charset="0"/>
            </a:endParaRPr>
          </a:p>
        </p:txBody>
      </p:sp>
      <p:graphicFrame>
        <p:nvGraphicFramePr>
          <p:cNvPr id="48171" name="Group 43"/>
          <p:cNvGraphicFramePr>
            <a:graphicFrameLocks noGrp="1"/>
          </p:cNvGraphicFramePr>
          <p:nvPr/>
        </p:nvGraphicFramePr>
        <p:xfrm>
          <a:off x="539750" y="2487613"/>
          <a:ext cx="8286750" cy="2878963"/>
        </p:xfrm>
        <a:graphic>
          <a:graphicData uri="http://schemas.openxmlformats.org/drawingml/2006/table">
            <a:tbl>
              <a:tblPr/>
              <a:tblGrid>
                <a:gridCol w="2670175"/>
                <a:gridCol w="5616575"/>
              </a:tblGrid>
              <a:tr h="596900">
                <a:tc>
                  <a:txBody>
                    <a:bodyPr/>
                    <a:lstStyle/>
                    <a:p>
                      <a:pPr marL="0" marR="0" lvl="0" indent="0" algn="l" defTabSz="914400" rtl="0" eaLnBrk="1" fontAlgn="base" latinLnBrk="0" hangingPunct="1">
                        <a:lnSpc>
                          <a:spcPct val="100000"/>
                        </a:lnSpc>
                        <a:spcBef>
                          <a:spcPct val="20000"/>
                        </a:spcBef>
                        <a:spcAft>
                          <a:spcPct val="0"/>
                        </a:spcAft>
                        <a:buClrTx/>
                        <a:buSzPct val="150000"/>
                        <a:buFont typeface="Wingdings" pitchFamily="2" charset="2"/>
                        <a:buChar char="ü"/>
                        <a:tabLst/>
                      </a:pPr>
                      <a:r>
                        <a:rPr kumimoji="0" lang="tr-TR" sz="1600" b="1" i="0" u="none" strike="noStrike" cap="none" normalizeH="0" baseline="0" dirty="0" smtClean="0">
                          <a:ln>
                            <a:noFill/>
                          </a:ln>
                          <a:solidFill>
                            <a:schemeClr val="accent2"/>
                          </a:solidFill>
                          <a:effectLst/>
                          <a:latin typeface="Times New Roman" pitchFamily="18" charset="0"/>
                        </a:rPr>
                        <a:t>Zarar Nedeni Alıcıların</a:t>
                      </a:r>
                      <a:endParaRPr kumimoji="0" lang="en-US" sz="1600" b="1" i="0" u="none" strike="noStrike" cap="none" normalizeH="0" baseline="0" dirty="0" smtClean="0">
                        <a:ln>
                          <a:noFill/>
                        </a:ln>
                        <a:solidFill>
                          <a:schemeClr val="accent2"/>
                        </a:solidFill>
                        <a:effectLst/>
                        <a:latin typeface="Times New Roman" pitchFamily="18" charset="0"/>
                      </a:endParaRP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dirty="0" smtClean="0">
                          <a:ln>
                            <a:noFill/>
                          </a:ln>
                          <a:solidFill>
                            <a:schemeClr val="accent2"/>
                          </a:solidFill>
                          <a:effectLst/>
                          <a:latin typeface="Times New Roman" pitchFamily="18" charset="0"/>
                        </a:rPr>
                        <a:t>% 13’ü 50 yaş ve üzeri işletmeler</a:t>
                      </a:r>
                      <a:endParaRPr kumimoji="0" lang="en-US" sz="1600" b="1" i="0" u="none" strike="noStrike" cap="none" normalizeH="0" baseline="0" dirty="0" smtClean="0">
                        <a:ln>
                          <a:noFill/>
                        </a:ln>
                        <a:solidFill>
                          <a:schemeClr val="accent2"/>
                        </a:solidFill>
                        <a:effectLst/>
                        <a:latin typeface="Times New Roman" pitchFamily="18" charset="0"/>
                      </a:endParaRP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r h="542925">
                <a:tc>
                  <a:txBody>
                    <a:bodyPr/>
                    <a:lstStyle/>
                    <a:p>
                      <a:pPr marL="0" marR="0" lvl="0" indent="0" algn="l" defTabSz="914400" rtl="0" eaLnBrk="1" fontAlgn="base" latinLnBrk="0" hangingPunct="1">
                        <a:lnSpc>
                          <a:spcPct val="100000"/>
                        </a:lnSpc>
                        <a:spcBef>
                          <a:spcPct val="20000"/>
                        </a:spcBef>
                        <a:spcAft>
                          <a:spcPct val="0"/>
                        </a:spcAft>
                        <a:buClrTx/>
                        <a:buSzPct val="150000"/>
                        <a:buFont typeface="Wingdings" pitchFamily="2" charset="2"/>
                        <a:buChar char="ü"/>
                        <a:tabLst/>
                      </a:pPr>
                      <a:r>
                        <a:rPr kumimoji="0" lang="tr-TR" sz="1600" b="1" i="0" u="none" strike="noStrike" cap="none" normalizeH="0" baseline="0" smtClean="0">
                          <a:ln>
                            <a:noFill/>
                          </a:ln>
                          <a:solidFill>
                            <a:schemeClr val="accent2"/>
                          </a:solidFill>
                          <a:effectLst/>
                          <a:latin typeface="Times New Roman" pitchFamily="18" charset="0"/>
                        </a:rPr>
                        <a:t>Zarar Nedeni Alıcıların</a:t>
                      </a:r>
                      <a:endParaRPr kumimoji="0" lang="en-US" sz="2800" b="1" i="0" u="none" strike="noStrike" cap="none" normalizeH="0" baseline="0" smtClean="0">
                        <a:ln>
                          <a:noFill/>
                        </a:ln>
                        <a:solidFill>
                          <a:schemeClr val="accent2"/>
                        </a:solidFill>
                        <a:effectLst/>
                        <a:latin typeface="Times New Roman" pitchFamily="18" charset="0"/>
                      </a:endParaRP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dirty="0" smtClean="0">
                          <a:ln>
                            <a:noFill/>
                          </a:ln>
                          <a:solidFill>
                            <a:schemeClr val="accent2"/>
                          </a:solidFill>
                          <a:effectLst/>
                          <a:latin typeface="Times New Roman" pitchFamily="18" charset="0"/>
                        </a:rPr>
                        <a:t>% 5’i 500 veya üzerinde istihdam hacmine sahip</a:t>
                      </a:r>
                      <a:endParaRPr kumimoji="0" lang="en-US" sz="1600" b="1" i="0" u="none" strike="noStrike" cap="none" normalizeH="0" baseline="0" dirty="0" smtClean="0">
                        <a:ln>
                          <a:noFill/>
                        </a:ln>
                        <a:solidFill>
                          <a:schemeClr val="accent2"/>
                        </a:solidFill>
                        <a:effectLst/>
                        <a:latin typeface="Times New Roman" pitchFamily="18" charset="0"/>
                      </a:endParaRP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r h="536575">
                <a:tc>
                  <a:txBody>
                    <a:bodyPr/>
                    <a:lstStyle/>
                    <a:p>
                      <a:pPr marL="0" marR="0" lvl="0" indent="0" algn="l" defTabSz="914400" rtl="0" eaLnBrk="1" fontAlgn="base" latinLnBrk="0" hangingPunct="1">
                        <a:lnSpc>
                          <a:spcPct val="100000"/>
                        </a:lnSpc>
                        <a:spcBef>
                          <a:spcPct val="20000"/>
                        </a:spcBef>
                        <a:spcAft>
                          <a:spcPct val="0"/>
                        </a:spcAft>
                        <a:buClrTx/>
                        <a:buSzPct val="150000"/>
                        <a:buFont typeface="Wingdings" pitchFamily="2" charset="2"/>
                        <a:buChar char="ü"/>
                        <a:tabLst/>
                      </a:pPr>
                      <a:r>
                        <a:rPr kumimoji="0" lang="tr-TR" sz="1600" b="1" i="0" u="none" strike="noStrike" cap="none" normalizeH="0" baseline="0" smtClean="0">
                          <a:ln>
                            <a:noFill/>
                          </a:ln>
                          <a:solidFill>
                            <a:schemeClr val="accent2"/>
                          </a:solidFill>
                          <a:effectLst/>
                          <a:latin typeface="Times New Roman" pitchFamily="18" charset="0"/>
                        </a:rPr>
                        <a:t>Zarar Nedeni Alıcıların</a:t>
                      </a:r>
                      <a:endParaRPr kumimoji="0" lang="en-US" sz="2800" b="1" i="0" u="none" strike="noStrike" cap="none" normalizeH="0" baseline="0" smtClean="0">
                        <a:ln>
                          <a:noFill/>
                        </a:ln>
                        <a:solidFill>
                          <a:schemeClr val="accent2"/>
                        </a:solidFill>
                        <a:effectLst/>
                        <a:latin typeface="Times New Roman" pitchFamily="18" charset="0"/>
                      </a:endParaRP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dirty="0" smtClean="0">
                          <a:ln>
                            <a:noFill/>
                          </a:ln>
                          <a:solidFill>
                            <a:schemeClr val="accent2"/>
                          </a:solidFill>
                          <a:effectLst/>
                          <a:latin typeface="Times New Roman" pitchFamily="18" charset="0"/>
                        </a:rPr>
                        <a:t>% 9’unun yıllık cirosu 50 milyon $’ın üzerinde</a:t>
                      </a:r>
                      <a:endParaRPr kumimoji="0" lang="en-US" sz="1600" b="1" i="0" u="none" strike="noStrike" cap="none" normalizeH="0" baseline="0" dirty="0" smtClean="0">
                        <a:ln>
                          <a:noFill/>
                        </a:ln>
                        <a:solidFill>
                          <a:schemeClr val="accent2"/>
                        </a:solidFill>
                        <a:effectLst/>
                        <a:latin typeface="Times New Roman" pitchFamily="18" charset="0"/>
                      </a:endParaRP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r h="576263">
                <a:tc>
                  <a:txBody>
                    <a:bodyPr/>
                    <a:lstStyle/>
                    <a:p>
                      <a:pPr marL="0" marR="0" lvl="0" indent="0" algn="l" defTabSz="914400" rtl="0" eaLnBrk="1" fontAlgn="base" latinLnBrk="0" hangingPunct="1">
                        <a:lnSpc>
                          <a:spcPct val="100000"/>
                        </a:lnSpc>
                        <a:spcBef>
                          <a:spcPct val="20000"/>
                        </a:spcBef>
                        <a:spcAft>
                          <a:spcPct val="0"/>
                        </a:spcAft>
                        <a:buClrTx/>
                        <a:buSzPct val="150000"/>
                        <a:buFont typeface="Wingdings" pitchFamily="2" charset="2"/>
                        <a:buChar char="ü"/>
                        <a:tabLst/>
                      </a:pPr>
                      <a:r>
                        <a:rPr kumimoji="0" lang="tr-TR" sz="1600" b="1" i="0" u="none" strike="noStrike" cap="none" normalizeH="0" baseline="0" smtClean="0">
                          <a:ln>
                            <a:noFill/>
                          </a:ln>
                          <a:solidFill>
                            <a:schemeClr val="accent2"/>
                          </a:solidFill>
                          <a:effectLst/>
                          <a:latin typeface="Times New Roman" pitchFamily="18" charset="0"/>
                        </a:rPr>
                        <a:t>Zarar Nedeni Alıcıların</a:t>
                      </a:r>
                      <a:endParaRPr kumimoji="0" lang="en-US" sz="2800" b="1" i="0" u="none" strike="noStrike" cap="none" normalizeH="0" baseline="0" smtClean="0">
                        <a:ln>
                          <a:noFill/>
                        </a:ln>
                        <a:solidFill>
                          <a:schemeClr val="accent2"/>
                        </a:solidFill>
                        <a:effectLst/>
                        <a:latin typeface="Times New Roman" pitchFamily="18" charset="0"/>
                      </a:endParaRP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dirty="0" smtClean="0">
                          <a:ln>
                            <a:noFill/>
                          </a:ln>
                          <a:solidFill>
                            <a:schemeClr val="accent2"/>
                          </a:solidFill>
                          <a:effectLst/>
                          <a:latin typeface="Times New Roman" pitchFamily="18" charset="0"/>
                        </a:rPr>
                        <a:t>% 4’ünün toplam aktifleri 50 milyon $’ın üzerinde</a:t>
                      </a:r>
                      <a:endParaRPr kumimoji="0" lang="en-US" sz="1600" b="1" i="0" u="none" strike="noStrike" cap="none" normalizeH="0" baseline="0" dirty="0" smtClean="0">
                        <a:ln>
                          <a:noFill/>
                        </a:ln>
                        <a:solidFill>
                          <a:schemeClr val="accent2"/>
                        </a:solidFill>
                        <a:effectLst/>
                        <a:latin typeface="Times New Roman"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dirty="0" smtClean="0">
                        <a:ln>
                          <a:noFill/>
                        </a:ln>
                        <a:solidFill>
                          <a:schemeClr val="accent2"/>
                        </a:solidFill>
                        <a:effectLst/>
                        <a:latin typeface="Times New Roman" pitchFamily="18" charset="0"/>
                      </a:endParaRP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r h="574675">
                <a:tc>
                  <a:txBody>
                    <a:bodyPr/>
                    <a:lstStyle/>
                    <a:p>
                      <a:pPr marL="0" marR="0" lvl="0" indent="0" algn="l" defTabSz="914400" rtl="0" eaLnBrk="1" fontAlgn="base" latinLnBrk="0" hangingPunct="1">
                        <a:lnSpc>
                          <a:spcPct val="100000"/>
                        </a:lnSpc>
                        <a:spcBef>
                          <a:spcPct val="20000"/>
                        </a:spcBef>
                        <a:spcAft>
                          <a:spcPct val="0"/>
                        </a:spcAft>
                        <a:buClrTx/>
                        <a:buSzPct val="150000"/>
                        <a:buFont typeface="Wingdings" pitchFamily="2" charset="2"/>
                        <a:buChar char="ü"/>
                        <a:tabLst/>
                      </a:pPr>
                      <a:r>
                        <a:rPr kumimoji="0" lang="tr-TR" sz="1600" b="1" i="0" u="none" strike="noStrike" cap="none" normalizeH="0" baseline="0" smtClean="0">
                          <a:ln>
                            <a:noFill/>
                          </a:ln>
                          <a:solidFill>
                            <a:schemeClr val="accent2"/>
                          </a:solidFill>
                          <a:effectLst/>
                          <a:latin typeface="Times New Roman" pitchFamily="18" charset="0"/>
                        </a:rPr>
                        <a:t>Zarar Nedeni Alıcıların</a:t>
                      </a:r>
                      <a:endParaRPr kumimoji="0" lang="en-US" sz="2800" b="1" i="0" u="none" strike="noStrike" cap="none" normalizeH="0" baseline="0" smtClean="0">
                        <a:ln>
                          <a:noFill/>
                        </a:ln>
                        <a:solidFill>
                          <a:schemeClr val="accent2"/>
                        </a:solidFill>
                        <a:effectLst/>
                        <a:latin typeface="Times New Roman" pitchFamily="18" charset="0"/>
                      </a:endParaRP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dirty="0" smtClean="0">
                          <a:ln>
                            <a:noFill/>
                          </a:ln>
                          <a:solidFill>
                            <a:schemeClr val="accent2"/>
                          </a:solidFill>
                          <a:effectLst/>
                          <a:latin typeface="Times New Roman" pitchFamily="18" charset="0"/>
                        </a:rPr>
                        <a:t>% 4’ünün özkaynakları 25 milyon $’ın üzerinde</a:t>
                      </a:r>
                      <a:endParaRPr kumimoji="0" lang="en-US" sz="1600" b="1" i="0" u="none" strike="noStrike" cap="none" normalizeH="0" baseline="0" dirty="0" smtClean="0">
                        <a:ln>
                          <a:noFill/>
                        </a:ln>
                        <a:solidFill>
                          <a:schemeClr val="accent2"/>
                        </a:solidFill>
                        <a:effectLst/>
                        <a:latin typeface="Times New Roman" pitchFamily="18" charset="0"/>
                      </a:endParaRPr>
                    </a:p>
                  </a:txBody>
                  <a:tcPr anchor="ctr" horzOverflow="overflow">
                    <a:lnL w="28575" cap="flat" cmpd="sng" algn="ctr">
                      <a:solidFill>
                        <a:schemeClr val="accent2"/>
                      </a:solidFill>
                      <a:prstDash val="solid"/>
                      <a:round/>
                      <a:headEnd type="none" w="med" len="med"/>
                      <a:tailEnd type="none" w="med" len="med"/>
                    </a:lnL>
                    <a:lnR w="28575" cap="flat" cmpd="sng" algn="ctr">
                      <a:solidFill>
                        <a:schemeClr val="accent2"/>
                      </a:solidFill>
                      <a:prstDash val="solid"/>
                      <a:round/>
                      <a:headEnd type="none" w="med" len="med"/>
                      <a:tailEnd type="none" w="med" len="med"/>
                    </a:lnR>
                    <a:lnT w="28575" cap="flat" cmpd="sng" algn="ctr">
                      <a:solidFill>
                        <a:schemeClr val="accent2"/>
                      </a:solidFill>
                      <a:prstDash val="solid"/>
                      <a:round/>
                      <a:headEnd type="none" w="med" len="med"/>
                      <a:tailEnd type="none" w="med" len="med"/>
                    </a:lnT>
                    <a:lnB w="28575" cap="flat" cmpd="sng" algn="ctr">
                      <a:solidFill>
                        <a:schemeClr val="accent2"/>
                      </a:solidFill>
                      <a:prstDash val="solid"/>
                      <a:round/>
                      <a:headEnd type="none" w="med" len="med"/>
                      <a:tailEnd type="none" w="med" len="med"/>
                    </a:lnB>
                    <a:lnTlToBr>
                      <a:noFill/>
                    </a:lnTlToBr>
                    <a:lnBlToTr>
                      <a:noFill/>
                    </a:lnBlToTr>
                    <a:noFill/>
                  </a:tcPr>
                </a:tc>
              </a:tr>
            </a:tbl>
          </a:graphicData>
        </a:graphic>
      </p:graphicFrame>
      <p:sp>
        <p:nvSpPr>
          <p:cNvPr id="9" name="Footer Placeholder 2"/>
          <p:cNvSpPr txBox="1">
            <a:spLocks/>
          </p:cNvSpPr>
          <p:nvPr/>
        </p:nvSpPr>
        <p:spPr bwMode="auto">
          <a:xfrm>
            <a:off x="1571604" y="6543700"/>
            <a:ext cx="635798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TR" sz="1400" b="1" i="0" u="none" strike="noStrike" kern="1200" cap="none" spc="0" normalizeH="0" baseline="0" noProof="0" dirty="0" smtClean="0">
                <a:ln>
                  <a:noFill/>
                </a:ln>
                <a:solidFill>
                  <a:srgbClr val="9EA9FA"/>
                </a:solidFill>
                <a:effectLst/>
                <a:uLnTx/>
                <a:uFillTx/>
                <a:latin typeface="Arial" pitchFamily="34" charset="0"/>
                <a:ea typeface="+mn-ea"/>
                <a:cs typeface="Arial" pitchFamily="34" charset="0"/>
              </a:rPr>
              <a:t>31/03/2010 TÜRKİYE BANKALAR BİRLİĞİ &amp; İTKİB İŞBİRLİĞİ</a:t>
            </a:r>
            <a:endParaRPr kumimoji="0" lang="en-US" sz="1400" b="1" i="0" u="none" strike="noStrike" kern="1200" cap="none" spc="0" normalizeH="0" baseline="0" noProof="0" dirty="0">
              <a:ln>
                <a:noFill/>
              </a:ln>
              <a:solidFill>
                <a:srgbClr val="9EA9FA"/>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Slide Number Placeholder 3"/>
          <p:cNvSpPr>
            <a:spLocks noGrp="1"/>
          </p:cNvSpPr>
          <p:nvPr>
            <p:ph type="sldNum" sz="quarter" idx="12"/>
          </p:nvPr>
        </p:nvSpPr>
        <p:spPr>
          <a:noFill/>
        </p:spPr>
        <p:txBody>
          <a:bodyPr/>
          <a:lstStyle/>
          <a:p>
            <a:fld id="{E2E53E47-7388-4641-8A9E-2BC2EEA01867}" type="slidenum">
              <a:rPr lang="en-US"/>
              <a:pPr/>
              <a:t>18</a:t>
            </a:fld>
            <a:endParaRPr lang="en-US"/>
          </a:p>
        </p:txBody>
      </p:sp>
      <p:sp>
        <p:nvSpPr>
          <p:cNvPr id="27719" name="Text Box 69"/>
          <p:cNvSpPr txBox="1">
            <a:spLocks noChangeArrowheads="1"/>
          </p:cNvSpPr>
          <p:nvPr/>
        </p:nvSpPr>
        <p:spPr bwMode="auto">
          <a:xfrm>
            <a:off x="357158" y="1785926"/>
            <a:ext cx="8458200" cy="396875"/>
          </a:xfrm>
          <a:prstGeom prst="rect">
            <a:avLst/>
          </a:prstGeom>
          <a:noFill/>
          <a:ln w="9525">
            <a:noFill/>
            <a:miter lim="800000"/>
            <a:headEnd/>
            <a:tailEnd/>
          </a:ln>
        </p:spPr>
        <p:txBody>
          <a:bodyPr>
            <a:spAutoFit/>
          </a:bodyPr>
          <a:lstStyle/>
          <a:p>
            <a:r>
              <a:rPr lang="tr-TR" sz="2000" b="1" dirty="0">
                <a:solidFill>
                  <a:schemeClr val="accent2"/>
                </a:solidFill>
                <a:latin typeface="Arial" charset="0"/>
              </a:rPr>
              <a:t>ZARAR GÖSTERGELERİ (IV)</a:t>
            </a:r>
            <a:endParaRPr lang="en-US" sz="2000" b="1" dirty="0">
              <a:solidFill>
                <a:schemeClr val="accent2"/>
              </a:solidFill>
              <a:latin typeface="Arial" charset="0"/>
            </a:endParaRPr>
          </a:p>
        </p:txBody>
      </p:sp>
      <p:sp>
        <p:nvSpPr>
          <p:cNvPr id="7" name="Footer Placeholder 2"/>
          <p:cNvSpPr txBox="1">
            <a:spLocks/>
          </p:cNvSpPr>
          <p:nvPr/>
        </p:nvSpPr>
        <p:spPr bwMode="auto">
          <a:xfrm>
            <a:off x="1571604" y="6543700"/>
            <a:ext cx="635798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TR" sz="1400" b="1" i="0" u="none" strike="noStrike" kern="1200" cap="none" spc="0" normalizeH="0" baseline="0" noProof="0" dirty="0" smtClean="0">
                <a:ln>
                  <a:noFill/>
                </a:ln>
                <a:solidFill>
                  <a:srgbClr val="9EA9FA"/>
                </a:solidFill>
                <a:effectLst/>
                <a:uLnTx/>
                <a:uFillTx/>
                <a:latin typeface="Arial" pitchFamily="34" charset="0"/>
                <a:ea typeface="+mn-ea"/>
                <a:cs typeface="Arial" pitchFamily="34" charset="0"/>
              </a:rPr>
              <a:t>31/03/2010 TÜRKİYE BANKALAR BİRLİĞİ &amp; İTKİB İŞBİRLİĞİ</a:t>
            </a:r>
            <a:endParaRPr kumimoji="0" lang="en-US" sz="1400" b="1" i="0" u="none" strike="noStrike" kern="1200" cap="none" spc="0" normalizeH="0" baseline="0" noProof="0" dirty="0">
              <a:ln>
                <a:noFill/>
              </a:ln>
              <a:solidFill>
                <a:srgbClr val="9EA9FA"/>
              </a:solidFill>
              <a:effectLst/>
              <a:uLnTx/>
              <a:uFillTx/>
              <a:latin typeface="Arial" pitchFamily="34" charset="0"/>
              <a:ea typeface="+mn-ea"/>
              <a:cs typeface="Arial" pitchFamily="34" charset="0"/>
            </a:endParaRPr>
          </a:p>
        </p:txBody>
      </p:sp>
      <p:graphicFrame>
        <p:nvGraphicFramePr>
          <p:cNvPr id="11" name="Table 10"/>
          <p:cNvGraphicFramePr>
            <a:graphicFrameLocks noGrp="1"/>
          </p:cNvGraphicFramePr>
          <p:nvPr/>
        </p:nvGraphicFramePr>
        <p:xfrm>
          <a:off x="1571604" y="2643182"/>
          <a:ext cx="6096000" cy="1854200"/>
        </p:xfrm>
        <a:graphic>
          <a:graphicData uri="http://schemas.openxmlformats.org/drawingml/2006/table">
            <a:tbl>
              <a:tblPr firstRow="1" bandRow="1">
                <a:tableStyleId>{93296810-A885-4BE3-A3E7-6D5BEEA58F35}</a:tableStyleId>
              </a:tblPr>
              <a:tblGrid>
                <a:gridCol w="4071966"/>
                <a:gridCol w="2024034"/>
              </a:tblGrid>
              <a:tr h="370840">
                <a:tc>
                  <a:txBody>
                    <a:bodyPr/>
                    <a:lstStyle/>
                    <a:p>
                      <a:r>
                        <a:rPr lang="tr-TR" dirty="0" smtClean="0"/>
                        <a:t>RİSK BAZINDA DAĞILIM</a:t>
                      </a:r>
                      <a:endParaRPr lang="tr-TR" dirty="0"/>
                    </a:p>
                  </a:txBody>
                  <a:tcPr/>
                </a:tc>
                <a:tc>
                  <a:txBody>
                    <a:bodyPr/>
                    <a:lstStyle/>
                    <a:p>
                      <a:endParaRPr lang="tr-TR"/>
                    </a:p>
                  </a:txBody>
                  <a:tcPr/>
                </a:tc>
              </a:tr>
              <a:tr h="370840">
                <a:tc>
                  <a:txBody>
                    <a:bodyPr/>
                    <a:lstStyle/>
                    <a:p>
                      <a:r>
                        <a:rPr lang="tr-TR" dirty="0" smtClean="0">
                          <a:solidFill>
                            <a:schemeClr val="accent6">
                              <a:lumMod val="75000"/>
                            </a:schemeClr>
                          </a:solidFill>
                          <a:latin typeface="Tahoma" pitchFamily="34" charset="0"/>
                          <a:cs typeface="Tahoma" pitchFamily="34" charset="0"/>
                        </a:rPr>
                        <a:t>Ödeme</a:t>
                      </a:r>
                      <a:r>
                        <a:rPr lang="tr-TR" baseline="0" dirty="0" smtClean="0">
                          <a:solidFill>
                            <a:schemeClr val="accent6">
                              <a:lumMod val="75000"/>
                            </a:schemeClr>
                          </a:solidFill>
                          <a:latin typeface="Tahoma" pitchFamily="34" charset="0"/>
                          <a:cs typeface="Tahoma" pitchFamily="34" charset="0"/>
                        </a:rPr>
                        <a:t> Güçlüğü (Ticari)</a:t>
                      </a:r>
                      <a:endParaRPr lang="tr-TR" dirty="0">
                        <a:solidFill>
                          <a:schemeClr val="accent6">
                            <a:lumMod val="75000"/>
                          </a:schemeClr>
                        </a:solidFill>
                        <a:latin typeface="Tahoma" pitchFamily="34" charset="0"/>
                        <a:cs typeface="Tahoma" pitchFamily="34" charset="0"/>
                      </a:endParaRPr>
                    </a:p>
                  </a:txBody>
                  <a:tcPr/>
                </a:tc>
                <a:tc>
                  <a:txBody>
                    <a:bodyPr/>
                    <a:lstStyle/>
                    <a:p>
                      <a:r>
                        <a:rPr lang="tr-TR" dirty="0" smtClean="0">
                          <a:solidFill>
                            <a:schemeClr val="accent6">
                              <a:lumMod val="75000"/>
                            </a:schemeClr>
                          </a:solidFill>
                          <a:latin typeface="Tahoma" pitchFamily="34" charset="0"/>
                          <a:cs typeface="Tahoma" pitchFamily="34" charset="0"/>
                        </a:rPr>
                        <a:t>% 50</a:t>
                      </a:r>
                      <a:endParaRPr lang="tr-TR" dirty="0">
                        <a:solidFill>
                          <a:schemeClr val="accent6">
                            <a:lumMod val="75000"/>
                          </a:schemeClr>
                        </a:solidFill>
                        <a:latin typeface="Tahoma" pitchFamily="34" charset="0"/>
                        <a:cs typeface="Tahoma" pitchFamily="34" charset="0"/>
                      </a:endParaRPr>
                    </a:p>
                  </a:txBody>
                  <a:tcPr/>
                </a:tc>
              </a:tr>
              <a:tr h="370840">
                <a:tc>
                  <a:txBody>
                    <a:bodyPr/>
                    <a:lstStyle/>
                    <a:p>
                      <a:r>
                        <a:rPr lang="tr-TR" dirty="0" smtClean="0">
                          <a:solidFill>
                            <a:schemeClr val="accent6">
                              <a:lumMod val="75000"/>
                            </a:schemeClr>
                          </a:solidFill>
                          <a:latin typeface="Tahoma" pitchFamily="34" charset="0"/>
                          <a:cs typeface="Tahoma" pitchFamily="34" charset="0"/>
                        </a:rPr>
                        <a:t>İflas (Ticari)</a:t>
                      </a:r>
                      <a:endParaRPr lang="tr-TR" dirty="0">
                        <a:solidFill>
                          <a:schemeClr val="accent6">
                            <a:lumMod val="75000"/>
                          </a:schemeClr>
                        </a:solidFill>
                        <a:latin typeface="Tahoma" pitchFamily="34" charset="0"/>
                        <a:cs typeface="Tahoma" pitchFamily="34" charset="0"/>
                      </a:endParaRPr>
                    </a:p>
                  </a:txBody>
                  <a:tcPr/>
                </a:tc>
                <a:tc>
                  <a:txBody>
                    <a:bodyPr/>
                    <a:lstStyle/>
                    <a:p>
                      <a:r>
                        <a:rPr lang="tr-TR" dirty="0" smtClean="0">
                          <a:solidFill>
                            <a:schemeClr val="accent6">
                              <a:lumMod val="75000"/>
                            </a:schemeClr>
                          </a:solidFill>
                          <a:latin typeface="Tahoma" pitchFamily="34" charset="0"/>
                          <a:cs typeface="Tahoma" pitchFamily="34" charset="0"/>
                        </a:rPr>
                        <a:t>% 27</a:t>
                      </a:r>
                      <a:endParaRPr lang="tr-TR" dirty="0">
                        <a:solidFill>
                          <a:schemeClr val="accent6">
                            <a:lumMod val="75000"/>
                          </a:schemeClr>
                        </a:solidFill>
                        <a:latin typeface="Tahoma" pitchFamily="34" charset="0"/>
                        <a:cs typeface="Tahoma" pitchFamily="34" charset="0"/>
                      </a:endParaRPr>
                    </a:p>
                  </a:txBody>
                  <a:tcPr/>
                </a:tc>
              </a:tr>
              <a:tr h="370840">
                <a:tc>
                  <a:txBody>
                    <a:bodyPr/>
                    <a:lstStyle/>
                    <a:p>
                      <a:r>
                        <a:rPr lang="tr-TR" dirty="0" smtClean="0">
                          <a:solidFill>
                            <a:schemeClr val="accent6">
                              <a:lumMod val="75000"/>
                            </a:schemeClr>
                          </a:solidFill>
                          <a:latin typeface="Tahoma" pitchFamily="34" charset="0"/>
                          <a:cs typeface="Tahoma" pitchFamily="34" charset="0"/>
                        </a:rPr>
                        <a:t>Transfer Riski (Politik)</a:t>
                      </a:r>
                      <a:endParaRPr lang="tr-TR" dirty="0">
                        <a:solidFill>
                          <a:schemeClr val="accent6">
                            <a:lumMod val="75000"/>
                          </a:schemeClr>
                        </a:solidFill>
                        <a:latin typeface="Tahoma" pitchFamily="34" charset="0"/>
                        <a:cs typeface="Tahoma" pitchFamily="34" charset="0"/>
                      </a:endParaRPr>
                    </a:p>
                  </a:txBody>
                  <a:tcPr/>
                </a:tc>
                <a:tc>
                  <a:txBody>
                    <a:bodyPr/>
                    <a:lstStyle/>
                    <a:p>
                      <a:r>
                        <a:rPr lang="tr-TR" dirty="0" smtClean="0">
                          <a:solidFill>
                            <a:schemeClr val="accent6">
                              <a:lumMod val="75000"/>
                            </a:schemeClr>
                          </a:solidFill>
                          <a:latin typeface="Tahoma" pitchFamily="34" charset="0"/>
                          <a:cs typeface="Tahoma" pitchFamily="34" charset="0"/>
                        </a:rPr>
                        <a:t>% 22</a:t>
                      </a:r>
                      <a:endParaRPr lang="tr-TR" dirty="0">
                        <a:solidFill>
                          <a:schemeClr val="accent6">
                            <a:lumMod val="75000"/>
                          </a:schemeClr>
                        </a:solidFill>
                        <a:latin typeface="Tahoma" pitchFamily="34" charset="0"/>
                        <a:cs typeface="Tahoma" pitchFamily="34" charset="0"/>
                      </a:endParaRPr>
                    </a:p>
                  </a:txBody>
                  <a:tcPr/>
                </a:tc>
              </a:tr>
              <a:tr h="370840">
                <a:tc>
                  <a:txBody>
                    <a:bodyPr/>
                    <a:lstStyle/>
                    <a:p>
                      <a:r>
                        <a:rPr lang="tr-TR" dirty="0" smtClean="0">
                          <a:solidFill>
                            <a:schemeClr val="accent6">
                              <a:lumMod val="75000"/>
                            </a:schemeClr>
                          </a:solidFill>
                          <a:latin typeface="Tahoma" pitchFamily="34" charset="0"/>
                          <a:cs typeface="Tahoma" pitchFamily="34" charset="0"/>
                        </a:rPr>
                        <a:t>Diğer (Mal Reddi, Sosyal Kargaşa)</a:t>
                      </a:r>
                      <a:endParaRPr lang="tr-TR" dirty="0">
                        <a:solidFill>
                          <a:schemeClr val="accent6">
                            <a:lumMod val="75000"/>
                          </a:schemeClr>
                        </a:solidFill>
                        <a:latin typeface="Tahoma" pitchFamily="34" charset="0"/>
                        <a:cs typeface="Tahoma" pitchFamily="34" charset="0"/>
                      </a:endParaRPr>
                    </a:p>
                  </a:txBody>
                  <a:tcPr/>
                </a:tc>
                <a:tc>
                  <a:txBody>
                    <a:bodyPr/>
                    <a:lstStyle/>
                    <a:p>
                      <a:r>
                        <a:rPr lang="tr-TR" dirty="0" smtClean="0">
                          <a:solidFill>
                            <a:schemeClr val="accent6">
                              <a:lumMod val="75000"/>
                            </a:schemeClr>
                          </a:solidFill>
                          <a:latin typeface="Tahoma" pitchFamily="34" charset="0"/>
                          <a:cs typeface="Tahoma" pitchFamily="34" charset="0"/>
                        </a:rPr>
                        <a:t>% 1</a:t>
                      </a:r>
                      <a:endParaRPr lang="tr-TR" dirty="0">
                        <a:solidFill>
                          <a:schemeClr val="accent6">
                            <a:lumMod val="75000"/>
                          </a:schemeClr>
                        </a:solidFill>
                        <a:latin typeface="Tahoma" pitchFamily="34" charset="0"/>
                        <a:cs typeface="Tahoma" pitchFamily="34" charset="0"/>
                      </a:endParaRPr>
                    </a:p>
                  </a:txBody>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Slide Number Placeholder 6"/>
          <p:cNvSpPr>
            <a:spLocks noGrp="1"/>
          </p:cNvSpPr>
          <p:nvPr>
            <p:ph type="sldNum" sz="quarter" idx="12"/>
          </p:nvPr>
        </p:nvSpPr>
        <p:spPr>
          <a:noFill/>
        </p:spPr>
        <p:txBody>
          <a:bodyPr/>
          <a:lstStyle/>
          <a:p>
            <a:fld id="{791D262F-0CC7-4222-A92E-6701C4A2E88B}" type="slidenum">
              <a:rPr lang="en-US"/>
              <a:pPr/>
              <a:t>19</a:t>
            </a:fld>
            <a:endParaRPr lang="en-US"/>
          </a:p>
        </p:txBody>
      </p:sp>
      <p:sp>
        <p:nvSpPr>
          <p:cNvPr id="33796" name="Text Box 1026"/>
          <p:cNvSpPr txBox="1">
            <a:spLocks noChangeArrowheads="1"/>
          </p:cNvSpPr>
          <p:nvPr/>
        </p:nvSpPr>
        <p:spPr bwMode="auto">
          <a:xfrm>
            <a:off x="2143108" y="2102852"/>
            <a:ext cx="6786610" cy="4539704"/>
          </a:xfrm>
          <a:prstGeom prst="rect">
            <a:avLst/>
          </a:prstGeom>
          <a:noFill/>
          <a:ln w="9525">
            <a:noFill/>
            <a:miter lim="800000"/>
            <a:headEnd/>
            <a:tailEnd/>
          </a:ln>
        </p:spPr>
        <p:txBody>
          <a:bodyPr wrap="square">
            <a:spAutoFit/>
          </a:bodyPr>
          <a:lstStyle/>
          <a:p>
            <a:pPr algn="l">
              <a:spcBef>
                <a:spcPct val="50000"/>
              </a:spcBef>
              <a:buFont typeface="Wingdings" pitchFamily="2" charset="2"/>
              <a:buChar char="Ø"/>
            </a:pPr>
            <a:r>
              <a:rPr lang="en-US" sz="1400" dirty="0">
                <a:solidFill>
                  <a:schemeClr val="accent2"/>
                </a:solidFill>
                <a:latin typeface="Arial" charset="0"/>
              </a:rPr>
              <a:t> </a:t>
            </a:r>
            <a:r>
              <a:rPr lang="tr-TR" sz="1600" dirty="0" smtClean="0">
                <a:solidFill>
                  <a:schemeClr val="accent2"/>
                </a:solidFill>
                <a:latin typeface="Arial" charset="0"/>
              </a:rPr>
              <a:t>Sigortalanan ihracat bedeli alacakların ticari bankalar tarafından finanse edilmesini teminen, Bankamız ile ticari bankalar arasında imzalanan Protokoller ile;</a:t>
            </a:r>
          </a:p>
          <a:p>
            <a:pPr lvl="1" algn="l">
              <a:spcBef>
                <a:spcPct val="50000"/>
              </a:spcBef>
              <a:buFont typeface="Arial" pitchFamily="34" charset="0"/>
              <a:buChar char="•"/>
            </a:pPr>
            <a:r>
              <a:rPr lang="tr-TR" sz="1600" dirty="0" smtClean="0">
                <a:solidFill>
                  <a:schemeClr val="accent2"/>
                </a:solidFill>
                <a:latin typeface="Arial" pitchFamily="34" charset="0"/>
                <a:cs typeface="Arial" pitchFamily="34" charset="0"/>
              </a:rPr>
              <a:t> Sigorta poliçeleri üzerinde ticari bankaların dayin-i mürtehin sıfatı ile şerh edilmesi sağlanarak sigortalıların tüm ihracat portföylerinin anılan banka tarafından finanse edilmesinin yolu açılmakta,</a:t>
            </a:r>
          </a:p>
          <a:p>
            <a:pPr lvl="0" algn="l"/>
            <a:endParaRPr lang="tr-TR" sz="1600" dirty="0" smtClean="0">
              <a:solidFill>
                <a:schemeClr val="accent2"/>
              </a:solidFill>
              <a:latin typeface="Arial" pitchFamily="34" charset="0"/>
              <a:cs typeface="Arial" pitchFamily="34" charset="0"/>
            </a:endParaRPr>
          </a:p>
          <a:p>
            <a:pPr lvl="1" algn="l">
              <a:buFont typeface="Arial" pitchFamily="34" charset="0"/>
              <a:buChar char="•"/>
            </a:pPr>
            <a:r>
              <a:rPr lang="tr-TR" sz="1600" dirty="0" smtClean="0">
                <a:solidFill>
                  <a:schemeClr val="accent2"/>
                </a:solidFill>
                <a:latin typeface="Arial" pitchFamily="34" charset="0"/>
                <a:cs typeface="Arial" pitchFamily="34" charset="0"/>
              </a:rPr>
              <a:t> Alacağın devir ve temliki usulleri çerçevesinde, dileyen ihracatçıların yalnızca bir kısım ihracatının finansmanı ticari bankalar üzerinden sağlanabilmektedir</a:t>
            </a:r>
            <a:r>
              <a:rPr lang="tr-TR" sz="1800" dirty="0" smtClean="0">
                <a:solidFill>
                  <a:schemeClr val="accent2"/>
                </a:solidFill>
                <a:latin typeface="Arial" pitchFamily="34" charset="0"/>
                <a:cs typeface="Arial" pitchFamily="34" charset="0"/>
              </a:rPr>
              <a:t>.</a:t>
            </a:r>
          </a:p>
          <a:p>
            <a:pPr lvl="1" algn="l"/>
            <a:endParaRPr lang="tr-TR" sz="1800" dirty="0" smtClean="0">
              <a:solidFill>
                <a:schemeClr val="accent2"/>
              </a:solidFill>
              <a:latin typeface="Arial" pitchFamily="34" charset="0"/>
              <a:cs typeface="Arial" pitchFamily="34" charset="0"/>
            </a:endParaRPr>
          </a:p>
          <a:p>
            <a:pPr lvl="1" algn="l">
              <a:buFont typeface="Arial" pitchFamily="34" charset="0"/>
              <a:buChar char="•"/>
            </a:pPr>
            <a:r>
              <a:rPr lang="tr-TR" sz="1600" dirty="0" smtClean="0">
                <a:solidFill>
                  <a:schemeClr val="accent2"/>
                </a:solidFill>
                <a:latin typeface="Arial" pitchFamily="34" charset="0"/>
                <a:cs typeface="Arial" pitchFamily="34" charset="0"/>
              </a:rPr>
              <a:t> Sigortaya konu olması kaydıyla ihracatçıların gayrıkabili rücu vadeli akreditifler ya da banka garanti mektupları tahtında ödemeli, kabul kredili, vesaik mukabili veya mal mukabili olmak üzere “tüm ödeme şekilleri” üzerinden gerçekleştirilen ihracat işlemleri ticari bankalar tarafından kredilendirilebilmektedir</a:t>
            </a:r>
          </a:p>
          <a:p>
            <a:pPr algn="l">
              <a:spcBef>
                <a:spcPct val="50000"/>
              </a:spcBef>
            </a:pPr>
            <a:endParaRPr lang="en-US" sz="1400" dirty="0">
              <a:latin typeface="Arial" charset="0"/>
            </a:endParaRPr>
          </a:p>
        </p:txBody>
      </p:sp>
      <p:pic>
        <p:nvPicPr>
          <p:cNvPr id="33797" name="Picture 1027" descr="bd05584_"/>
          <p:cNvPicPr>
            <a:picLocks noGrp="1" noChangeAspect="1" noChangeArrowheads="1"/>
          </p:cNvPicPr>
          <p:nvPr>
            <p:ph type="clipArt" sz="half" idx="1"/>
          </p:nvPr>
        </p:nvPicPr>
        <p:blipFill>
          <a:blip r:embed="rId2" cstate="print"/>
          <a:srcRect/>
          <a:stretch>
            <a:fillRect/>
          </a:stretch>
        </p:blipFill>
        <p:spPr>
          <a:xfrm>
            <a:off x="250825" y="2349500"/>
            <a:ext cx="1709738" cy="2308225"/>
          </a:xfrm>
        </p:spPr>
      </p:pic>
      <p:sp>
        <p:nvSpPr>
          <p:cNvPr id="33798" name="Rectangle 1028"/>
          <p:cNvSpPr>
            <a:spLocks noChangeArrowheads="1"/>
          </p:cNvSpPr>
          <p:nvPr/>
        </p:nvSpPr>
        <p:spPr bwMode="auto">
          <a:xfrm>
            <a:off x="1763713" y="1700213"/>
            <a:ext cx="6113462" cy="327025"/>
          </a:xfrm>
          <a:prstGeom prst="rect">
            <a:avLst/>
          </a:prstGeom>
          <a:noFill/>
          <a:ln w="12700">
            <a:noFill/>
            <a:miter lim="800000"/>
            <a:headEnd/>
            <a:tailEnd/>
          </a:ln>
        </p:spPr>
        <p:txBody>
          <a:bodyPr lIns="90488" tIns="44450" rIns="90488" bIns="44450" anchor="ctr"/>
          <a:lstStyle/>
          <a:p>
            <a:r>
              <a:rPr lang="en-US" sz="2000" b="1" dirty="0">
                <a:solidFill>
                  <a:schemeClr val="accent2"/>
                </a:solidFill>
                <a:latin typeface="Arial" charset="0"/>
              </a:rPr>
              <a:t>KV</a:t>
            </a:r>
            <a:r>
              <a:rPr lang="tr-TR" sz="2000" b="1" dirty="0">
                <a:solidFill>
                  <a:schemeClr val="accent2"/>
                </a:solidFill>
                <a:latin typeface="Arial" charset="0"/>
              </a:rPr>
              <a:t>İ</a:t>
            </a:r>
            <a:r>
              <a:rPr lang="en-US" sz="2000" b="1" dirty="0">
                <a:solidFill>
                  <a:schemeClr val="accent2"/>
                </a:solidFill>
                <a:latin typeface="Arial" charset="0"/>
              </a:rPr>
              <a:t>KS</a:t>
            </a:r>
            <a:r>
              <a:rPr lang="en-US" sz="1400" b="1" dirty="0">
                <a:solidFill>
                  <a:schemeClr val="accent2"/>
                </a:solidFill>
                <a:latin typeface="Arial" charset="0"/>
              </a:rPr>
              <a:t> </a:t>
            </a:r>
            <a:r>
              <a:rPr lang="en-US" sz="2000" b="1" dirty="0">
                <a:solidFill>
                  <a:schemeClr val="accent2"/>
                </a:solidFill>
                <a:latin typeface="Arial" charset="0"/>
              </a:rPr>
              <a:t>PROGRAMI F</a:t>
            </a:r>
            <a:r>
              <a:rPr lang="tr-TR" sz="2000" b="1" dirty="0">
                <a:solidFill>
                  <a:schemeClr val="accent2"/>
                </a:solidFill>
                <a:latin typeface="Arial" charset="0"/>
              </a:rPr>
              <a:t>İ</a:t>
            </a:r>
            <a:r>
              <a:rPr lang="en-US" sz="2000" b="1" dirty="0">
                <a:solidFill>
                  <a:schemeClr val="accent2"/>
                </a:solidFill>
                <a:latin typeface="Arial" charset="0"/>
              </a:rPr>
              <a:t>NANSMAN HEDEF</a:t>
            </a:r>
            <a:r>
              <a:rPr lang="tr-TR" sz="2000" b="1" dirty="0">
                <a:solidFill>
                  <a:schemeClr val="accent2"/>
                </a:solidFill>
                <a:latin typeface="Arial" charset="0"/>
              </a:rPr>
              <a:t>İ</a:t>
            </a:r>
            <a:r>
              <a:rPr lang="en-US" sz="1400" b="1" dirty="0">
                <a:solidFill>
                  <a:schemeClr val="accent2"/>
                </a:solidFill>
                <a:latin typeface="Arial" charset="0"/>
              </a:rPr>
              <a:t> </a:t>
            </a:r>
            <a:endParaRPr lang="fr-FR" sz="1400" b="1" dirty="0">
              <a:solidFill>
                <a:schemeClr val="accent2"/>
              </a:solidFill>
              <a:latin typeface="Arial" charset="0"/>
            </a:endParaRPr>
          </a:p>
        </p:txBody>
      </p:sp>
      <p:sp>
        <p:nvSpPr>
          <p:cNvPr id="7" name="Footer Placeholder 2"/>
          <p:cNvSpPr txBox="1">
            <a:spLocks noGrp="1"/>
          </p:cNvSpPr>
          <p:nvPr>
            <p:ph type="ftr" sz="quarter" idx="11"/>
          </p:nvPr>
        </p:nvSpPr>
        <p:spPr bwMode="auto">
          <a:xfrm>
            <a:off x="857224" y="6543700"/>
            <a:ext cx="7143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TR" sz="1400" b="1" i="0" u="none" strike="noStrike" kern="1200" cap="none" spc="0" normalizeH="0" baseline="0" noProof="0" dirty="0" smtClean="0">
                <a:ln>
                  <a:noFill/>
                </a:ln>
                <a:solidFill>
                  <a:srgbClr val="9EA9FA"/>
                </a:solidFill>
                <a:effectLst/>
                <a:uLnTx/>
                <a:uFillTx/>
                <a:latin typeface="Arial" pitchFamily="34" charset="0"/>
                <a:ea typeface="+mn-ea"/>
                <a:cs typeface="Arial" pitchFamily="34" charset="0"/>
              </a:rPr>
              <a:t>31/03/2010 TÜRKİYE BANKALAR BİRLİĞİ &amp; İTKİB İŞBİRLİĞİ</a:t>
            </a:r>
            <a:endParaRPr kumimoji="0" lang="en-US" sz="1400" b="1" i="0" u="none" strike="noStrike" kern="1200" cap="none" spc="0" normalizeH="0" baseline="0" noProof="0" dirty="0">
              <a:ln>
                <a:noFill/>
              </a:ln>
              <a:solidFill>
                <a:srgbClr val="9EA9FA"/>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785794"/>
            <a:ext cx="9144000" cy="4929222"/>
          </a:xfrm>
        </p:spPr>
        <p:txBody>
          <a:bodyPr/>
          <a:lstStyle/>
          <a:p>
            <a:pPr algn="l"/>
            <a:r>
              <a:rPr lang="tr-TR" sz="1600" b="1" dirty="0" smtClean="0">
                <a:solidFill>
                  <a:schemeClr val="accent2"/>
                </a:solidFill>
                <a:latin typeface="Arial" charset="0"/>
              </a:rPr>
              <a:t/>
            </a:r>
            <a:br>
              <a:rPr lang="tr-TR" sz="1600" b="1" dirty="0" smtClean="0">
                <a:solidFill>
                  <a:schemeClr val="accent2"/>
                </a:solidFill>
                <a:latin typeface="Arial" charset="0"/>
              </a:rPr>
            </a:br>
            <a:r>
              <a:rPr lang="tr-TR" sz="1600" b="1" dirty="0" smtClean="0">
                <a:solidFill>
                  <a:schemeClr val="accent2"/>
                </a:solidFill>
                <a:latin typeface="Arial" charset="0"/>
              </a:rPr>
              <a:t/>
            </a:r>
            <a:br>
              <a:rPr lang="tr-TR" sz="1600" b="1" dirty="0" smtClean="0">
                <a:solidFill>
                  <a:schemeClr val="accent2"/>
                </a:solidFill>
                <a:latin typeface="Arial" charset="0"/>
              </a:rPr>
            </a:br>
            <a:r>
              <a:rPr lang="tr-TR" sz="1600" b="1" dirty="0" smtClean="0">
                <a:solidFill>
                  <a:schemeClr val="accent2"/>
                </a:solidFill>
                <a:latin typeface="Arial" charset="0"/>
              </a:rPr>
              <a:t/>
            </a:r>
            <a:br>
              <a:rPr lang="tr-TR" sz="1600" b="1" dirty="0" smtClean="0">
                <a:solidFill>
                  <a:schemeClr val="accent2"/>
                </a:solidFill>
                <a:latin typeface="Arial" charset="0"/>
              </a:rPr>
            </a:br>
            <a:r>
              <a:rPr lang="tr-TR" sz="1600" b="1" dirty="0" smtClean="0">
                <a:solidFill>
                  <a:schemeClr val="accent2"/>
                </a:solidFill>
                <a:latin typeface="Arial" charset="0"/>
              </a:rPr>
              <a:t/>
            </a:r>
            <a:br>
              <a:rPr lang="tr-TR" sz="1600" b="1" dirty="0" smtClean="0">
                <a:solidFill>
                  <a:schemeClr val="accent2"/>
                </a:solidFill>
                <a:latin typeface="Arial" charset="0"/>
              </a:rPr>
            </a:br>
            <a:r>
              <a:rPr lang="tr-TR" sz="1600" b="1" dirty="0" smtClean="0">
                <a:solidFill>
                  <a:schemeClr val="accent2"/>
                </a:solidFill>
                <a:latin typeface="Arial" charset="0"/>
              </a:rPr>
              <a:t/>
            </a:r>
            <a:br>
              <a:rPr lang="tr-TR" sz="1600" b="1" dirty="0" smtClean="0">
                <a:solidFill>
                  <a:schemeClr val="accent2"/>
                </a:solidFill>
                <a:latin typeface="Arial" charset="0"/>
              </a:rPr>
            </a:br>
            <a:r>
              <a:rPr lang="tr-TR" sz="1600" b="1" dirty="0" smtClean="0">
                <a:solidFill>
                  <a:schemeClr val="accent2"/>
                </a:solidFill>
                <a:latin typeface="Arial" charset="0"/>
              </a:rPr>
              <a:t/>
            </a:r>
            <a:br>
              <a:rPr lang="tr-TR" sz="1600" b="1" dirty="0" smtClean="0">
                <a:solidFill>
                  <a:schemeClr val="accent2"/>
                </a:solidFill>
                <a:latin typeface="Arial" charset="0"/>
              </a:rPr>
            </a:br>
            <a:r>
              <a:rPr lang="tr-TR" sz="1600" b="1" dirty="0" smtClean="0">
                <a:solidFill>
                  <a:schemeClr val="accent2"/>
                </a:solidFill>
                <a:latin typeface="Arial" charset="0"/>
              </a:rPr>
              <a:t>    </a:t>
            </a:r>
            <a:r>
              <a:rPr lang="tr-TR" sz="1800" b="1" dirty="0" smtClean="0">
                <a:solidFill>
                  <a:schemeClr val="accent2"/>
                </a:solidFill>
                <a:latin typeface="Arial" charset="0"/>
              </a:rPr>
              <a:t>TÜRK EXIMBANK </a:t>
            </a:r>
            <a:br>
              <a:rPr lang="tr-TR" sz="1800" b="1" dirty="0" smtClean="0">
                <a:solidFill>
                  <a:schemeClr val="accent2"/>
                </a:solidFill>
                <a:latin typeface="Arial" charset="0"/>
              </a:rPr>
            </a:br>
            <a:r>
              <a:rPr lang="tr-TR" sz="1800" b="1" dirty="0" smtClean="0">
                <a:solidFill>
                  <a:schemeClr val="accent2"/>
                </a:solidFill>
                <a:latin typeface="Arial" charset="0"/>
              </a:rPr>
              <a:t/>
            </a:r>
            <a:br>
              <a:rPr lang="tr-TR" sz="1800" b="1" dirty="0" smtClean="0">
                <a:solidFill>
                  <a:schemeClr val="accent2"/>
                </a:solidFill>
                <a:latin typeface="Arial" charset="0"/>
              </a:rPr>
            </a:br>
            <a:r>
              <a:rPr lang="tr-TR" sz="1800" b="1" dirty="0" smtClean="0">
                <a:solidFill>
                  <a:schemeClr val="accent2"/>
                </a:solidFill>
                <a:latin typeface="Arial" charset="0"/>
              </a:rPr>
              <a:t>    1987 yılında kurulan Türk Eximbank, gerek ihracatçılara finansman </a:t>
            </a:r>
            <a:br>
              <a:rPr lang="tr-TR" sz="1800" b="1" dirty="0" smtClean="0">
                <a:solidFill>
                  <a:schemeClr val="accent2"/>
                </a:solidFill>
                <a:latin typeface="Arial" charset="0"/>
              </a:rPr>
            </a:br>
            <a:r>
              <a:rPr lang="tr-TR" sz="1800" b="1" dirty="0" smtClean="0">
                <a:solidFill>
                  <a:schemeClr val="accent2"/>
                </a:solidFill>
                <a:latin typeface="Arial" charset="0"/>
              </a:rPr>
              <a:t>     imkanı sağlayan kredi programları, gerekse ihracatçıların/müteahhitlerin </a:t>
            </a:r>
            <a:br>
              <a:rPr lang="tr-TR" sz="1800" b="1" dirty="0" smtClean="0">
                <a:solidFill>
                  <a:schemeClr val="accent2"/>
                </a:solidFill>
                <a:latin typeface="Arial" charset="0"/>
              </a:rPr>
            </a:br>
            <a:r>
              <a:rPr lang="tr-TR" sz="1800" b="1" dirty="0" smtClean="0">
                <a:solidFill>
                  <a:schemeClr val="accent2"/>
                </a:solidFill>
                <a:latin typeface="Arial" charset="0"/>
              </a:rPr>
              <a:t>     politik ve ticari risklerden arındırılmış ortamlarda çalışmalarına imkan </a:t>
            </a:r>
            <a:br>
              <a:rPr lang="tr-TR" sz="1800" b="1" dirty="0" smtClean="0">
                <a:solidFill>
                  <a:schemeClr val="accent2"/>
                </a:solidFill>
                <a:latin typeface="Arial" charset="0"/>
              </a:rPr>
            </a:br>
            <a:r>
              <a:rPr lang="tr-TR" sz="1800" b="1" dirty="0" smtClean="0">
                <a:solidFill>
                  <a:schemeClr val="accent2"/>
                </a:solidFill>
                <a:latin typeface="Arial" charset="0"/>
              </a:rPr>
              <a:t>     tanıyan sigorta ve garanti programları ile ülkemiz ihracatının ve </a:t>
            </a:r>
            <a:br>
              <a:rPr lang="tr-TR" sz="1800" b="1" dirty="0" smtClean="0">
                <a:solidFill>
                  <a:schemeClr val="accent2"/>
                </a:solidFill>
                <a:latin typeface="Arial" charset="0"/>
              </a:rPr>
            </a:br>
            <a:r>
              <a:rPr lang="tr-TR" sz="1800" b="1" dirty="0" smtClean="0">
                <a:solidFill>
                  <a:schemeClr val="accent2"/>
                </a:solidFill>
                <a:latin typeface="Arial" charset="0"/>
              </a:rPr>
              <a:t>     uluslararası girişimlerinin desteklenmesinde kurumsallaşmış bir ihtisas </a:t>
            </a:r>
            <a:br>
              <a:rPr lang="tr-TR" sz="1800" b="1" dirty="0" smtClean="0">
                <a:solidFill>
                  <a:schemeClr val="accent2"/>
                </a:solidFill>
                <a:latin typeface="Arial" charset="0"/>
              </a:rPr>
            </a:br>
            <a:r>
              <a:rPr lang="tr-TR" sz="1800" b="1" dirty="0" smtClean="0">
                <a:solidFill>
                  <a:schemeClr val="accent2"/>
                </a:solidFill>
                <a:latin typeface="Arial" charset="0"/>
              </a:rPr>
              <a:t>     bankasıdır. </a:t>
            </a:r>
            <a:br>
              <a:rPr lang="tr-TR" sz="1800" b="1" dirty="0" smtClean="0">
                <a:solidFill>
                  <a:schemeClr val="accent2"/>
                </a:solidFill>
                <a:latin typeface="Arial" charset="0"/>
              </a:rPr>
            </a:br>
            <a:r>
              <a:rPr lang="tr-TR" sz="1800" b="1" dirty="0" smtClean="0">
                <a:solidFill>
                  <a:schemeClr val="accent2"/>
                </a:solidFill>
                <a:latin typeface="Arial" charset="0"/>
              </a:rPr>
              <a:t/>
            </a:r>
            <a:br>
              <a:rPr lang="tr-TR" sz="1800" b="1" dirty="0" smtClean="0">
                <a:solidFill>
                  <a:schemeClr val="accent2"/>
                </a:solidFill>
                <a:latin typeface="Arial" charset="0"/>
              </a:rPr>
            </a:br>
            <a:r>
              <a:rPr lang="tr-TR" sz="1800" b="1" dirty="0" smtClean="0">
                <a:solidFill>
                  <a:schemeClr val="accent2"/>
                </a:solidFill>
                <a:latin typeface="Arial" charset="0"/>
              </a:rPr>
              <a:t>     Türk Eximbank bünyesinde “Kısa Vadeli İhracat Kredi Sigortası Programı”</a:t>
            </a:r>
            <a:br>
              <a:rPr lang="tr-TR" sz="1800" b="1" dirty="0" smtClean="0">
                <a:solidFill>
                  <a:schemeClr val="accent2"/>
                </a:solidFill>
                <a:latin typeface="Arial" charset="0"/>
              </a:rPr>
            </a:br>
            <a:r>
              <a:rPr lang="tr-TR" sz="1800" b="1" dirty="0" smtClean="0">
                <a:solidFill>
                  <a:schemeClr val="accent2"/>
                </a:solidFill>
                <a:latin typeface="Arial" charset="0"/>
              </a:rPr>
              <a:t>     1989 yılında uygulamaya konulurken, orta ve uzun vadeli “Spesifik     </a:t>
            </a:r>
            <a:br>
              <a:rPr lang="tr-TR" sz="1800" b="1" dirty="0" smtClean="0">
                <a:solidFill>
                  <a:schemeClr val="accent2"/>
                </a:solidFill>
                <a:latin typeface="Arial" charset="0"/>
              </a:rPr>
            </a:br>
            <a:r>
              <a:rPr lang="tr-TR" sz="1800" b="1" dirty="0" smtClean="0">
                <a:solidFill>
                  <a:schemeClr val="accent2"/>
                </a:solidFill>
                <a:latin typeface="Arial" charset="0"/>
              </a:rPr>
              <a:t>     İhracat Kredi Sigortası Programları” 1990 yılından itibaren yürürlüğe</a:t>
            </a:r>
            <a:br>
              <a:rPr lang="tr-TR" sz="1800" b="1" dirty="0" smtClean="0">
                <a:solidFill>
                  <a:schemeClr val="accent2"/>
                </a:solidFill>
                <a:latin typeface="Arial" charset="0"/>
              </a:rPr>
            </a:br>
            <a:r>
              <a:rPr lang="tr-TR" sz="1800" b="1" dirty="0" smtClean="0">
                <a:solidFill>
                  <a:schemeClr val="accent2"/>
                </a:solidFill>
                <a:latin typeface="Arial" charset="0"/>
              </a:rPr>
              <a:t>     girmiştir.  	</a:t>
            </a:r>
            <a:r>
              <a:rPr lang="en-US" sz="1800" b="1" dirty="0" smtClean="0">
                <a:solidFill>
                  <a:schemeClr val="accent2"/>
                </a:solidFill>
                <a:latin typeface="Arial" charset="0"/>
              </a:rPr>
              <a:t/>
            </a:r>
            <a:br>
              <a:rPr lang="en-US" sz="1800" b="1" dirty="0" smtClean="0">
                <a:solidFill>
                  <a:schemeClr val="accent2"/>
                </a:solidFill>
                <a:latin typeface="Arial" charset="0"/>
              </a:rPr>
            </a:br>
            <a:endParaRPr lang="tr-TR" sz="1800" dirty="0"/>
          </a:p>
        </p:txBody>
      </p:sp>
      <p:sp>
        <p:nvSpPr>
          <p:cNvPr id="4" name="Footer Placeholder 3"/>
          <p:cNvSpPr>
            <a:spLocks noGrp="1"/>
          </p:cNvSpPr>
          <p:nvPr>
            <p:ph type="ftr" sz="quarter" idx="11"/>
          </p:nvPr>
        </p:nvSpPr>
        <p:spPr>
          <a:xfrm>
            <a:off x="1285852" y="6543700"/>
            <a:ext cx="6500858" cy="457200"/>
          </a:xfrm>
        </p:spPr>
        <p:txBody>
          <a:bodyPr/>
          <a:lstStyle/>
          <a:p>
            <a:r>
              <a:rPr lang="tr-TR" b="1" dirty="0" smtClean="0">
                <a:solidFill>
                  <a:srgbClr val="9EA9FA"/>
                </a:solidFill>
                <a:latin typeface="Arial" pitchFamily="34" charset="0"/>
                <a:cs typeface="Arial" pitchFamily="34" charset="0"/>
              </a:rPr>
              <a:t>31/03/2010 TÜRKİYE BANKALAR BİRLİĞİ &amp; İTKİB İŞBİRLİĞİ</a:t>
            </a:r>
            <a:endParaRPr lang="en-US" b="1" dirty="0">
              <a:solidFill>
                <a:srgbClr val="9EA9FA"/>
              </a:solidFill>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pPr>
              <a:defRPr/>
            </a:pPr>
            <a:fld id="{C1DCF01D-0ECC-4AE6-AE8C-BF51EEA94E93}" type="slidenum">
              <a:rPr lang="en-US" smtClean="0"/>
              <a:pPr>
                <a:defRPr/>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1142976" y="6543700"/>
            <a:ext cx="6715172" cy="457200"/>
          </a:xfrm>
        </p:spPr>
        <p:txBody>
          <a:bodyPr/>
          <a:lstStyle/>
          <a:p>
            <a:pPr lvl="0">
              <a:defRPr/>
            </a:pPr>
            <a:r>
              <a:rPr lang="tr-TR" b="1" smtClean="0">
                <a:solidFill>
                  <a:srgbClr val="9EA9FA"/>
                </a:solidFill>
                <a:latin typeface="Arial" pitchFamily="34" charset="0"/>
                <a:cs typeface="Arial" pitchFamily="34" charset="0"/>
              </a:rPr>
              <a:t>31/03/2010 TÜRKİYE BANKALAR BİRLİĞİ &amp; İTKİB İŞBİRLİĞİ</a:t>
            </a:r>
            <a:endParaRPr lang="en-US" dirty="0"/>
          </a:p>
        </p:txBody>
      </p:sp>
      <p:sp>
        <p:nvSpPr>
          <p:cNvPr id="6" name="Slide Number Placeholder 5"/>
          <p:cNvSpPr>
            <a:spLocks noGrp="1"/>
          </p:cNvSpPr>
          <p:nvPr>
            <p:ph type="sldNum" sz="quarter" idx="12"/>
          </p:nvPr>
        </p:nvSpPr>
        <p:spPr/>
        <p:txBody>
          <a:bodyPr/>
          <a:lstStyle/>
          <a:p>
            <a:pPr>
              <a:defRPr/>
            </a:pPr>
            <a:fld id="{10AAD3AB-FF7B-49CD-8DD0-798992F9718A}" type="slidenum">
              <a:rPr lang="en-US" smtClean="0"/>
              <a:pPr>
                <a:defRPr/>
              </a:pPr>
              <a:t>20</a:t>
            </a:fld>
            <a:endParaRPr lang="en-US" dirty="0"/>
          </a:p>
        </p:txBody>
      </p:sp>
      <p:sp>
        <p:nvSpPr>
          <p:cNvPr id="7" name="Rectangle 6"/>
          <p:cNvSpPr/>
          <p:nvPr/>
        </p:nvSpPr>
        <p:spPr>
          <a:xfrm>
            <a:off x="285720" y="1714488"/>
            <a:ext cx="8572560" cy="4339650"/>
          </a:xfrm>
          <a:prstGeom prst="rect">
            <a:avLst/>
          </a:prstGeom>
        </p:spPr>
        <p:txBody>
          <a:bodyPr wrap="square">
            <a:spAutoFit/>
          </a:bodyPr>
          <a:lstStyle/>
          <a:p>
            <a:r>
              <a:rPr lang="en-US" sz="2000" b="1" dirty="0" smtClean="0">
                <a:solidFill>
                  <a:schemeClr val="accent2"/>
                </a:solidFill>
                <a:latin typeface="Arial" charset="0"/>
              </a:rPr>
              <a:t>KV</a:t>
            </a:r>
            <a:r>
              <a:rPr lang="tr-TR" sz="2000" b="1" dirty="0" smtClean="0">
                <a:solidFill>
                  <a:schemeClr val="accent2"/>
                </a:solidFill>
                <a:latin typeface="Arial" charset="0"/>
              </a:rPr>
              <a:t>İ</a:t>
            </a:r>
            <a:r>
              <a:rPr lang="en-US" sz="2000" b="1" dirty="0" smtClean="0">
                <a:solidFill>
                  <a:schemeClr val="accent2"/>
                </a:solidFill>
                <a:latin typeface="Arial" charset="0"/>
              </a:rPr>
              <a:t>KS PROGRAMI F</a:t>
            </a:r>
            <a:r>
              <a:rPr lang="tr-TR" sz="2000" b="1" dirty="0" smtClean="0">
                <a:solidFill>
                  <a:schemeClr val="accent2"/>
                </a:solidFill>
                <a:latin typeface="Arial" charset="0"/>
              </a:rPr>
              <a:t>İ</a:t>
            </a:r>
            <a:r>
              <a:rPr lang="en-US" sz="2000" b="1" dirty="0" smtClean="0">
                <a:solidFill>
                  <a:schemeClr val="accent2"/>
                </a:solidFill>
                <a:latin typeface="Arial" charset="0"/>
              </a:rPr>
              <a:t>NANSMAN HEDEF</a:t>
            </a:r>
            <a:r>
              <a:rPr lang="tr-TR" sz="2000" b="1" dirty="0" smtClean="0">
                <a:solidFill>
                  <a:schemeClr val="accent2"/>
                </a:solidFill>
                <a:latin typeface="Arial" charset="0"/>
              </a:rPr>
              <a:t>İ</a:t>
            </a:r>
            <a:r>
              <a:rPr lang="en-US" sz="2000" b="1" dirty="0" smtClean="0">
                <a:solidFill>
                  <a:schemeClr val="accent2"/>
                </a:solidFill>
                <a:latin typeface="Arial" charset="0"/>
              </a:rPr>
              <a:t> </a:t>
            </a:r>
            <a:r>
              <a:rPr lang="tr-TR" sz="2000" b="1" dirty="0" smtClean="0">
                <a:solidFill>
                  <a:schemeClr val="accent2"/>
                </a:solidFill>
                <a:latin typeface="Arial" charset="0"/>
              </a:rPr>
              <a:t> (I)</a:t>
            </a:r>
          </a:p>
          <a:p>
            <a:endParaRPr lang="tr-TR" sz="2000" b="1" dirty="0" smtClean="0">
              <a:solidFill>
                <a:schemeClr val="accent2"/>
              </a:solidFill>
              <a:latin typeface="Arial" charset="0"/>
            </a:endParaRPr>
          </a:p>
          <a:p>
            <a:pPr algn="l"/>
            <a:r>
              <a:rPr lang="tr-TR" sz="1400" b="1" dirty="0" smtClean="0">
                <a:solidFill>
                  <a:schemeClr val="accent2"/>
                </a:solidFill>
                <a:latin typeface="Arial" charset="0"/>
              </a:rPr>
              <a:t> “BANKALARIN SERMAYE YETERLİLİĞİNİN ÖLÇÜLMESİNE VE DEĞERLENDİRİLMESİNE İLİŞKİN YÖNETMELİK” DEĞİŞİKLİĞİ İLE;</a:t>
            </a:r>
          </a:p>
          <a:p>
            <a:pPr algn="l"/>
            <a:endParaRPr lang="tr-TR" sz="1600" b="1" dirty="0" smtClean="0">
              <a:solidFill>
                <a:schemeClr val="accent2"/>
              </a:solidFill>
              <a:latin typeface="Arial" charset="0"/>
            </a:endParaRPr>
          </a:p>
          <a:p>
            <a:pPr lvl="1" algn="just">
              <a:buFont typeface="Arial" pitchFamily="34" charset="0"/>
              <a:buChar char="•"/>
            </a:pPr>
            <a:r>
              <a:rPr lang="tr-TR" sz="1600" dirty="0" smtClean="0">
                <a:solidFill>
                  <a:schemeClr val="accent2"/>
                </a:solidFill>
                <a:latin typeface="Arial" pitchFamily="34" charset="0"/>
                <a:cs typeface="Arial" pitchFamily="34" charset="0"/>
              </a:rPr>
              <a:t>İhracat kredi sigortası hizmeti kapsamında sigorta teminatı altına alınmış ihracat bedeli alacaklar karşılığında kullandırılan sevk sonrası krediler ile ihracata yönelik kullandırılan imalat kredileri için bankalar tarafından talep edilen teminatlar arasında “ihracat kredi sigortası poliçesi” muteber bir teminat unsuru olarak yerine aldığı gibi, kredi sigortası teminatı ile teminatlandırılarak kullandırılan krediler karşılığında ticari bankalar, kullandırılan kredinin yalnızca % 50’si oranında sermaye bulundurma imkanına kavuşmuşlardır. </a:t>
            </a:r>
          </a:p>
          <a:p>
            <a:endParaRPr lang="tr-TR" sz="1600" dirty="0" smtClean="0">
              <a:solidFill>
                <a:schemeClr val="accent2"/>
              </a:solidFill>
              <a:latin typeface="Arial" pitchFamily="34" charset="0"/>
              <a:cs typeface="Arial" pitchFamily="34" charset="0"/>
            </a:endParaRPr>
          </a:p>
          <a:p>
            <a:pPr lvl="1" algn="just">
              <a:buFont typeface="Arial" pitchFamily="34" charset="0"/>
              <a:buChar char="•"/>
            </a:pPr>
            <a:r>
              <a:rPr lang="tr-TR" sz="1600" dirty="0" smtClean="0">
                <a:solidFill>
                  <a:schemeClr val="accent2"/>
                </a:solidFill>
                <a:latin typeface="Arial" pitchFamily="34" charset="0"/>
                <a:cs typeface="Arial" pitchFamily="34" charset="0"/>
              </a:rPr>
              <a:t>Bankalar nezdinde limit yetersizliği nedeniyle yeni dış kaynak yaratma imkanı olmayan ihracatçı firmalar için kaynak yaratılırkan, ticari bankalar, kredi sigortası teminatı karşılığında kredi kullandırma hususunda teşvik edilmişlerdir.</a:t>
            </a:r>
          </a:p>
          <a:p>
            <a:pPr algn="l"/>
            <a:endParaRPr lang="fr-FR" sz="1600" b="1" dirty="0">
              <a:solidFill>
                <a:schemeClr val="accent2"/>
              </a:solidFill>
              <a:latin typeface="Arial"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r>
              <a:rPr lang="tr-TR" dirty="0" smtClean="0"/>
              <a:t>		</a:t>
            </a:r>
            <a:fld id="{10AAD3AB-FF7B-49CD-8DD0-798992F9718A}" type="slidenum">
              <a:rPr lang="en-US" smtClean="0"/>
              <a:pPr>
                <a:defRPr/>
              </a:pPr>
              <a:t>21</a:t>
            </a:fld>
            <a:endParaRPr lang="en-US" dirty="0"/>
          </a:p>
        </p:txBody>
      </p:sp>
      <p:sp>
        <p:nvSpPr>
          <p:cNvPr id="7" name="Footer Placeholder 2"/>
          <p:cNvSpPr txBox="1">
            <a:spLocks noGrp="1"/>
          </p:cNvSpPr>
          <p:nvPr>
            <p:ph type="ftr" sz="quarter" idx="11"/>
          </p:nvPr>
        </p:nvSpPr>
        <p:spPr bwMode="auto">
          <a:xfrm>
            <a:off x="1428728" y="6543700"/>
            <a:ext cx="6000792"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TR" sz="1400" b="1" i="0" u="none" strike="noStrike" kern="1200" cap="none" spc="0" normalizeH="0" baseline="0" noProof="0" dirty="0" smtClean="0">
                <a:ln>
                  <a:noFill/>
                </a:ln>
                <a:solidFill>
                  <a:srgbClr val="9EA9FA"/>
                </a:solidFill>
                <a:effectLst/>
                <a:uLnTx/>
                <a:uFillTx/>
                <a:latin typeface="Arial" pitchFamily="34" charset="0"/>
                <a:ea typeface="+mn-ea"/>
                <a:cs typeface="Arial" pitchFamily="34" charset="0"/>
              </a:rPr>
              <a:t>31/03/2010 TÜRKİYE BANKALAR BİRLİĞİ &amp; İTKİB İŞBİRLİĞİ</a:t>
            </a:r>
            <a:endParaRPr kumimoji="0" lang="en-US" sz="1400" b="1" i="0" u="none" strike="noStrike" kern="1200" cap="none" spc="0" normalizeH="0" baseline="0" noProof="0" dirty="0">
              <a:ln>
                <a:noFill/>
              </a:ln>
              <a:solidFill>
                <a:srgbClr val="9EA9FA"/>
              </a:solidFill>
              <a:effectLst/>
              <a:uLnTx/>
              <a:uFillTx/>
              <a:latin typeface="Arial" pitchFamily="34" charset="0"/>
              <a:ea typeface="+mn-ea"/>
              <a:cs typeface="Arial" pitchFamily="34" charset="0"/>
            </a:endParaRPr>
          </a:p>
        </p:txBody>
      </p:sp>
      <p:sp>
        <p:nvSpPr>
          <p:cNvPr id="8" name="Rectangle 1028"/>
          <p:cNvSpPr>
            <a:spLocks noChangeArrowheads="1"/>
          </p:cNvSpPr>
          <p:nvPr/>
        </p:nvSpPr>
        <p:spPr bwMode="auto">
          <a:xfrm>
            <a:off x="1763713" y="1700213"/>
            <a:ext cx="6113462" cy="442903"/>
          </a:xfrm>
          <a:prstGeom prst="rect">
            <a:avLst/>
          </a:prstGeom>
          <a:noFill/>
          <a:ln w="12700">
            <a:noFill/>
            <a:miter lim="800000"/>
            <a:headEnd/>
            <a:tailEnd/>
          </a:ln>
        </p:spPr>
        <p:txBody>
          <a:bodyPr lIns="90488" tIns="44450" rIns="90488" bIns="44450" anchor="ctr"/>
          <a:lstStyle/>
          <a:p>
            <a:r>
              <a:rPr lang="en-US" sz="2000" b="1" dirty="0">
                <a:solidFill>
                  <a:schemeClr val="accent2"/>
                </a:solidFill>
                <a:latin typeface="Arial" charset="0"/>
              </a:rPr>
              <a:t>KV</a:t>
            </a:r>
            <a:r>
              <a:rPr lang="tr-TR" sz="2000" b="1" dirty="0">
                <a:solidFill>
                  <a:schemeClr val="accent2"/>
                </a:solidFill>
                <a:latin typeface="Arial" charset="0"/>
              </a:rPr>
              <a:t>İ</a:t>
            </a:r>
            <a:r>
              <a:rPr lang="en-US" sz="2000" b="1" dirty="0">
                <a:solidFill>
                  <a:schemeClr val="accent2"/>
                </a:solidFill>
                <a:latin typeface="Arial" charset="0"/>
              </a:rPr>
              <a:t>KS</a:t>
            </a:r>
            <a:r>
              <a:rPr lang="en-US" sz="1400" b="1" dirty="0">
                <a:solidFill>
                  <a:schemeClr val="accent2"/>
                </a:solidFill>
                <a:latin typeface="Arial" charset="0"/>
              </a:rPr>
              <a:t> </a:t>
            </a:r>
            <a:r>
              <a:rPr lang="en-US" sz="2000" b="1" dirty="0">
                <a:solidFill>
                  <a:schemeClr val="accent2"/>
                </a:solidFill>
                <a:latin typeface="Arial" charset="0"/>
              </a:rPr>
              <a:t>PROGRAMI F</a:t>
            </a:r>
            <a:r>
              <a:rPr lang="tr-TR" sz="2000" b="1" dirty="0">
                <a:solidFill>
                  <a:schemeClr val="accent2"/>
                </a:solidFill>
                <a:latin typeface="Arial" charset="0"/>
              </a:rPr>
              <a:t>İ</a:t>
            </a:r>
            <a:r>
              <a:rPr lang="en-US" sz="2000" b="1" dirty="0">
                <a:solidFill>
                  <a:schemeClr val="accent2"/>
                </a:solidFill>
                <a:latin typeface="Arial" charset="0"/>
              </a:rPr>
              <a:t>NANSMAN HEDEF</a:t>
            </a:r>
            <a:r>
              <a:rPr lang="tr-TR" sz="2000" b="1" dirty="0" smtClean="0">
                <a:solidFill>
                  <a:schemeClr val="accent2"/>
                </a:solidFill>
                <a:latin typeface="Arial" charset="0"/>
              </a:rPr>
              <a:t>İ (II)</a:t>
            </a:r>
            <a:r>
              <a:rPr lang="en-US" sz="1400" b="1" dirty="0" smtClean="0">
                <a:solidFill>
                  <a:schemeClr val="accent2"/>
                </a:solidFill>
                <a:latin typeface="Arial" charset="0"/>
              </a:rPr>
              <a:t> </a:t>
            </a:r>
            <a:endParaRPr lang="fr-FR" sz="1400" b="1" dirty="0">
              <a:solidFill>
                <a:schemeClr val="accent2"/>
              </a:solidFill>
              <a:latin typeface="Arial" charset="0"/>
            </a:endParaRPr>
          </a:p>
        </p:txBody>
      </p:sp>
      <p:sp>
        <p:nvSpPr>
          <p:cNvPr id="9" name="TextBox 8"/>
          <p:cNvSpPr txBox="1"/>
          <p:nvPr/>
        </p:nvSpPr>
        <p:spPr>
          <a:xfrm>
            <a:off x="714348" y="2357430"/>
            <a:ext cx="7786742" cy="4339650"/>
          </a:xfrm>
          <a:prstGeom prst="rect">
            <a:avLst/>
          </a:prstGeom>
          <a:noFill/>
        </p:spPr>
        <p:txBody>
          <a:bodyPr wrap="square" rtlCol="0">
            <a:spAutoFit/>
          </a:bodyPr>
          <a:lstStyle/>
          <a:p>
            <a:endParaRPr lang="tr-TR" sz="1600" dirty="0" smtClean="0">
              <a:solidFill>
                <a:schemeClr val="accent2"/>
              </a:solidFill>
            </a:endParaRPr>
          </a:p>
          <a:p>
            <a:pPr algn="l"/>
            <a:r>
              <a:rPr lang="tr-TR" sz="2000" b="1" dirty="0" smtClean="0">
                <a:solidFill>
                  <a:schemeClr val="accent2"/>
                </a:solidFill>
                <a:latin typeface="Arial" pitchFamily="34" charset="0"/>
                <a:cs typeface="Arial" pitchFamily="34" charset="0"/>
              </a:rPr>
              <a:t>	</a:t>
            </a:r>
            <a:r>
              <a:rPr lang="tr-TR" sz="1800" b="1" dirty="0" smtClean="0">
                <a:solidFill>
                  <a:schemeClr val="accent2"/>
                </a:solidFill>
                <a:latin typeface="Arial" pitchFamily="34" charset="0"/>
                <a:cs typeface="Arial" pitchFamily="34" charset="0"/>
              </a:rPr>
              <a:t>İŞBİRLİĞİ YAPILAN BANKALAR</a:t>
            </a:r>
          </a:p>
          <a:p>
            <a:pPr algn="l"/>
            <a:endParaRPr lang="tr-TR" sz="1600" b="1" dirty="0" smtClean="0">
              <a:solidFill>
                <a:schemeClr val="accent2"/>
              </a:solidFill>
              <a:latin typeface="Arial" pitchFamily="34" charset="0"/>
              <a:cs typeface="Arial" pitchFamily="34" charset="0"/>
            </a:endParaRPr>
          </a:p>
          <a:p>
            <a:pPr lvl="2" algn="l">
              <a:buFont typeface="Wingdings" pitchFamily="2" charset="2"/>
              <a:buChar char="Ø"/>
            </a:pPr>
            <a:r>
              <a:rPr lang="tr-TR" sz="1600" b="1" dirty="0" smtClean="0">
                <a:solidFill>
                  <a:schemeClr val="accent2"/>
                </a:solidFill>
                <a:latin typeface="Arial" pitchFamily="34" charset="0"/>
                <a:cs typeface="Arial" pitchFamily="34" charset="0"/>
              </a:rPr>
              <a:t>	</a:t>
            </a:r>
            <a:r>
              <a:rPr lang="tr-TR" sz="1600" dirty="0" smtClean="0">
                <a:solidFill>
                  <a:schemeClr val="accent2"/>
                </a:solidFill>
                <a:latin typeface="Arial" pitchFamily="34" charset="0"/>
                <a:cs typeface="Arial" pitchFamily="34" charset="0"/>
              </a:rPr>
              <a:t>CITIBANK A.Ş.</a:t>
            </a:r>
          </a:p>
          <a:p>
            <a:pPr algn="l">
              <a:buFont typeface="Wingdings" pitchFamily="2" charset="2"/>
              <a:buChar char="Ø"/>
            </a:pPr>
            <a:endParaRPr lang="tr-TR" sz="1600" dirty="0" smtClean="0">
              <a:solidFill>
                <a:schemeClr val="accent2"/>
              </a:solidFill>
              <a:latin typeface="Arial" pitchFamily="34" charset="0"/>
              <a:cs typeface="Arial" pitchFamily="34" charset="0"/>
            </a:endParaRPr>
          </a:p>
          <a:p>
            <a:pPr lvl="2" algn="l">
              <a:buFont typeface="Wingdings" pitchFamily="2" charset="2"/>
              <a:buChar char="Ø"/>
            </a:pPr>
            <a:r>
              <a:rPr lang="tr-TR" sz="1600" dirty="0" smtClean="0">
                <a:solidFill>
                  <a:schemeClr val="accent2"/>
                </a:solidFill>
                <a:latin typeface="Arial" pitchFamily="34" charset="0"/>
                <a:cs typeface="Arial" pitchFamily="34" charset="0"/>
              </a:rPr>
              <a:t>	YAPI VE KREDİ BANKASI A.Ş.</a:t>
            </a:r>
          </a:p>
          <a:p>
            <a:pPr algn="l">
              <a:buFont typeface="Wingdings" pitchFamily="2" charset="2"/>
              <a:buChar char="Ø"/>
            </a:pPr>
            <a:endParaRPr lang="tr-TR" sz="1600" dirty="0" smtClean="0">
              <a:solidFill>
                <a:schemeClr val="accent2"/>
              </a:solidFill>
              <a:latin typeface="Arial" pitchFamily="34" charset="0"/>
              <a:cs typeface="Arial" pitchFamily="34" charset="0"/>
            </a:endParaRPr>
          </a:p>
          <a:p>
            <a:pPr lvl="2" algn="l">
              <a:buFont typeface="Wingdings" pitchFamily="2" charset="2"/>
              <a:buChar char="Ø"/>
            </a:pPr>
            <a:r>
              <a:rPr lang="tr-TR" sz="1600" dirty="0" smtClean="0">
                <a:solidFill>
                  <a:schemeClr val="accent2"/>
                </a:solidFill>
                <a:latin typeface="Arial" pitchFamily="34" charset="0"/>
                <a:cs typeface="Arial" pitchFamily="34" charset="0"/>
              </a:rPr>
              <a:t>	HSBC BANK A.Ş.</a:t>
            </a:r>
          </a:p>
          <a:p>
            <a:pPr algn="l">
              <a:buFont typeface="Wingdings" pitchFamily="2" charset="2"/>
              <a:buChar char="Ø"/>
            </a:pPr>
            <a:endParaRPr lang="tr-TR" sz="1600" dirty="0" smtClean="0">
              <a:solidFill>
                <a:schemeClr val="accent2"/>
              </a:solidFill>
              <a:latin typeface="Arial" pitchFamily="34" charset="0"/>
              <a:cs typeface="Arial" pitchFamily="34" charset="0"/>
            </a:endParaRPr>
          </a:p>
          <a:p>
            <a:pPr lvl="2" algn="l">
              <a:buFont typeface="Wingdings" pitchFamily="2" charset="2"/>
              <a:buChar char="Ø"/>
            </a:pPr>
            <a:r>
              <a:rPr lang="tr-TR" sz="1600" dirty="0" smtClean="0">
                <a:solidFill>
                  <a:schemeClr val="accent2"/>
                </a:solidFill>
                <a:latin typeface="Arial" pitchFamily="34" charset="0"/>
                <a:cs typeface="Arial" pitchFamily="34" charset="0"/>
              </a:rPr>
              <a:t>	T.C. ZİRAAT BANKASI A.Ş.</a:t>
            </a:r>
          </a:p>
          <a:p>
            <a:pPr algn="l">
              <a:buFont typeface="Wingdings" pitchFamily="2" charset="2"/>
              <a:buChar char="Ø"/>
            </a:pPr>
            <a:endParaRPr lang="tr-TR" sz="1600" dirty="0" smtClean="0">
              <a:solidFill>
                <a:schemeClr val="accent2"/>
              </a:solidFill>
              <a:latin typeface="Arial" pitchFamily="34" charset="0"/>
              <a:cs typeface="Arial" pitchFamily="34" charset="0"/>
            </a:endParaRPr>
          </a:p>
          <a:p>
            <a:pPr lvl="2" algn="l">
              <a:buFont typeface="Wingdings" pitchFamily="2" charset="2"/>
              <a:buChar char="Ø"/>
            </a:pPr>
            <a:r>
              <a:rPr lang="tr-TR" sz="1600" dirty="0" smtClean="0">
                <a:solidFill>
                  <a:schemeClr val="accent2"/>
                </a:solidFill>
                <a:latin typeface="Arial" pitchFamily="34" charset="0"/>
                <a:cs typeface="Arial" pitchFamily="34" charset="0"/>
              </a:rPr>
              <a:t>	TÜRK EKONOMİ BANKASI A.Ş.</a:t>
            </a:r>
          </a:p>
          <a:p>
            <a:pPr lvl="2" algn="l">
              <a:buFont typeface="Wingdings" pitchFamily="2" charset="2"/>
              <a:buChar char="Ø"/>
            </a:pPr>
            <a:endParaRPr lang="tr-TR" sz="1600" dirty="0" smtClean="0">
              <a:solidFill>
                <a:schemeClr val="accent2"/>
              </a:solidFill>
              <a:latin typeface="Arial" pitchFamily="34" charset="0"/>
              <a:cs typeface="Arial" pitchFamily="34" charset="0"/>
            </a:endParaRPr>
          </a:p>
          <a:p>
            <a:pPr lvl="2" algn="l">
              <a:buFont typeface="Wingdings" pitchFamily="2" charset="2"/>
              <a:buChar char="Ø"/>
            </a:pPr>
            <a:r>
              <a:rPr lang="tr-TR" sz="1600" dirty="0" smtClean="0">
                <a:solidFill>
                  <a:schemeClr val="accent2"/>
                </a:solidFill>
                <a:latin typeface="Arial" pitchFamily="34" charset="0"/>
                <a:cs typeface="Arial" pitchFamily="34" charset="0"/>
              </a:rPr>
              <a:t>             TÜRKİYE GARANTİ BANKASI A.Ş.</a:t>
            </a:r>
          </a:p>
          <a:p>
            <a:pPr algn="l"/>
            <a:endParaRPr lang="tr-TR" sz="1600" b="1" dirty="0" smtClean="0">
              <a:solidFill>
                <a:schemeClr val="accent2"/>
              </a:solidFill>
              <a:latin typeface="Arial" pitchFamily="34" charset="0"/>
              <a:cs typeface="Arial" pitchFamily="34" charset="0"/>
            </a:endParaRPr>
          </a:p>
          <a:p>
            <a:pPr algn="l"/>
            <a:r>
              <a:rPr lang="tr-TR" sz="1600" b="1" dirty="0" smtClean="0">
                <a:solidFill>
                  <a:schemeClr val="accent2"/>
                </a:solidFill>
                <a:latin typeface="Arial" pitchFamily="34" charset="0"/>
                <a:cs typeface="Arial" pitchFamily="34" charset="0"/>
              </a:rPr>
              <a:t>	</a:t>
            </a:r>
          </a:p>
          <a:p>
            <a:endParaRPr lang="tr-TR" sz="1600" dirty="0">
              <a:solidFill>
                <a:schemeClr val="accent2"/>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1285852" y="6543700"/>
            <a:ext cx="6429420" cy="457200"/>
          </a:xfrm>
        </p:spPr>
        <p:txBody>
          <a:bodyPr/>
          <a:lstStyle/>
          <a:p>
            <a:pPr lvl="0">
              <a:defRPr/>
            </a:pPr>
            <a:r>
              <a:rPr lang="tr-TR" b="1" dirty="0" smtClean="0">
                <a:solidFill>
                  <a:srgbClr val="9EA9FA"/>
                </a:solidFill>
                <a:latin typeface="Arial" pitchFamily="34" charset="0"/>
                <a:cs typeface="Arial" pitchFamily="34" charset="0"/>
              </a:rPr>
              <a:t>31/03/2010 TÜRKİYE BANKALAR BİRLİĞİ &amp; İTKİB İŞBİRLİĞİ</a:t>
            </a:r>
            <a:endParaRPr lang="en-US" b="1" dirty="0">
              <a:solidFill>
                <a:srgbClr val="9EA9FA"/>
              </a:solidFill>
              <a:latin typeface="Arial" pitchFamily="34" charset="0"/>
              <a:cs typeface="Arial" pitchFamily="34" charset="0"/>
            </a:endParaRPr>
          </a:p>
        </p:txBody>
      </p:sp>
      <p:sp>
        <p:nvSpPr>
          <p:cNvPr id="6" name="Slide Number Placeholder 5"/>
          <p:cNvSpPr>
            <a:spLocks noGrp="1"/>
          </p:cNvSpPr>
          <p:nvPr>
            <p:ph type="sldNum" sz="quarter" idx="12"/>
          </p:nvPr>
        </p:nvSpPr>
        <p:spPr/>
        <p:txBody>
          <a:bodyPr/>
          <a:lstStyle/>
          <a:p>
            <a:pPr>
              <a:defRPr/>
            </a:pPr>
            <a:fld id="{10AAD3AB-FF7B-49CD-8DD0-798992F9718A}" type="slidenum">
              <a:rPr lang="en-US" smtClean="0"/>
              <a:pPr>
                <a:defRPr/>
              </a:pPr>
              <a:t>22</a:t>
            </a:fld>
            <a:endParaRPr lang="en-US"/>
          </a:p>
        </p:txBody>
      </p:sp>
      <p:sp>
        <p:nvSpPr>
          <p:cNvPr id="7" name="Rectangle 6"/>
          <p:cNvSpPr/>
          <p:nvPr/>
        </p:nvSpPr>
        <p:spPr>
          <a:xfrm>
            <a:off x="642910" y="1785926"/>
            <a:ext cx="8072494" cy="400110"/>
          </a:xfrm>
          <a:prstGeom prst="rect">
            <a:avLst/>
          </a:prstGeom>
        </p:spPr>
        <p:txBody>
          <a:bodyPr wrap="square">
            <a:spAutoFit/>
          </a:bodyPr>
          <a:lstStyle/>
          <a:p>
            <a:r>
              <a:rPr lang="en-US" sz="2000" b="1" dirty="0" smtClean="0">
                <a:solidFill>
                  <a:schemeClr val="accent2"/>
                </a:solidFill>
                <a:latin typeface="Arial" charset="0"/>
              </a:rPr>
              <a:t>KV</a:t>
            </a:r>
            <a:r>
              <a:rPr lang="tr-TR" sz="2000" b="1" dirty="0" smtClean="0">
                <a:solidFill>
                  <a:schemeClr val="accent2"/>
                </a:solidFill>
                <a:latin typeface="Arial" charset="0"/>
              </a:rPr>
              <a:t>İ</a:t>
            </a:r>
            <a:r>
              <a:rPr lang="en-US" sz="2000" b="1" dirty="0" smtClean="0">
                <a:solidFill>
                  <a:schemeClr val="accent2"/>
                </a:solidFill>
                <a:latin typeface="Arial" charset="0"/>
              </a:rPr>
              <a:t>KS PROGRAMI F</a:t>
            </a:r>
            <a:r>
              <a:rPr lang="tr-TR" sz="2000" b="1" dirty="0" smtClean="0">
                <a:solidFill>
                  <a:schemeClr val="accent2"/>
                </a:solidFill>
                <a:latin typeface="Arial" charset="0"/>
              </a:rPr>
              <a:t>İ</a:t>
            </a:r>
            <a:r>
              <a:rPr lang="en-US" sz="2000" b="1" dirty="0" smtClean="0">
                <a:solidFill>
                  <a:schemeClr val="accent2"/>
                </a:solidFill>
                <a:latin typeface="Arial" charset="0"/>
              </a:rPr>
              <a:t>NANSMAN HEDEF</a:t>
            </a:r>
            <a:r>
              <a:rPr lang="tr-TR" sz="2000" b="1" dirty="0" smtClean="0">
                <a:solidFill>
                  <a:schemeClr val="accent2"/>
                </a:solidFill>
                <a:latin typeface="Arial" charset="0"/>
              </a:rPr>
              <a:t>İ (III)</a:t>
            </a:r>
            <a:r>
              <a:rPr lang="en-US" sz="2000" b="1" dirty="0" smtClean="0">
                <a:solidFill>
                  <a:schemeClr val="accent2"/>
                </a:solidFill>
                <a:latin typeface="Arial" charset="0"/>
              </a:rPr>
              <a:t> </a:t>
            </a:r>
            <a:endParaRPr lang="fr-FR" sz="2000" b="1" dirty="0">
              <a:solidFill>
                <a:schemeClr val="accent2"/>
              </a:solidFill>
              <a:latin typeface="Arial" charset="0"/>
            </a:endParaRPr>
          </a:p>
        </p:txBody>
      </p:sp>
      <p:sp>
        <p:nvSpPr>
          <p:cNvPr id="8" name="TextBox 7"/>
          <p:cNvSpPr txBox="1"/>
          <p:nvPr/>
        </p:nvSpPr>
        <p:spPr>
          <a:xfrm>
            <a:off x="571472" y="2428868"/>
            <a:ext cx="7929618" cy="4308872"/>
          </a:xfrm>
          <a:prstGeom prst="rect">
            <a:avLst/>
          </a:prstGeom>
          <a:noFill/>
        </p:spPr>
        <p:txBody>
          <a:bodyPr wrap="square" rtlCol="0">
            <a:spAutoFit/>
          </a:bodyPr>
          <a:lstStyle/>
          <a:p>
            <a:pPr algn="l"/>
            <a:r>
              <a:rPr lang="tr-TR" sz="2000" b="1" dirty="0" smtClean="0">
                <a:solidFill>
                  <a:schemeClr val="accent2"/>
                </a:solidFill>
                <a:latin typeface="Arial" pitchFamily="34" charset="0"/>
                <a:cs typeface="Arial" pitchFamily="34" charset="0"/>
              </a:rPr>
              <a:t>	GERÇEKLEŞMELER</a:t>
            </a:r>
          </a:p>
          <a:p>
            <a:endParaRPr lang="tr-TR" sz="2000" b="1" dirty="0" smtClean="0">
              <a:solidFill>
                <a:schemeClr val="accent2"/>
              </a:solidFill>
              <a:latin typeface="Arial" pitchFamily="34" charset="0"/>
              <a:cs typeface="Arial" pitchFamily="34" charset="0"/>
            </a:endParaRPr>
          </a:p>
          <a:p>
            <a:pPr algn="l"/>
            <a:r>
              <a:rPr lang="tr-TR" sz="1800" b="1" dirty="0" smtClean="0">
                <a:solidFill>
                  <a:schemeClr val="accent2"/>
                </a:solidFill>
                <a:latin typeface="Arial" pitchFamily="34" charset="0"/>
                <a:cs typeface="Arial" pitchFamily="34" charset="0"/>
              </a:rPr>
              <a:t>	</a:t>
            </a:r>
            <a:r>
              <a:rPr lang="tr-TR" sz="1800" dirty="0" smtClean="0">
                <a:solidFill>
                  <a:schemeClr val="accent2"/>
                </a:solidFill>
                <a:latin typeface="Arial" pitchFamily="34" charset="0"/>
                <a:cs typeface="Arial" pitchFamily="34" charset="0"/>
              </a:rPr>
              <a:t>Söz konusu uygulama kapsamında finanse edilen sigortalı 	sevkiyat tutarları;</a:t>
            </a:r>
          </a:p>
          <a:p>
            <a:pPr algn="l"/>
            <a:endParaRPr lang="tr-TR" sz="1800" dirty="0" smtClean="0">
              <a:solidFill>
                <a:schemeClr val="accent2"/>
              </a:solidFill>
              <a:latin typeface="Arial" pitchFamily="34" charset="0"/>
              <a:cs typeface="Arial" pitchFamily="34" charset="0"/>
            </a:endParaRPr>
          </a:p>
          <a:p>
            <a:pPr algn="l"/>
            <a:r>
              <a:rPr lang="tr-TR" sz="1800" dirty="0" smtClean="0">
                <a:solidFill>
                  <a:schemeClr val="accent2"/>
                </a:solidFill>
                <a:latin typeface="Arial" pitchFamily="34" charset="0"/>
                <a:cs typeface="Arial" pitchFamily="34" charset="0"/>
              </a:rPr>
              <a:t>	</a:t>
            </a:r>
            <a:r>
              <a:rPr lang="tr-TR" sz="1800" b="1" dirty="0" smtClean="0">
                <a:solidFill>
                  <a:schemeClr val="accent2"/>
                </a:solidFill>
                <a:latin typeface="Arial" pitchFamily="34" charset="0"/>
                <a:cs typeface="Arial" pitchFamily="34" charset="0"/>
              </a:rPr>
              <a:t>2008</a:t>
            </a:r>
            <a:r>
              <a:rPr lang="tr-TR" sz="1800" dirty="0" smtClean="0">
                <a:solidFill>
                  <a:schemeClr val="accent2"/>
                </a:solidFill>
                <a:latin typeface="Arial" pitchFamily="34" charset="0"/>
                <a:cs typeface="Arial" pitchFamily="34" charset="0"/>
              </a:rPr>
              <a:t> </a:t>
            </a:r>
            <a:r>
              <a:rPr lang="tr-TR" sz="1800" b="1" dirty="0" smtClean="0">
                <a:solidFill>
                  <a:schemeClr val="accent2"/>
                </a:solidFill>
                <a:latin typeface="Arial" pitchFamily="34" charset="0"/>
                <a:cs typeface="Arial" pitchFamily="34" charset="0"/>
                <a:sym typeface="Wingdings" pitchFamily="2" charset="2"/>
              </a:rPr>
              <a:t></a:t>
            </a:r>
            <a:r>
              <a:rPr lang="tr-TR" sz="1800" dirty="0" smtClean="0">
                <a:solidFill>
                  <a:schemeClr val="accent2"/>
                </a:solidFill>
                <a:latin typeface="Arial" pitchFamily="34" charset="0"/>
                <a:cs typeface="Arial" pitchFamily="34" charset="0"/>
                <a:sym typeface="Wingdings" pitchFamily="2" charset="2"/>
              </a:rPr>
              <a:t>	6.264.174,13 ABD DOLARI</a:t>
            </a:r>
          </a:p>
          <a:p>
            <a:pPr algn="l"/>
            <a:endParaRPr lang="tr-TR" sz="1800" dirty="0" smtClean="0">
              <a:solidFill>
                <a:schemeClr val="accent2"/>
              </a:solidFill>
              <a:latin typeface="Arial" pitchFamily="34" charset="0"/>
              <a:cs typeface="Arial" pitchFamily="34" charset="0"/>
              <a:sym typeface="Wingdings" pitchFamily="2" charset="2"/>
            </a:endParaRPr>
          </a:p>
          <a:p>
            <a:pPr algn="l"/>
            <a:r>
              <a:rPr lang="tr-TR" sz="1800" dirty="0" smtClean="0">
                <a:solidFill>
                  <a:schemeClr val="accent2"/>
                </a:solidFill>
                <a:latin typeface="Arial" pitchFamily="34" charset="0"/>
                <a:cs typeface="Arial" pitchFamily="34" charset="0"/>
                <a:sym typeface="Wingdings" pitchFamily="2" charset="2"/>
              </a:rPr>
              <a:t>	</a:t>
            </a:r>
            <a:r>
              <a:rPr lang="tr-TR" sz="1800" b="1" dirty="0" smtClean="0">
                <a:solidFill>
                  <a:schemeClr val="accent2"/>
                </a:solidFill>
                <a:latin typeface="Arial" pitchFamily="34" charset="0"/>
                <a:cs typeface="Arial" pitchFamily="34" charset="0"/>
                <a:sym typeface="Wingdings" pitchFamily="2" charset="2"/>
              </a:rPr>
              <a:t>2009</a:t>
            </a:r>
            <a:r>
              <a:rPr lang="tr-TR" sz="1800" dirty="0" smtClean="0">
                <a:solidFill>
                  <a:schemeClr val="accent2"/>
                </a:solidFill>
                <a:latin typeface="Arial" pitchFamily="34" charset="0"/>
                <a:cs typeface="Arial" pitchFamily="34" charset="0"/>
                <a:sym typeface="Wingdings" pitchFamily="2" charset="2"/>
              </a:rPr>
              <a:t> </a:t>
            </a:r>
            <a:r>
              <a:rPr lang="tr-TR" sz="1800" b="1" dirty="0" smtClean="0">
                <a:solidFill>
                  <a:schemeClr val="accent2"/>
                </a:solidFill>
                <a:latin typeface="Arial" pitchFamily="34" charset="0"/>
                <a:cs typeface="Arial" pitchFamily="34" charset="0"/>
                <a:sym typeface="Wingdings" pitchFamily="2" charset="2"/>
              </a:rPr>
              <a:t></a:t>
            </a:r>
            <a:r>
              <a:rPr lang="tr-TR" sz="1800" dirty="0" smtClean="0">
                <a:solidFill>
                  <a:schemeClr val="accent2"/>
                </a:solidFill>
                <a:latin typeface="Arial" pitchFamily="34" charset="0"/>
                <a:cs typeface="Arial" pitchFamily="34" charset="0"/>
                <a:sym typeface="Wingdings" pitchFamily="2" charset="2"/>
              </a:rPr>
              <a:t>	12.094.062,71 ABD DOLARI</a:t>
            </a:r>
          </a:p>
          <a:p>
            <a:pPr algn="l"/>
            <a:endParaRPr lang="tr-TR" sz="1800" dirty="0" smtClean="0">
              <a:solidFill>
                <a:schemeClr val="accent2"/>
              </a:solidFill>
              <a:latin typeface="Arial" pitchFamily="34" charset="0"/>
              <a:cs typeface="Arial" pitchFamily="34" charset="0"/>
              <a:sym typeface="Wingdings" pitchFamily="2" charset="2"/>
            </a:endParaRPr>
          </a:p>
          <a:p>
            <a:pPr algn="l"/>
            <a:r>
              <a:rPr lang="tr-TR" sz="1800" dirty="0" smtClean="0">
                <a:solidFill>
                  <a:schemeClr val="accent2"/>
                </a:solidFill>
                <a:latin typeface="Arial" pitchFamily="34" charset="0"/>
                <a:cs typeface="Arial" pitchFamily="34" charset="0"/>
                <a:sym typeface="Wingdings" pitchFamily="2" charset="2"/>
              </a:rPr>
              <a:t>	</a:t>
            </a:r>
            <a:r>
              <a:rPr lang="tr-TR" sz="1800" b="1" dirty="0" smtClean="0">
                <a:solidFill>
                  <a:schemeClr val="accent2"/>
                </a:solidFill>
                <a:latin typeface="Arial" pitchFamily="34" charset="0"/>
                <a:cs typeface="Arial" pitchFamily="34" charset="0"/>
                <a:sym typeface="Wingdings" pitchFamily="2" charset="2"/>
              </a:rPr>
              <a:t>2010</a:t>
            </a:r>
            <a:r>
              <a:rPr lang="tr-TR" sz="1800" dirty="0" smtClean="0">
                <a:solidFill>
                  <a:schemeClr val="accent2"/>
                </a:solidFill>
                <a:latin typeface="Arial" pitchFamily="34" charset="0"/>
                <a:cs typeface="Arial" pitchFamily="34" charset="0"/>
                <a:sym typeface="Wingdings" pitchFamily="2" charset="2"/>
              </a:rPr>
              <a:t> </a:t>
            </a:r>
            <a:r>
              <a:rPr lang="tr-TR" sz="1800" b="1" dirty="0" smtClean="0">
                <a:solidFill>
                  <a:schemeClr val="accent2"/>
                </a:solidFill>
                <a:latin typeface="Arial" pitchFamily="34" charset="0"/>
                <a:cs typeface="Arial" pitchFamily="34" charset="0"/>
                <a:sym typeface="Wingdings" pitchFamily="2" charset="2"/>
              </a:rPr>
              <a:t></a:t>
            </a:r>
            <a:r>
              <a:rPr lang="tr-TR" sz="1800" dirty="0" smtClean="0">
                <a:solidFill>
                  <a:schemeClr val="accent2"/>
                </a:solidFill>
                <a:latin typeface="Arial" pitchFamily="34" charset="0"/>
                <a:cs typeface="Arial" pitchFamily="34" charset="0"/>
                <a:sym typeface="Wingdings" pitchFamily="2" charset="2"/>
              </a:rPr>
              <a:t>	2.591.501,79 ABD DOLARI</a:t>
            </a:r>
          </a:p>
          <a:p>
            <a:pPr algn="l"/>
            <a:endParaRPr lang="tr-TR" sz="1800" dirty="0" smtClean="0">
              <a:solidFill>
                <a:schemeClr val="accent2"/>
              </a:solidFill>
              <a:latin typeface="Arial" pitchFamily="34" charset="0"/>
              <a:cs typeface="Arial" pitchFamily="34" charset="0"/>
              <a:sym typeface="Wingdings" pitchFamily="2" charset="2"/>
            </a:endParaRPr>
          </a:p>
          <a:p>
            <a:pPr algn="l"/>
            <a:r>
              <a:rPr lang="tr-TR" sz="1800" dirty="0" smtClean="0">
                <a:solidFill>
                  <a:schemeClr val="accent2"/>
                </a:solidFill>
                <a:latin typeface="Arial" pitchFamily="34" charset="0"/>
                <a:cs typeface="Arial" pitchFamily="34" charset="0"/>
                <a:sym typeface="Wingdings" pitchFamily="2" charset="2"/>
              </a:rPr>
              <a:t>	Ödenen tazminat tutarı;</a:t>
            </a:r>
          </a:p>
          <a:p>
            <a:pPr algn="l"/>
            <a:endParaRPr lang="tr-TR" sz="1800" dirty="0" smtClean="0">
              <a:solidFill>
                <a:schemeClr val="accent2"/>
              </a:solidFill>
              <a:latin typeface="Arial" pitchFamily="34" charset="0"/>
              <a:cs typeface="Arial" pitchFamily="34" charset="0"/>
              <a:sym typeface="Wingdings" pitchFamily="2" charset="2"/>
            </a:endParaRPr>
          </a:p>
          <a:p>
            <a:pPr algn="l"/>
            <a:r>
              <a:rPr lang="tr-TR" sz="1800" dirty="0" smtClean="0">
                <a:solidFill>
                  <a:schemeClr val="accent2"/>
                </a:solidFill>
                <a:latin typeface="Arial" pitchFamily="34" charset="0"/>
                <a:cs typeface="Arial" pitchFamily="34" charset="0"/>
                <a:sym typeface="Wingdings" pitchFamily="2" charset="2"/>
              </a:rPr>
              <a:t>	48.346,67 ABD DOLARI (Ticari – Ödeme Güçlüğü – Gürcistan)</a:t>
            </a:r>
          </a:p>
          <a:p>
            <a:pPr algn="l"/>
            <a:endParaRPr lang="tr-TR" sz="1800" dirty="0">
              <a:solidFill>
                <a:schemeClr val="accent2"/>
              </a:solidFill>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Slide Number Placeholder 3"/>
          <p:cNvSpPr>
            <a:spLocks noGrp="1"/>
          </p:cNvSpPr>
          <p:nvPr>
            <p:ph type="sldNum" sz="quarter" idx="12"/>
          </p:nvPr>
        </p:nvSpPr>
        <p:spPr>
          <a:noFill/>
        </p:spPr>
        <p:txBody>
          <a:bodyPr/>
          <a:lstStyle/>
          <a:p>
            <a:fld id="{77E7FD06-EE25-4ABF-B003-DBBB159F6EBD}" type="slidenum">
              <a:rPr lang="en-US"/>
              <a:pPr/>
              <a:t>23</a:t>
            </a:fld>
            <a:endParaRPr lang="en-US"/>
          </a:p>
        </p:txBody>
      </p:sp>
      <p:sp>
        <p:nvSpPr>
          <p:cNvPr id="34820" name="WordArt 4"/>
          <p:cNvSpPr>
            <a:spLocks noChangeArrowheads="1" noChangeShapeType="1" noTextEdit="1"/>
          </p:cNvSpPr>
          <p:nvPr/>
        </p:nvSpPr>
        <p:spPr bwMode="auto">
          <a:xfrm>
            <a:off x="1876425" y="2041525"/>
            <a:ext cx="5791200" cy="523875"/>
          </a:xfrm>
          <a:prstGeom prst="rect">
            <a:avLst/>
          </a:prstGeom>
        </p:spPr>
        <p:txBody>
          <a:bodyPr wrap="none" fromWordArt="1">
            <a:prstTxWarp prst="textPlain">
              <a:avLst>
                <a:gd name="adj" fmla="val 50000"/>
              </a:avLst>
            </a:prstTxWarp>
          </a:bodyPr>
          <a:lstStyle/>
          <a:p>
            <a:r>
              <a:rPr lang="tr-TR" sz="3600" kern="10">
                <a:ln w="9525">
                  <a:noFill/>
                  <a:round/>
                  <a:headEnd/>
                  <a:tailEnd/>
                </a:ln>
                <a:solidFill>
                  <a:schemeClr val="accent2"/>
                </a:solidFill>
                <a:effectLst>
                  <a:outerShdw dist="45791" dir="2021404" algn="ctr" rotWithShape="0">
                    <a:srgbClr val="C0C0C0"/>
                  </a:outerShdw>
                </a:effectLst>
                <a:latin typeface="Arial"/>
                <a:cs typeface="Arial"/>
              </a:rPr>
              <a:t>Teşekkür Ederim.</a:t>
            </a:r>
          </a:p>
        </p:txBody>
      </p:sp>
      <p:sp>
        <p:nvSpPr>
          <p:cNvPr id="34821" name="Text Box 5"/>
          <p:cNvSpPr txBox="1">
            <a:spLocks noChangeArrowheads="1"/>
          </p:cNvSpPr>
          <p:nvPr/>
        </p:nvSpPr>
        <p:spPr bwMode="auto">
          <a:xfrm>
            <a:off x="1985963" y="2636838"/>
            <a:ext cx="1047750" cy="366712"/>
          </a:xfrm>
          <a:prstGeom prst="rect">
            <a:avLst/>
          </a:prstGeom>
          <a:noFill/>
          <a:ln w="9525">
            <a:noFill/>
            <a:miter lim="800000"/>
            <a:headEnd/>
            <a:tailEnd/>
          </a:ln>
        </p:spPr>
        <p:txBody>
          <a:bodyPr wrap="none">
            <a:spAutoFit/>
          </a:bodyPr>
          <a:lstStyle/>
          <a:p>
            <a:r>
              <a:rPr lang="tr-TR" sz="1800" b="1">
                <a:solidFill>
                  <a:schemeClr val="accent2"/>
                </a:solidFill>
                <a:latin typeface="Arial" charset="0"/>
              </a:rPr>
              <a:t>İletişim:</a:t>
            </a:r>
            <a:endParaRPr lang="en-US" sz="1800" b="1">
              <a:solidFill>
                <a:schemeClr val="accent2"/>
              </a:solidFill>
              <a:latin typeface="Arial" charset="0"/>
            </a:endParaRPr>
          </a:p>
        </p:txBody>
      </p:sp>
      <p:sp>
        <p:nvSpPr>
          <p:cNvPr id="34823" name="Text Box 7"/>
          <p:cNvSpPr txBox="1">
            <a:spLocks noChangeArrowheads="1"/>
          </p:cNvSpPr>
          <p:nvPr/>
        </p:nvSpPr>
        <p:spPr bwMode="auto">
          <a:xfrm>
            <a:off x="2000232" y="3013076"/>
            <a:ext cx="4110934" cy="3416320"/>
          </a:xfrm>
          <a:prstGeom prst="rect">
            <a:avLst/>
          </a:prstGeom>
          <a:noFill/>
          <a:ln w="9525">
            <a:noFill/>
            <a:miter lim="800000"/>
            <a:headEnd/>
            <a:tailEnd/>
          </a:ln>
        </p:spPr>
        <p:txBody>
          <a:bodyPr wrap="none">
            <a:spAutoFit/>
          </a:bodyPr>
          <a:lstStyle/>
          <a:p>
            <a:pPr algn="l"/>
            <a:r>
              <a:rPr lang="tr-TR" sz="1800" b="1" dirty="0">
                <a:solidFill>
                  <a:schemeClr val="accent2"/>
                </a:solidFill>
                <a:latin typeface="Arial" charset="0"/>
              </a:rPr>
              <a:t>Nil ADANALI</a:t>
            </a:r>
          </a:p>
          <a:p>
            <a:pPr algn="l"/>
            <a:r>
              <a:rPr lang="tr-TR" sz="1800" b="1" dirty="0">
                <a:solidFill>
                  <a:schemeClr val="accent2"/>
                </a:solidFill>
                <a:latin typeface="Arial" charset="0"/>
              </a:rPr>
              <a:t>Sigorta ve Garanti İşlemleri</a:t>
            </a:r>
          </a:p>
          <a:p>
            <a:pPr algn="l"/>
            <a:r>
              <a:rPr lang="tr-TR" sz="1800" b="1" dirty="0">
                <a:solidFill>
                  <a:schemeClr val="accent2"/>
                </a:solidFill>
                <a:latin typeface="Arial" charset="0"/>
              </a:rPr>
              <a:t>Müdür</a:t>
            </a:r>
          </a:p>
          <a:p>
            <a:pPr algn="l"/>
            <a:r>
              <a:rPr lang="tr-TR" sz="1800" b="1" dirty="0">
                <a:solidFill>
                  <a:schemeClr val="accent2"/>
                </a:solidFill>
                <a:latin typeface="Arial" charset="0"/>
              </a:rPr>
              <a:t>Tel: 312 – 417 98 46</a:t>
            </a:r>
          </a:p>
          <a:p>
            <a:pPr algn="l"/>
            <a:r>
              <a:rPr lang="tr-TR" sz="1800" b="1" dirty="0">
                <a:solidFill>
                  <a:schemeClr val="accent2"/>
                </a:solidFill>
                <a:latin typeface="Arial" charset="0"/>
              </a:rPr>
              <a:t>E-posta: </a:t>
            </a:r>
            <a:r>
              <a:rPr lang="tr-TR" sz="1800" b="1" dirty="0" smtClean="0">
                <a:solidFill>
                  <a:schemeClr val="accent2"/>
                </a:solidFill>
                <a:latin typeface="Arial" charset="0"/>
                <a:hlinkClick r:id="rId2"/>
              </a:rPr>
              <a:t>nadanali@eximbank.gov.tr</a:t>
            </a:r>
            <a:endParaRPr lang="tr-TR" sz="1800" b="1" dirty="0" smtClean="0">
              <a:solidFill>
                <a:schemeClr val="accent2"/>
              </a:solidFill>
              <a:latin typeface="Arial" charset="0"/>
            </a:endParaRPr>
          </a:p>
          <a:p>
            <a:pPr algn="l"/>
            <a:endParaRPr lang="tr-TR" sz="1800" b="1" dirty="0" smtClean="0">
              <a:solidFill>
                <a:schemeClr val="accent2"/>
              </a:solidFill>
              <a:latin typeface="Arial" charset="0"/>
            </a:endParaRPr>
          </a:p>
          <a:p>
            <a:pPr algn="l"/>
            <a:r>
              <a:rPr lang="tr-TR" sz="1800" b="1" dirty="0" smtClean="0">
                <a:solidFill>
                  <a:schemeClr val="accent2"/>
                </a:solidFill>
                <a:latin typeface="Arial" charset="0"/>
              </a:rPr>
              <a:t>Ebru AKBATUR</a:t>
            </a:r>
          </a:p>
          <a:p>
            <a:pPr algn="l"/>
            <a:r>
              <a:rPr lang="tr-TR" sz="1800" b="1" dirty="0" smtClean="0">
                <a:solidFill>
                  <a:schemeClr val="accent2"/>
                </a:solidFill>
                <a:latin typeface="Arial" charset="0"/>
              </a:rPr>
              <a:t>Sigorta ve Garanti İşlemleri</a:t>
            </a:r>
          </a:p>
          <a:p>
            <a:pPr algn="l"/>
            <a:r>
              <a:rPr lang="tr-TR" sz="1800" b="1" dirty="0" smtClean="0">
                <a:solidFill>
                  <a:schemeClr val="accent2"/>
                </a:solidFill>
                <a:latin typeface="Arial" charset="0"/>
              </a:rPr>
              <a:t>Müdür Yardımcısı</a:t>
            </a:r>
          </a:p>
          <a:p>
            <a:pPr algn="l"/>
            <a:r>
              <a:rPr lang="tr-TR" sz="1800" b="1" dirty="0" smtClean="0">
                <a:solidFill>
                  <a:schemeClr val="accent2"/>
                </a:solidFill>
                <a:latin typeface="Arial" charset="0"/>
              </a:rPr>
              <a:t>Tel: 312 - 417 13 00 / 358</a:t>
            </a:r>
          </a:p>
          <a:p>
            <a:pPr algn="l"/>
            <a:r>
              <a:rPr lang="tr-TR" sz="1800" b="1" dirty="0" smtClean="0">
                <a:solidFill>
                  <a:schemeClr val="accent2"/>
                </a:solidFill>
                <a:latin typeface="Arial" charset="0"/>
              </a:rPr>
              <a:t>E-posta: </a:t>
            </a:r>
            <a:r>
              <a:rPr lang="tr-TR" sz="1800" b="1" dirty="0" smtClean="0">
                <a:solidFill>
                  <a:schemeClr val="accent2"/>
                </a:solidFill>
                <a:latin typeface="Arial" charset="0"/>
                <a:hlinkClick r:id="rId3"/>
              </a:rPr>
              <a:t>eakbatur@eximbank.gov.tr</a:t>
            </a:r>
            <a:endParaRPr lang="tr-TR" sz="1800" b="1" dirty="0" smtClean="0">
              <a:solidFill>
                <a:schemeClr val="accent2"/>
              </a:solidFill>
              <a:latin typeface="Arial" charset="0"/>
            </a:endParaRPr>
          </a:p>
          <a:p>
            <a:pPr algn="l"/>
            <a:endParaRPr lang="en-US" sz="1800" b="1" dirty="0">
              <a:solidFill>
                <a:schemeClr val="accent2"/>
              </a:solidFill>
              <a:latin typeface="Arial" charset="0"/>
            </a:endParaRPr>
          </a:p>
        </p:txBody>
      </p:sp>
      <p:sp>
        <p:nvSpPr>
          <p:cNvPr id="8" name="Footer Placeholder 2"/>
          <p:cNvSpPr txBox="1">
            <a:spLocks/>
          </p:cNvSpPr>
          <p:nvPr/>
        </p:nvSpPr>
        <p:spPr bwMode="auto">
          <a:xfrm>
            <a:off x="785786" y="6472262"/>
            <a:ext cx="7143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TR" sz="1400" b="1" i="0" u="none" strike="noStrike" kern="1200" cap="none" spc="0" normalizeH="0" baseline="0" noProof="0" dirty="0" smtClean="0">
                <a:ln>
                  <a:noFill/>
                </a:ln>
                <a:solidFill>
                  <a:srgbClr val="9EA9FA"/>
                </a:solidFill>
                <a:effectLst/>
                <a:uLnTx/>
                <a:uFillTx/>
                <a:latin typeface="Arial" pitchFamily="34" charset="0"/>
                <a:ea typeface="+mn-ea"/>
                <a:cs typeface="Arial" pitchFamily="34" charset="0"/>
              </a:rPr>
              <a:t>31/03/2010 TÜRKİYE BANKALAR BİRLİĞİ &amp; İTKİB İŞBİRLİĞİ</a:t>
            </a:r>
            <a:endParaRPr kumimoji="0" lang="en-US" sz="1400" b="1" i="0" u="none" strike="noStrike" kern="1200" cap="none" spc="0" normalizeH="0" baseline="0" noProof="0" dirty="0">
              <a:ln>
                <a:noFill/>
              </a:ln>
              <a:solidFill>
                <a:srgbClr val="9EA9FA"/>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oter Placeholder 2"/>
          <p:cNvSpPr>
            <a:spLocks noGrp="1"/>
          </p:cNvSpPr>
          <p:nvPr>
            <p:ph type="ftr" sz="quarter" idx="11"/>
          </p:nvPr>
        </p:nvSpPr>
        <p:spPr>
          <a:xfrm>
            <a:off x="1928794" y="6248400"/>
            <a:ext cx="5286412" cy="457200"/>
          </a:xfrm>
          <a:noFill/>
        </p:spPr>
        <p:txBody>
          <a:bodyPr/>
          <a:lstStyle/>
          <a:p>
            <a:r>
              <a:rPr lang="tr-TR" b="1" dirty="0">
                <a:solidFill>
                  <a:srgbClr val="9EA9FA"/>
                </a:solidFill>
                <a:latin typeface="Arial" pitchFamily="34" charset="0"/>
                <a:cs typeface="Arial" pitchFamily="34" charset="0"/>
              </a:rPr>
              <a:t>31/03/2010 TÜRKİYE BANKALAR BİRLİĞİ &amp; İTKİB İŞBİRLİĞİ</a:t>
            </a:r>
            <a:endParaRPr lang="en-US" b="1" dirty="0">
              <a:solidFill>
                <a:srgbClr val="9EA9FA"/>
              </a:solidFill>
              <a:latin typeface="Arial" pitchFamily="34" charset="0"/>
              <a:cs typeface="Arial" pitchFamily="34" charset="0"/>
            </a:endParaRPr>
          </a:p>
        </p:txBody>
      </p:sp>
      <p:sp>
        <p:nvSpPr>
          <p:cNvPr id="12291" name="Slide Number Placeholder 3"/>
          <p:cNvSpPr>
            <a:spLocks noGrp="1"/>
          </p:cNvSpPr>
          <p:nvPr>
            <p:ph type="sldNum" sz="quarter" idx="12"/>
          </p:nvPr>
        </p:nvSpPr>
        <p:spPr>
          <a:noFill/>
        </p:spPr>
        <p:txBody>
          <a:bodyPr/>
          <a:lstStyle/>
          <a:p>
            <a:fld id="{D06EE3B3-FDE9-4B55-B368-7FB28B708A26}" type="slidenum">
              <a:rPr lang="en-US"/>
              <a:pPr/>
              <a:t>3</a:t>
            </a:fld>
            <a:endParaRPr lang="en-US"/>
          </a:p>
        </p:txBody>
      </p:sp>
      <p:sp>
        <p:nvSpPr>
          <p:cNvPr id="12292" name="Rectangle 6"/>
          <p:cNvSpPr>
            <a:spLocks noChangeArrowheads="1"/>
          </p:cNvSpPr>
          <p:nvPr/>
        </p:nvSpPr>
        <p:spPr bwMode="auto">
          <a:xfrm>
            <a:off x="457200" y="1752600"/>
            <a:ext cx="5105400" cy="609600"/>
          </a:xfrm>
          <a:prstGeom prst="rect">
            <a:avLst/>
          </a:prstGeom>
          <a:noFill/>
          <a:ln w="9525">
            <a:noFill/>
            <a:miter lim="800000"/>
            <a:headEnd/>
            <a:tailEnd/>
          </a:ln>
        </p:spPr>
        <p:txBody>
          <a:bodyPr anchor="ctr"/>
          <a:lstStyle/>
          <a:p>
            <a:pPr algn="l"/>
            <a:endParaRPr lang="tr-TR" sz="2400" b="1" dirty="0" smtClean="0">
              <a:solidFill>
                <a:schemeClr val="accent2"/>
              </a:solidFill>
              <a:latin typeface="Arial" charset="0"/>
            </a:endParaRPr>
          </a:p>
          <a:p>
            <a:pPr algn="l"/>
            <a:r>
              <a:rPr lang="tr-TR" sz="2400" b="1" dirty="0" smtClean="0">
                <a:solidFill>
                  <a:schemeClr val="accent2"/>
                </a:solidFill>
                <a:latin typeface="Arial" charset="0"/>
              </a:rPr>
              <a:t>İHRACAT </a:t>
            </a:r>
            <a:r>
              <a:rPr lang="tr-TR" sz="2400" b="1" dirty="0">
                <a:solidFill>
                  <a:schemeClr val="accent2"/>
                </a:solidFill>
                <a:latin typeface="Arial" charset="0"/>
              </a:rPr>
              <a:t>KREDİ SİGORTASI </a:t>
            </a:r>
            <a:br>
              <a:rPr lang="tr-TR" sz="2400" b="1" dirty="0">
                <a:solidFill>
                  <a:schemeClr val="accent2"/>
                </a:solidFill>
                <a:latin typeface="Arial" charset="0"/>
              </a:rPr>
            </a:br>
            <a:endParaRPr lang="en-US" sz="2400" b="1" dirty="0">
              <a:solidFill>
                <a:schemeClr val="accent2"/>
              </a:solidFill>
              <a:latin typeface="Arial" charset="0"/>
            </a:endParaRPr>
          </a:p>
        </p:txBody>
      </p:sp>
      <p:sp>
        <p:nvSpPr>
          <p:cNvPr id="12293" name="Text Box 9"/>
          <p:cNvSpPr txBox="1">
            <a:spLocks noChangeArrowheads="1"/>
          </p:cNvSpPr>
          <p:nvPr/>
        </p:nvSpPr>
        <p:spPr bwMode="auto">
          <a:xfrm>
            <a:off x="1676400" y="4038600"/>
            <a:ext cx="3886200" cy="1098550"/>
          </a:xfrm>
          <a:prstGeom prst="rect">
            <a:avLst/>
          </a:prstGeom>
          <a:noFill/>
          <a:ln w="9525">
            <a:noFill/>
            <a:miter lim="800000"/>
            <a:headEnd/>
            <a:tailEnd/>
          </a:ln>
        </p:spPr>
        <p:txBody>
          <a:bodyPr>
            <a:spAutoFit/>
          </a:bodyPr>
          <a:lstStyle/>
          <a:p>
            <a:pPr>
              <a:spcBef>
                <a:spcPct val="50000"/>
              </a:spcBef>
            </a:pPr>
            <a:endParaRPr lang="tr-TR"/>
          </a:p>
        </p:txBody>
      </p:sp>
      <p:sp>
        <p:nvSpPr>
          <p:cNvPr id="12294" name="Text Box 10"/>
          <p:cNvSpPr txBox="1">
            <a:spLocks noChangeArrowheads="1"/>
          </p:cNvSpPr>
          <p:nvPr/>
        </p:nvSpPr>
        <p:spPr bwMode="auto">
          <a:xfrm>
            <a:off x="2590800" y="4030663"/>
            <a:ext cx="3505200" cy="1098550"/>
          </a:xfrm>
          <a:prstGeom prst="rect">
            <a:avLst/>
          </a:prstGeom>
          <a:noFill/>
          <a:ln w="9525">
            <a:noFill/>
            <a:miter lim="800000"/>
            <a:headEnd/>
            <a:tailEnd/>
          </a:ln>
        </p:spPr>
        <p:txBody>
          <a:bodyPr>
            <a:spAutoFit/>
          </a:bodyPr>
          <a:lstStyle/>
          <a:p>
            <a:pPr>
              <a:spcBef>
                <a:spcPct val="50000"/>
              </a:spcBef>
            </a:pPr>
            <a:endParaRPr lang="tr-TR"/>
          </a:p>
        </p:txBody>
      </p:sp>
      <p:sp>
        <p:nvSpPr>
          <p:cNvPr id="12295" name="Text Box 11"/>
          <p:cNvSpPr txBox="1">
            <a:spLocks noChangeArrowheads="1"/>
          </p:cNvSpPr>
          <p:nvPr/>
        </p:nvSpPr>
        <p:spPr bwMode="auto">
          <a:xfrm>
            <a:off x="500034" y="2786058"/>
            <a:ext cx="7786742" cy="3139321"/>
          </a:xfrm>
          <a:prstGeom prst="rect">
            <a:avLst/>
          </a:prstGeom>
          <a:noFill/>
          <a:ln w="9525">
            <a:noFill/>
            <a:miter lim="800000"/>
            <a:headEnd/>
            <a:tailEnd/>
          </a:ln>
        </p:spPr>
        <p:txBody>
          <a:bodyPr wrap="square">
            <a:spAutoFit/>
          </a:bodyPr>
          <a:lstStyle/>
          <a:p>
            <a:pPr algn="l">
              <a:buClr>
                <a:schemeClr val="accent2"/>
              </a:buClr>
              <a:buFont typeface="Wingdings" pitchFamily="2" charset="2"/>
              <a:buChar char="Ø"/>
            </a:pPr>
            <a:r>
              <a:rPr lang="tr-TR" sz="1800" b="1" dirty="0">
                <a:solidFill>
                  <a:schemeClr val="accent2"/>
                </a:solidFill>
                <a:latin typeface="Arial" charset="0"/>
              </a:rPr>
              <a:t>TANIMI : İhracat kredi sigortası, mal ve hizmet ihracatında ticari ve/veya politik risklere karşı tahsilat güvencesi sağlayan bir sigorta türüdür.  </a:t>
            </a:r>
          </a:p>
          <a:p>
            <a:pPr algn="l">
              <a:buClr>
                <a:schemeClr val="accent2"/>
              </a:buClr>
              <a:buFont typeface="Wingdings" pitchFamily="2" charset="2"/>
              <a:buNone/>
            </a:pPr>
            <a:r>
              <a:rPr lang="tr-TR" sz="1800" b="1" dirty="0">
                <a:solidFill>
                  <a:schemeClr val="accent2"/>
                </a:solidFill>
                <a:latin typeface="Arial" charset="0"/>
              </a:rPr>
              <a:t>  </a:t>
            </a:r>
          </a:p>
          <a:p>
            <a:pPr algn="l">
              <a:buClr>
                <a:schemeClr val="accent2"/>
              </a:buClr>
              <a:buFont typeface="Wingdings" pitchFamily="2" charset="2"/>
              <a:buChar char="Ø"/>
            </a:pPr>
            <a:r>
              <a:rPr lang="tr-TR" sz="1800" b="1" dirty="0" smtClean="0">
                <a:solidFill>
                  <a:schemeClr val="accent2"/>
                </a:solidFill>
                <a:latin typeface="Arial" charset="0"/>
              </a:rPr>
              <a:t>İKS</a:t>
            </a:r>
            <a:r>
              <a:rPr lang="tr-TR" sz="1800" b="1" dirty="0">
                <a:solidFill>
                  <a:schemeClr val="accent2"/>
                </a:solidFill>
                <a:latin typeface="Arial" charset="0"/>
              </a:rPr>
              <a:t>, </a:t>
            </a:r>
            <a:r>
              <a:rPr lang="tr-TR" sz="1800" b="1" dirty="0" smtClean="0">
                <a:solidFill>
                  <a:schemeClr val="accent2"/>
                </a:solidFill>
                <a:latin typeface="Arial" charset="0"/>
              </a:rPr>
              <a:t>gelişmiş ülkelerde 20</a:t>
            </a:r>
            <a:r>
              <a:rPr lang="tr-TR" sz="1800" b="1" dirty="0">
                <a:solidFill>
                  <a:schemeClr val="accent2"/>
                </a:solidFill>
                <a:latin typeface="Arial" charset="0"/>
              </a:rPr>
              <a:t>. yy’ın </a:t>
            </a:r>
            <a:r>
              <a:rPr lang="tr-TR" sz="1800" b="1" dirty="0" smtClean="0">
                <a:solidFill>
                  <a:schemeClr val="accent2"/>
                </a:solidFill>
                <a:latin typeface="Arial" charset="0"/>
              </a:rPr>
              <a:t>başlarında, gelişmekte olan ülkelerde 1960’larda Türkiye’de ise 1989 yılında uygulanmaya başlamıştır.</a:t>
            </a:r>
          </a:p>
          <a:p>
            <a:pPr algn="l">
              <a:buClr>
                <a:schemeClr val="accent2"/>
              </a:buClr>
              <a:buFont typeface="Wingdings" pitchFamily="2" charset="2"/>
              <a:buChar char="Ø"/>
            </a:pPr>
            <a:endParaRPr lang="tr-TR" sz="1800" b="1" dirty="0" smtClean="0">
              <a:solidFill>
                <a:schemeClr val="accent2"/>
              </a:solidFill>
              <a:latin typeface="Arial" charset="0"/>
            </a:endParaRPr>
          </a:p>
          <a:p>
            <a:pPr algn="l">
              <a:buClr>
                <a:schemeClr val="accent2"/>
              </a:buClr>
              <a:buFont typeface="Wingdings" pitchFamily="2" charset="2"/>
              <a:buChar char="Ø"/>
            </a:pPr>
            <a:r>
              <a:rPr lang="tr-TR" sz="1800" b="1" dirty="0" smtClean="0">
                <a:solidFill>
                  <a:schemeClr val="accent2"/>
                </a:solidFill>
                <a:latin typeface="Arial" charset="0"/>
              </a:rPr>
              <a:t>Dünya </a:t>
            </a:r>
            <a:r>
              <a:rPr lang="tr-TR" sz="1800" b="1" dirty="0">
                <a:solidFill>
                  <a:schemeClr val="accent2"/>
                </a:solidFill>
                <a:latin typeface="Arial" charset="0"/>
              </a:rPr>
              <a:t>ticaretinin gelişmesinde ve finansmanında kullanılan etkin araçlardan bir tanesidir.   </a:t>
            </a:r>
          </a:p>
          <a:p>
            <a:pPr algn="l">
              <a:buClr>
                <a:schemeClr val="accent2"/>
              </a:buClr>
              <a:buFont typeface="Wingdings" pitchFamily="2" charset="2"/>
              <a:buNone/>
            </a:pPr>
            <a:endParaRPr lang="tr-TR" sz="1800" b="1" dirty="0">
              <a:solidFill>
                <a:schemeClr val="accent2"/>
              </a:solidFill>
              <a:latin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5"/>
          <p:cNvSpPr>
            <a:spLocks noGrp="1"/>
          </p:cNvSpPr>
          <p:nvPr>
            <p:ph type="ftr" sz="quarter" idx="11"/>
          </p:nvPr>
        </p:nvSpPr>
        <p:spPr>
          <a:xfrm>
            <a:off x="1214414" y="6248400"/>
            <a:ext cx="6715172" cy="457200"/>
          </a:xfrm>
          <a:noFill/>
        </p:spPr>
        <p:txBody>
          <a:bodyPr/>
          <a:lstStyle/>
          <a:p>
            <a:r>
              <a:rPr lang="tr-TR" b="1" dirty="0">
                <a:solidFill>
                  <a:srgbClr val="9EA9FA"/>
                </a:solidFill>
                <a:latin typeface="Arial" pitchFamily="34" charset="0"/>
                <a:cs typeface="Arial" pitchFamily="34" charset="0"/>
              </a:rPr>
              <a:t>31/03/2010 TÜRKİYE BANKALAR BİRLİĞİ &amp; İTKİB İŞBİRLİĞİ</a:t>
            </a:r>
            <a:endParaRPr lang="en-US" b="1" dirty="0">
              <a:solidFill>
                <a:srgbClr val="9EA9FA"/>
              </a:solidFill>
              <a:latin typeface="Arial" pitchFamily="34" charset="0"/>
              <a:cs typeface="Arial" pitchFamily="34" charset="0"/>
            </a:endParaRPr>
          </a:p>
        </p:txBody>
      </p:sp>
      <p:sp>
        <p:nvSpPr>
          <p:cNvPr id="13315" name="Slide Number Placeholder 6"/>
          <p:cNvSpPr>
            <a:spLocks noGrp="1"/>
          </p:cNvSpPr>
          <p:nvPr>
            <p:ph type="sldNum" sz="quarter" idx="12"/>
          </p:nvPr>
        </p:nvSpPr>
        <p:spPr>
          <a:noFill/>
        </p:spPr>
        <p:txBody>
          <a:bodyPr/>
          <a:lstStyle/>
          <a:p>
            <a:fld id="{F1C4BF7D-1F95-495E-8E93-4DC6C1EBC14C}" type="slidenum">
              <a:rPr lang="en-US"/>
              <a:pPr/>
              <a:t>4</a:t>
            </a:fld>
            <a:endParaRPr lang="en-US"/>
          </a:p>
        </p:txBody>
      </p:sp>
      <p:sp>
        <p:nvSpPr>
          <p:cNvPr id="13316" name="Rectangle 148"/>
          <p:cNvSpPr>
            <a:spLocks noChangeArrowheads="1"/>
          </p:cNvSpPr>
          <p:nvPr/>
        </p:nvSpPr>
        <p:spPr bwMode="auto">
          <a:xfrm>
            <a:off x="228600" y="2743200"/>
            <a:ext cx="1828800" cy="457200"/>
          </a:xfrm>
          <a:prstGeom prst="rect">
            <a:avLst/>
          </a:prstGeom>
          <a:noFill/>
          <a:ln w="9525">
            <a:noFill/>
            <a:miter lim="800000"/>
            <a:headEnd/>
            <a:tailEnd/>
          </a:ln>
        </p:spPr>
        <p:txBody>
          <a:bodyPr>
            <a:spAutoFit/>
          </a:bodyPr>
          <a:lstStyle/>
          <a:p>
            <a:r>
              <a:rPr lang="tr-TR" sz="2400" b="1">
                <a:solidFill>
                  <a:schemeClr val="accent2"/>
                </a:solidFill>
                <a:latin typeface="Arial" charset="0"/>
              </a:rPr>
              <a:t>3 HİZMET</a:t>
            </a:r>
            <a:r>
              <a:rPr lang="tr-TR" sz="1800" b="1">
                <a:solidFill>
                  <a:schemeClr val="accent2"/>
                </a:solidFill>
                <a:latin typeface="Arial" charset="0"/>
              </a:rPr>
              <a:t> </a:t>
            </a:r>
          </a:p>
        </p:txBody>
      </p:sp>
      <p:sp>
        <p:nvSpPr>
          <p:cNvPr id="13317" name="Rectangle 149"/>
          <p:cNvSpPr>
            <a:spLocks noGrp="1" noChangeArrowheads="1"/>
          </p:cNvSpPr>
          <p:nvPr>
            <p:ph type="title"/>
          </p:nvPr>
        </p:nvSpPr>
        <p:spPr>
          <a:xfrm>
            <a:off x="533400" y="1981200"/>
            <a:ext cx="8153400" cy="228600"/>
          </a:xfrm>
        </p:spPr>
        <p:txBody>
          <a:bodyPr/>
          <a:lstStyle/>
          <a:p>
            <a:pPr eaLnBrk="1" hangingPunct="1"/>
            <a:r>
              <a:rPr lang="tr-TR" sz="2400" b="1" smtClean="0">
                <a:solidFill>
                  <a:schemeClr val="accent2"/>
                </a:solidFill>
                <a:latin typeface="Arial" charset="0"/>
              </a:rPr>
              <a:t>İHRACAT KREDİ SİGORTASI FONKSİYONLARI</a:t>
            </a:r>
            <a:br>
              <a:rPr lang="tr-TR" sz="2400" b="1" smtClean="0">
                <a:solidFill>
                  <a:schemeClr val="accent2"/>
                </a:solidFill>
                <a:latin typeface="Arial" charset="0"/>
              </a:rPr>
            </a:br>
            <a:endParaRPr lang="en-US" sz="2400" b="1" smtClean="0">
              <a:solidFill>
                <a:schemeClr val="accent2"/>
              </a:solidFill>
              <a:latin typeface="Arial" charset="0"/>
            </a:endParaRPr>
          </a:p>
        </p:txBody>
      </p:sp>
      <p:sp>
        <p:nvSpPr>
          <p:cNvPr id="13318" name="Rectangle 151"/>
          <p:cNvSpPr>
            <a:spLocks noGrp="1" noChangeArrowheads="1"/>
          </p:cNvSpPr>
          <p:nvPr>
            <p:ph type="body" sz="half" idx="2"/>
          </p:nvPr>
        </p:nvSpPr>
        <p:spPr>
          <a:xfrm>
            <a:off x="304800" y="3962400"/>
            <a:ext cx="1524000" cy="609600"/>
          </a:xfrm>
        </p:spPr>
        <p:txBody>
          <a:bodyPr/>
          <a:lstStyle/>
          <a:p>
            <a:pPr algn="ctr" eaLnBrk="1" hangingPunct="1">
              <a:spcBef>
                <a:spcPct val="0"/>
              </a:spcBef>
              <a:buFontTx/>
              <a:buNone/>
            </a:pPr>
            <a:r>
              <a:rPr lang="tr-TR" sz="2400" b="1" smtClean="0">
                <a:solidFill>
                  <a:schemeClr val="accent2"/>
                </a:solidFill>
                <a:latin typeface="Arial" charset="0"/>
              </a:rPr>
              <a:t>1 ÜRÜN</a:t>
            </a:r>
            <a:r>
              <a:rPr lang="tr-TR" sz="2000" b="1" smtClean="0">
                <a:solidFill>
                  <a:schemeClr val="accent2"/>
                </a:solidFill>
                <a:latin typeface="Arial" charset="0"/>
              </a:rPr>
              <a:t> </a:t>
            </a:r>
          </a:p>
          <a:p>
            <a:pPr eaLnBrk="1" hangingPunct="1"/>
            <a:endParaRPr lang="en-US" sz="2000" smtClean="0"/>
          </a:p>
        </p:txBody>
      </p:sp>
      <p:pic>
        <p:nvPicPr>
          <p:cNvPr id="13319" name="Picture 154" descr="\\hava\serv\office\office2000std\PFiles\Common\MSShared\Clipart\themes1\bullets\bd21295_.gif"/>
          <p:cNvPicPr>
            <a:picLocks noGrp="1" noChangeAspect="1" noChangeArrowheads="1"/>
          </p:cNvPicPr>
          <p:nvPr>
            <p:ph type="clipArt" sz="half" idx="1"/>
          </p:nvPr>
        </p:nvPicPr>
        <p:blipFill>
          <a:blip r:embed="rId3" cstate="print"/>
          <a:srcRect/>
          <a:stretch>
            <a:fillRect/>
          </a:stretch>
        </p:blipFill>
        <p:spPr>
          <a:xfrm>
            <a:off x="914400" y="3429000"/>
            <a:ext cx="330200" cy="381000"/>
          </a:xfrm>
        </p:spPr>
      </p:pic>
      <p:sp>
        <p:nvSpPr>
          <p:cNvPr id="13320" name="Text Box 155"/>
          <p:cNvSpPr txBox="1">
            <a:spLocks noChangeArrowheads="1"/>
          </p:cNvSpPr>
          <p:nvPr/>
        </p:nvSpPr>
        <p:spPr bwMode="auto">
          <a:xfrm>
            <a:off x="1676400" y="4038600"/>
            <a:ext cx="3886200" cy="1098550"/>
          </a:xfrm>
          <a:prstGeom prst="rect">
            <a:avLst/>
          </a:prstGeom>
          <a:noFill/>
          <a:ln w="9525">
            <a:noFill/>
            <a:miter lim="800000"/>
            <a:headEnd/>
            <a:tailEnd/>
          </a:ln>
        </p:spPr>
        <p:txBody>
          <a:bodyPr>
            <a:spAutoFit/>
          </a:bodyPr>
          <a:lstStyle/>
          <a:p>
            <a:pPr>
              <a:spcBef>
                <a:spcPct val="50000"/>
              </a:spcBef>
            </a:pPr>
            <a:endParaRPr lang="tr-TR"/>
          </a:p>
        </p:txBody>
      </p:sp>
      <p:sp>
        <p:nvSpPr>
          <p:cNvPr id="13321" name="Text Box 156"/>
          <p:cNvSpPr txBox="1">
            <a:spLocks noChangeArrowheads="1"/>
          </p:cNvSpPr>
          <p:nvPr/>
        </p:nvSpPr>
        <p:spPr bwMode="auto">
          <a:xfrm>
            <a:off x="2590800" y="4030663"/>
            <a:ext cx="3505200" cy="1098550"/>
          </a:xfrm>
          <a:prstGeom prst="rect">
            <a:avLst/>
          </a:prstGeom>
          <a:noFill/>
          <a:ln w="9525">
            <a:noFill/>
            <a:miter lim="800000"/>
            <a:headEnd/>
            <a:tailEnd/>
          </a:ln>
        </p:spPr>
        <p:txBody>
          <a:bodyPr>
            <a:spAutoFit/>
          </a:bodyPr>
          <a:lstStyle/>
          <a:p>
            <a:pPr>
              <a:spcBef>
                <a:spcPct val="50000"/>
              </a:spcBef>
            </a:pPr>
            <a:endParaRPr lang="tr-TR"/>
          </a:p>
        </p:txBody>
      </p:sp>
      <p:sp>
        <p:nvSpPr>
          <p:cNvPr id="13322" name="Text Box 157"/>
          <p:cNvSpPr txBox="1">
            <a:spLocks noChangeArrowheads="1"/>
          </p:cNvSpPr>
          <p:nvPr/>
        </p:nvSpPr>
        <p:spPr bwMode="auto">
          <a:xfrm>
            <a:off x="2057400" y="2209800"/>
            <a:ext cx="6477000" cy="3662363"/>
          </a:xfrm>
          <a:prstGeom prst="rect">
            <a:avLst/>
          </a:prstGeom>
          <a:noFill/>
          <a:ln w="9525">
            <a:noFill/>
            <a:miter lim="800000"/>
            <a:headEnd/>
            <a:tailEnd/>
          </a:ln>
        </p:spPr>
        <p:txBody>
          <a:bodyPr>
            <a:spAutoFit/>
          </a:bodyPr>
          <a:lstStyle/>
          <a:p>
            <a:pPr algn="l">
              <a:buClr>
                <a:schemeClr val="accent2"/>
              </a:buClr>
              <a:buFont typeface="Wingdings" pitchFamily="2" charset="2"/>
              <a:buChar char="Ø"/>
            </a:pPr>
            <a:r>
              <a:rPr lang="tr-TR" sz="1800" b="1">
                <a:solidFill>
                  <a:schemeClr val="accent2"/>
                </a:solidFill>
                <a:latin typeface="Arial" charset="0"/>
              </a:rPr>
              <a:t>Teminat Fonksiyonu: Sigortanın temel fonksiyonu olup, ihracat alacağı belirli risklere karşı güvence altına alınmaktadır.  </a:t>
            </a:r>
          </a:p>
          <a:p>
            <a:pPr algn="l">
              <a:buClr>
                <a:schemeClr val="accent2"/>
              </a:buClr>
              <a:buFont typeface="Wingdings" pitchFamily="2" charset="2"/>
              <a:buNone/>
            </a:pPr>
            <a:endParaRPr lang="tr-TR" sz="1800" b="1">
              <a:solidFill>
                <a:schemeClr val="accent2"/>
              </a:solidFill>
              <a:latin typeface="Arial" charset="0"/>
            </a:endParaRPr>
          </a:p>
          <a:p>
            <a:pPr algn="l">
              <a:buClr>
                <a:schemeClr val="accent2"/>
              </a:buClr>
              <a:buFont typeface="Wingdings" pitchFamily="2" charset="2"/>
              <a:buChar char="Ø"/>
            </a:pPr>
            <a:r>
              <a:rPr lang="tr-TR" sz="1800" b="1">
                <a:solidFill>
                  <a:schemeClr val="accent2"/>
                </a:solidFill>
                <a:latin typeface="Arial" charset="0"/>
              </a:rPr>
              <a:t>Hizmet Fonksiyonu: Alıcı firmalar ve ülkeleri hakkında risk analizi ve mevcut riski izleme servisi ile ihracatçıların, alıcı firmaların mali yapılarında gözlenen olumsuz gelişmeleri takip edebilme ve risklerini daha sağlıklı şekilde yönetmeleri  sağlanmaktadır.  </a:t>
            </a:r>
          </a:p>
          <a:p>
            <a:pPr algn="l">
              <a:buClr>
                <a:schemeClr val="accent2"/>
              </a:buClr>
              <a:buFont typeface="Wingdings" pitchFamily="2" charset="2"/>
              <a:buNone/>
            </a:pPr>
            <a:endParaRPr lang="tr-TR" sz="1800" b="1">
              <a:solidFill>
                <a:schemeClr val="accent2"/>
              </a:solidFill>
              <a:latin typeface="Arial" charset="0"/>
            </a:endParaRPr>
          </a:p>
          <a:p>
            <a:pPr algn="l">
              <a:buClr>
                <a:schemeClr val="accent2"/>
              </a:buClr>
              <a:buFont typeface="Wingdings" pitchFamily="2" charset="2"/>
              <a:buChar char="Ø"/>
            </a:pPr>
            <a:r>
              <a:rPr lang="tr-TR" sz="1800" b="1">
                <a:solidFill>
                  <a:schemeClr val="accent2"/>
                </a:solidFill>
                <a:latin typeface="Arial" charset="0"/>
              </a:rPr>
              <a:t> Finansman Fonksiyonu : İhracatçı , tahsilat riskinden arınmış olan alacaklarını ticari bankalara iskonto ettirmek yoluyla sevk sonrası finansman imkanına kavuşmaktadır. </a:t>
            </a:r>
            <a:endParaRPr lang="en-US" sz="1800" b="1">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oter Placeholder 2"/>
          <p:cNvSpPr>
            <a:spLocks noGrp="1"/>
          </p:cNvSpPr>
          <p:nvPr>
            <p:ph type="ftr" sz="quarter" idx="11"/>
          </p:nvPr>
        </p:nvSpPr>
        <p:spPr>
          <a:xfrm>
            <a:off x="1357290" y="6248400"/>
            <a:ext cx="6357982" cy="457200"/>
          </a:xfrm>
          <a:noFill/>
        </p:spPr>
        <p:txBody>
          <a:bodyPr/>
          <a:lstStyle/>
          <a:p>
            <a:r>
              <a:rPr lang="tr-TR" b="1" dirty="0">
                <a:solidFill>
                  <a:srgbClr val="9EA9FA"/>
                </a:solidFill>
                <a:latin typeface="Arial" pitchFamily="34" charset="0"/>
                <a:cs typeface="Arial" pitchFamily="34" charset="0"/>
              </a:rPr>
              <a:t>31/03/2010 TÜRKİYE BANKALAR BİRLİĞİ &amp; İTKİB İŞBİRLİĞİ</a:t>
            </a:r>
            <a:endParaRPr lang="en-US" b="1" dirty="0">
              <a:solidFill>
                <a:srgbClr val="9EA9FA"/>
              </a:solidFill>
              <a:latin typeface="Arial" pitchFamily="34" charset="0"/>
              <a:cs typeface="Arial" pitchFamily="34" charset="0"/>
            </a:endParaRPr>
          </a:p>
        </p:txBody>
      </p:sp>
      <p:sp>
        <p:nvSpPr>
          <p:cNvPr id="14339" name="Slide Number Placeholder 3"/>
          <p:cNvSpPr>
            <a:spLocks noGrp="1"/>
          </p:cNvSpPr>
          <p:nvPr>
            <p:ph type="sldNum" sz="quarter" idx="12"/>
          </p:nvPr>
        </p:nvSpPr>
        <p:spPr>
          <a:noFill/>
        </p:spPr>
        <p:txBody>
          <a:bodyPr/>
          <a:lstStyle/>
          <a:p>
            <a:fld id="{998D2B61-B27E-4FEC-91E7-16C065ECE8D5}" type="slidenum">
              <a:rPr lang="en-US"/>
              <a:pPr/>
              <a:t>5</a:t>
            </a:fld>
            <a:endParaRPr lang="en-US"/>
          </a:p>
        </p:txBody>
      </p:sp>
      <p:sp>
        <p:nvSpPr>
          <p:cNvPr id="14340" name="Text Box 5"/>
          <p:cNvSpPr txBox="1">
            <a:spLocks noChangeArrowheads="1"/>
          </p:cNvSpPr>
          <p:nvPr/>
        </p:nvSpPr>
        <p:spPr bwMode="auto">
          <a:xfrm>
            <a:off x="785786" y="2143116"/>
            <a:ext cx="6705600" cy="4308872"/>
          </a:xfrm>
          <a:prstGeom prst="rect">
            <a:avLst/>
          </a:prstGeom>
          <a:noFill/>
          <a:ln w="9525">
            <a:noFill/>
            <a:miter lim="800000"/>
            <a:headEnd/>
            <a:tailEnd/>
          </a:ln>
        </p:spPr>
        <p:txBody>
          <a:bodyPr>
            <a:spAutoFit/>
          </a:bodyPr>
          <a:lstStyle/>
          <a:p>
            <a:pPr algn="l"/>
            <a:r>
              <a:rPr lang="tr-TR" sz="1600" b="1" dirty="0">
                <a:solidFill>
                  <a:schemeClr val="accent2"/>
                </a:solidFill>
                <a:latin typeface="Arial" charset="0"/>
              </a:rPr>
              <a:t>TÜRK EXIMBANK SİGORTA PROGRAMLARI</a:t>
            </a:r>
          </a:p>
          <a:p>
            <a:pPr algn="l">
              <a:buSzPct val="150000"/>
              <a:buFont typeface="Wingdings" pitchFamily="2" charset="2"/>
              <a:buChar char="ü"/>
            </a:pPr>
            <a:r>
              <a:rPr lang="tr-TR" sz="1600" b="1" dirty="0">
                <a:solidFill>
                  <a:schemeClr val="accent2"/>
                </a:solidFill>
                <a:latin typeface="Arial" charset="0"/>
              </a:rPr>
              <a:t>Kısa Vadeli İhracat Kredi Sigortası</a:t>
            </a:r>
          </a:p>
          <a:p>
            <a:pPr algn="l">
              <a:buSzPct val="150000"/>
              <a:buFont typeface="Wingdings" pitchFamily="2" charset="2"/>
              <a:buNone/>
            </a:pPr>
            <a:endParaRPr lang="tr-TR" sz="1600" b="1" dirty="0">
              <a:solidFill>
                <a:schemeClr val="accent2"/>
              </a:solidFill>
              <a:latin typeface="Arial" charset="0"/>
            </a:endParaRPr>
          </a:p>
          <a:p>
            <a:pPr lvl="1" algn="l">
              <a:buSzPct val="150000"/>
              <a:buFont typeface="Wingdings" pitchFamily="2" charset="2"/>
              <a:buChar char="Ø"/>
            </a:pPr>
            <a:r>
              <a:rPr lang="tr-TR" sz="1600" b="1" dirty="0">
                <a:solidFill>
                  <a:schemeClr val="accent2"/>
                </a:solidFill>
                <a:latin typeface="Arial" charset="0"/>
              </a:rPr>
              <a:t>1 yıllık poliçe süresi içerisinde gerçekleştirilecek tüm </a:t>
            </a:r>
            <a:r>
              <a:rPr lang="tr-TR" sz="1600" b="1" dirty="0" smtClean="0">
                <a:solidFill>
                  <a:schemeClr val="accent2"/>
                </a:solidFill>
                <a:latin typeface="Arial" charset="0"/>
              </a:rPr>
              <a:t>ihracat portföyü </a:t>
            </a:r>
            <a:r>
              <a:rPr lang="tr-TR" sz="1600" b="1" dirty="0">
                <a:solidFill>
                  <a:schemeClr val="accent2"/>
                </a:solidFill>
                <a:latin typeface="Arial" charset="0"/>
              </a:rPr>
              <a:t>(whole-turnover cover) bazında sigorta kapsamı</a:t>
            </a:r>
          </a:p>
          <a:p>
            <a:pPr algn="l">
              <a:buSzPct val="150000"/>
              <a:buFont typeface="Wingdings" pitchFamily="2" charset="2"/>
              <a:buNone/>
            </a:pPr>
            <a:endParaRPr lang="tr-TR" sz="1600" b="1" dirty="0">
              <a:solidFill>
                <a:schemeClr val="accent2"/>
              </a:solidFill>
              <a:latin typeface="Arial" charset="0"/>
            </a:endParaRPr>
          </a:p>
          <a:p>
            <a:pPr algn="l">
              <a:buSzPct val="150000"/>
              <a:buFont typeface="Wingdings" pitchFamily="2" charset="2"/>
              <a:buChar char="ü"/>
            </a:pPr>
            <a:r>
              <a:rPr lang="tr-TR" sz="1600" b="1" dirty="0">
                <a:solidFill>
                  <a:schemeClr val="accent2"/>
                </a:solidFill>
                <a:latin typeface="Arial" charset="0"/>
              </a:rPr>
              <a:t>Orta/Uzun Vadeli İhracat Kredi Sigortası</a:t>
            </a:r>
          </a:p>
          <a:p>
            <a:pPr algn="l">
              <a:buSzPct val="150000"/>
              <a:buFont typeface="Wingdings" pitchFamily="2" charset="2"/>
              <a:buNone/>
            </a:pPr>
            <a:endParaRPr lang="tr-TR" sz="1600" b="1" dirty="0">
              <a:solidFill>
                <a:schemeClr val="accent2"/>
              </a:solidFill>
              <a:latin typeface="Arial" charset="0"/>
            </a:endParaRPr>
          </a:p>
          <a:p>
            <a:pPr lvl="1" algn="l">
              <a:buSzPct val="150000"/>
              <a:buFont typeface="Wingdings" pitchFamily="2" charset="2"/>
              <a:buChar char="Ø"/>
            </a:pPr>
            <a:r>
              <a:rPr lang="tr-TR" sz="1600" b="1" dirty="0">
                <a:solidFill>
                  <a:schemeClr val="accent2"/>
                </a:solidFill>
                <a:latin typeface="Arial" charset="0"/>
              </a:rPr>
              <a:t>İşlem-spesifik sigorta kapsamı</a:t>
            </a:r>
          </a:p>
          <a:p>
            <a:pPr lvl="1" algn="l">
              <a:buSzPct val="150000"/>
              <a:buFont typeface="Wingdings" pitchFamily="2" charset="2"/>
              <a:buChar char="Ø"/>
            </a:pPr>
            <a:r>
              <a:rPr lang="tr-TR" sz="1600" b="1" dirty="0">
                <a:solidFill>
                  <a:schemeClr val="accent2"/>
                </a:solidFill>
                <a:latin typeface="Arial" charset="0"/>
              </a:rPr>
              <a:t>1-5 yıl vadeli işlemleri </a:t>
            </a:r>
          </a:p>
          <a:p>
            <a:pPr lvl="1" algn="l">
              <a:buSzPct val="150000"/>
              <a:buFont typeface="Wingdings" pitchFamily="2" charset="2"/>
              <a:buChar char="Ø"/>
            </a:pPr>
            <a:r>
              <a:rPr lang="tr-TR" sz="1600" b="1" dirty="0">
                <a:solidFill>
                  <a:schemeClr val="accent2"/>
                </a:solidFill>
                <a:latin typeface="Arial" charset="0"/>
              </a:rPr>
              <a:t>Sermaye ve yarı-sermaye malı ihracı</a:t>
            </a:r>
          </a:p>
          <a:p>
            <a:pPr lvl="1" algn="l">
              <a:buSzPct val="150000"/>
              <a:buFont typeface="Wingdings" pitchFamily="2" charset="2"/>
              <a:buChar char="Ø"/>
            </a:pPr>
            <a:r>
              <a:rPr lang="tr-TR" sz="1600" b="1" dirty="0">
                <a:solidFill>
                  <a:schemeClr val="accent2"/>
                </a:solidFill>
                <a:latin typeface="Arial" charset="0"/>
              </a:rPr>
              <a:t>Politik ya da tüm riskler (ticari/politik)</a:t>
            </a:r>
          </a:p>
          <a:p>
            <a:pPr lvl="1" algn="l">
              <a:buSzPct val="150000"/>
              <a:buFont typeface="Wingdings" pitchFamily="2" charset="2"/>
              <a:buChar char="Ø"/>
            </a:pPr>
            <a:r>
              <a:rPr lang="tr-TR" sz="1600" b="1" dirty="0">
                <a:solidFill>
                  <a:schemeClr val="accent2"/>
                </a:solidFill>
                <a:latin typeface="Arial" charset="0"/>
              </a:rPr>
              <a:t>Finansman sağlayan ticari bankalar lehine garanti mektubu </a:t>
            </a:r>
          </a:p>
          <a:p>
            <a:pPr lvl="1" algn="l">
              <a:buSzPct val="150000"/>
              <a:buFont typeface="Wingdings" pitchFamily="2" charset="2"/>
              <a:buNone/>
            </a:pPr>
            <a:r>
              <a:rPr lang="tr-TR" sz="1600" b="1" dirty="0">
                <a:solidFill>
                  <a:schemeClr val="accent2"/>
                </a:solidFill>
                <a:latin typeface="Arial" charset="0"/>
              </a:rPr>
              <a:t>uygulaması</a:t>
            </a:r>
          </a:p>
          <a:p>
            <a:pPr lvl="1" algn="l">
              <a:buSzPct val="150000"/>
              <a:buFont typeface="Wingdings" pitchFamily="2" charset="2"/>
              <a:buNone/>
            </a:pPr>
            <a:endParaRPr lang="tr-TR" sz="1400" b="1" dirty="0">
              <a:solidFill>
                <a:schemeClr val="accent2"/>
              </a:solidFill>
              <a:latin typeface="Arial" charset="0"/>
            </a:endParaRPr>
          </a:p>
          <a:p>
            <a:pPr algn="l">
              <a:buSzPct val="150000"/>
              <a:buFont typeface="Wingdings" pitchFamily="2" charset="2"/>
              <a:buNone/>
            </a:pPr>
            <a:endParaRPr lang="en-US" sz="2000" b="1" dirty="0">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2"/>
          <p:cNvSpPr>
            <a:spLocks noGrp="1"/>
          </p:cNvSpPr>
          <p:nvPr>
            <p:ph type="ftr" sz="quarter" idx="11"/>
          </p:nvPr>
        </p:nvSpPr>
        <p:spPr>
          <a:xfrm>
            <a:off x="1571604" y="6248400"/>
            <a:ext cx="5786478" cy="457200"/>
          </a:xfrm>
          <a:noFill/>
        </p:spPr>
        <p:txBody>
          <a:bodyPr/>
          <a:lstStyle/>
          <a:p>
            <a:r>
              <a:rPr lang="tr-TR" b="1" dirty="0">
                <a:solidFill>
                  <a:srgbClr val="9EA9FA"/>
                </a:solidFill>
                <a:latin typeface="Arial" pitchFamily="34" charset="0"/>
                <a:cs typeface="Arial" pitchFamily="34" charset="0"/>
              </a:rPr>
              <a:t>31/03/2010 TÜRKİYE BANKALAR BİRLİĞİ &amp; İTKİB İŞBİRLİĞİ</a:t>
            </a:r>
            <a:endParaRPr lang="en-US" b="1" dirty="0">
              <a:solidFill>
                <a:srgbClr val="9EA9FA"/>
              </a:solidFill>
              <a:latin typeface="Arial" pitchFamily="34" charset="0"/>
              <a:cs typeface="Arial" pitchFamily="34" charset="0"/>
            </a:endParaRPr>
          </a:p>
        </p:txBody>
      </p:sp>
      <p:sp>
        <p:nvSpPr>
          <p:cNvPr id="15363" name="Slide Number Placeholder 3"/>
          <p:cNvSpPr>
            <a:spLocks noGrp="1"/>
          </p:cNvSpPr>
          <p:nvPr>
            <p:ph type="sldNum" sz="quarter" idx="12"/>
          </p:nvPr>
        </p:nvSpPr>
        <p:spPr>
          <a:noFill/>
        </p:spPr>
        <p:txBody>
          <a:bodyPr/>
          <a:lstStyle/>
          <a:p>
            <a:fld id="{D8AB26FD-661E-4A8E-A6E1-8AB467C665FD}" type="slidenum">
              <a:rPr lang="en-US"/>
              <a:pPr/>
              <a:t>6</a:t>
            </a:fld>
            <a:endParaRPr lang="en-US"/>
          </a:p>
        </p:txBody>
      </p:sp>
      <p:sp>
        <p:nvSpPr>
          <p:cNvPr id="15364" name="Text Box 4"/>
          <p:cNvSpPr txBox="1">
            <a:spLocks noChangeArrowheads="1"/>
          </p:cNvSpPr>
          <p:nvPr/>
        </p:nvSpPr>
        <p:spPr bwMode="auto">
          <a:xfrm>
            <a:off x="152400" y="2211388"/>
            <a:ext cx="8582025" cy="3598862"/>
          </a:xfrm>
          <a:prstGeom prst="rect">
            <a:avLst/>
          </a:prstGeom>
          <a:noFill/>
          <a:ln w="9525">
            <a:noFill/>
            <a:miter lim="800000"/>
            <a:headEnd/>
            <a:tailEnd/>
          </a:ln>
        </p:spPr>
        <p:txBody>
          <a:bodyPr>
            <a:spAutoFit/>
          </a:bodyPr>
          <a:lstStyle/>
          <a:p>
            <a:r>
              <a:rPr lang="tr-TR" sz="2400" b="1">
                <a:solidFill>
                  <a:schemeClr val="accent2"/>
                </a:solidFill>
                <a:latin typeface="Arial" charset="0"/>
              </a:rPr>
              <a:t>KISA VADELİ İHRACAT KREDİ SİGORTASI PROGRAMI (KVİKS )(I)</a:t>
            </a:r>
          </a:p>
          <a:p>
            <a:pPr algn="l"/>
            <a:endParaRPr lang="tr-TR" sz="2000" b="1">
              <a:solidFill>
                <a:schemeClr val="accent2"/>
              </a:solidFill>
              <a:latin typeface="Arial" charset="0"/>
            </a:endParaRPr>
          </a:p>
          <a:p>
            <a:pPr algn="l">
              <a:buSzPct val="150000"/>
              <a:buFont typeface="Wingdings" pitchFamily="2" charset="2"/>
              <a:buNone/>
            </a:pPr>
            <a:r>
              <a:rPr lang="tr-TR" sz="1800" b="1">
                <a:solidFill>
                  <a:schemeClr val="accent2"/>
                </a:solidFill>
                <a:latin typeface="Arial" charset="0"/>
              </a:rPr>
              <a:t>TİCARİ RİSKLER</a:t>
            </a:r>
          </a:p>
          <a:p>
            <a:pPr algn="l">
              <a:buSzPct val="150000"/>
              <a:buFont typeface="Wingdings" pitchFamily="2" charset="2"/>
              <a:buNone/>
            </a:pPr>
            <a:endParaRPr lang="tr-TR" sz="1800" b="1">
              <a:solidFill>
                <a:schemeClr val="accent2"/>
              </a:solidFill>
              <a:latin typeface="Arial" charset="0"/>
            </a:endParaRPr>
          </a:p>
          <a:p>
            <a:pPr algn="l">
              <a:buSzPct val="150000"/>
              <a:buFont typeface="Wingdings" pitchFamily="2" charset="2"/>
              <a:buChar char="ü"/>
            </a:pPr>
            <a:r>
              <a:rPr lang="tr-TR" sz="1800" b="1">
                <a:solidFill>
                  <a:schemeClr val="accent2"/>
                </a:solidFill>
                <a:latin typeface="Arial" charset="0"/>
              </a:rPr>
              <a:t>Alıcının iflası, tasfiye kararı alınması, konkordato ilanı ve benzeri</a:t>
            </a:r>
          </a:p>
          <a:p>
            <a:pPr algn="l">
              <a:buSzPct val="150000"/>
              <a:buFont typeface="Wingdings" pitchFamily="2" charset="2"/>
              <a:buNone/>
            </a:pPr>
            <a:r>
              <a:rPr lang="tr-TR" sz="1800" b="1">
                <a:solidFill>
                  <a:schemeClr val="accent2"/>
                </a:solidFill>
                <a:latin typeface="Arial" charset="0"/>
              </a:rPr>
              <a:t>     nedenlerle meydana gelen ödeyememe hali;</a:t>
            </a:r>
          </a:p>
          <a:p>
            <a:pPr algn="l">
              <a:buSzPct val="150000"/>
              <a:buFont typeface="Wingdings" pitchFamily="2" charset="2"/>
              <a:buNone/>
            </a:pPr>
            <a:endParaRPr lang="tr-TR" sz="1800" b="1">
              <a:solidFill>
                <a:schemeClr val="accent2"/>
              </a:solidFill>
              <a:latin typeface="Arial" charset="0"/>
            </a:endParaRPr>
          </a:p>
          <a:p>
            <a:pPr algn="l">
              <a:buSzPct val="150000"/>
              <a:buFont typeface="Wingdings" pitchFamily="2" charset="2"/>
              <a:buChar char="ü"/>
            </a:pPr>
            <a:r>
              <a:rPr lang="tr-TR" sz="1800" b="1">
                <a:solidFill>
                  <a:schemeClr val="accent2"/>
                </a:solidFill>
                <a:latin typeface="Arial" charset="0"/>
              </a:rPr>
              <a:t>Alıcının, kendisi tarafından kabul edilen mal bedellerini vade tarihinden    </a:t>
            </a:r>
          </a:p>
          <a:p>
            <a:pPr algn="l">
              <a:buSzPct val="150000"/>
              <a:buFont typeface="Wingdings" pitchFamily="2" charset="2"/>
              <a:buNone/>
            </a:pPr>
            <a:r>
              <a:rPr lang="tr-TR" sz="1800" b="1">
                <a:solidFill>
                  <a:schemeClr val="accent2"/>
                </a:solidFill>
                <a:latin typeface="Arial" charset="0"/>
              </a:rPr>
              <a:t>    sonraki  4 ay içinde ödememesi veya ödeyememesi;</a:t>
            </a:r>
          </a:p>
          <a:p>
            <a:pPr algn="l">
              <a:buSzPct val="150000"/>
              <a:buFont typeface="Wingdings" pitchFamily="2" charset="2"/>
              <a:buNone/>
            </a:pPr>
            <a:endParaRPr lang="tr-TR" sz="1800" b="1">
              <a:solidFill>
                <a:schemeClr val="accent2"/>
              </a:solidFill>
              <a:latin typeface="Arial" charset="0"/>
            </a:endParaRPr>
          </a:p>
          <a:p>
            <a:pPr algn="l">
              <a:buSzPct val="150000"/>
              <a:buFont typeface="Wingdings" pitchFamily="2" charset="2"/>
              <a:buChar char="ü"/>
            </a:pPr>
            <a:r>
              <a:rPr lang="tr-TR" sz="1800" b="1">
                <a:solidFill>
                  <a:schemeClr val="accent2"/>
                </a:solidFill>
                <a:latin typeface="Arial" charset="0"/>
              </a:rPr>
              <a:t>Alıcının, sevk edilen malları kabul etmemesi veya edememesi.</a:t>
            </a:r>
            <a:endParaRPr lang="en-US" sz="1800" b="1">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2"/>
          <p:cNvSpPr>
            <a:spLocks noGrp="1"/>
          </p:cNvSpPr>
          <p:nvPr>
            <p:ph type="ftr" sz="quarter" idx="11"/>
          </p:nvPr>
        </p:nvSpPr>
        <p:spPr>
          <a:xfrm>
            <a:off x="1142976" y="6248400"/>
            <a:ext cx="6500858" cy="457200"/>
          </a:xfrm>
          <a:noFill/>
        </p:spPr>
        <p:txBody>
          <a:bodyPr/>
          <a:lstStyle/>
          <a:p>
            <a:r>
              <a:rPr lang="tr-TR" b="1" dirty="0">
                <a:solidFill>
                  <a:srgbClr val="9EA9FA"/>
                </a:solidFill>
                <a:latin typeface="Arial" pitchFamily="34" charset="0"/>
                <a:cs typeface="Arial" pitchFamily="34" charset="0"/>
              </a:rPr>
              <a:t>31/03/2010 TÜRKİYE BANKALAR BİRLİĞİ &amp; İTKİB İŞBİRLİĞİ</a:t>
            </a:r>
            <a:endParaRPr lang="en-US" b="1" dirty="0">
              <a:solidFill>
                <a:srgbClr val="9EA9FA"/>
              </a:solidFill>
              <a:latin typeface="Arial" pitchFamily="34" charset="0"/>
              <a:cs typeface="Arial" pitchFamily="34" charset="0"/>
            </a:endParaRPr>
          </a:p>
        </p:txBody>
      </p:sp>
      <p:sp>
        <p:nvSpPr>
          <p:cNvPr id="16387" name="Slide Number Placeholder 3"/>
          <p:cNvSpPr>
            <a:spLocks noGrp="1"/>
          </p:cNvSpPr>
          <p:nvPr>
            <p:ph type="sldNum" sz="quarter" idx="12"/>
          </p:nvPr>
        </p:nvSpPr>
        <p:spPr>
          <a:noFill/>
        </p:spPr>
        <p:txBody>
          <a:bodyPr/>
          <a:lstStyle/>
          <a:p>
            <a:fld id="{1203C82F-6E63-4C76-BD84-01A241B96296}" type="slidenum">
              <a:rPr lang="en-US"/>
              <a:pPr/>
              <a:t>7</a:t>
            </a:fld>
            <a:endParaRPr lang="en-US"/>
          </a:p>
        </p:txBody>
      </p:sp>
      <p:sp>
        <p:nvSpPr>
          <p:cNvPr id="16388" name="Text Box 4"/>
          <p:cNvSpPr txBox="1">
            <a:spLocks noChangeArrowheads="1"/>
          </p:cNvSpPr>
          <p:nvPr/>
        </p:nvSpPr>
        <p:spPr bwMode="auto">
          <a:xfrm>
            <a:off x="238125" y="2106613"/>
            <a:ext cx="8582025" cy="3843337"/>
          </a:xfrm>
          <a:prstGeom prst="rect">
            <a:avLst/>
          </a:prstGeom>
          <a:noFill/>
          <a:ln w="9525">
            <a:noFill/>
            <a:miter lim="800000"/>
            <a:headEnd/>
            <a:tailEnd/>
          </a:ln>
        </p:spPr>
        <p:txBody>
          <a:bodyPr>
            <a:spAutoFit/>
          </a:bodyPr>
          <a:lstStyle/>
          <a:p>
            <a:pPr algn="l"/>
            <a:r>
              <a:rPr lang="tr-TR" sz="2400" b="1">
                <a:solidFill>
                  <a:schemeClr val="accent2"/>
                </a:solidFill>
                <a:latin typeface="Arial" charset="0"/>
              </a:rPr>
              <a:t>KISA VADELİ İHRACAT KREDİ SİGORTASI PROGRAMI (II)</a:t>
            </a:r>
          </a:p>
          <a:p>
            <a:pPr algn="l"/>
            <a:endParaRPr lang="tr-TR" sz="2400" b="1">
              <a:solidFill>
                <a:schemeClr val="accent2"/>
              </a:solidFill>
              <a:latin typeface="Arial" charset="0"/>
            </a:endParaRPr>
          </a:p>
          <a:p>
            <a:pPr algn="l">
              <a:buSzPct val="150000"/>
              <a:buFont typeface="Wingdings" pitchFamily="2" charset="2"/>
              <a:buNone/>
            </a:pPr>
            <a:r>
              <a:rPr lang="tr-TR" sz="1800" b="1">
                <a:solidFill>
                  <a:schemeClr val="accent2"/>
                </a:solidFill>
                <a:latin typeface="Arial" charset="0"/>
              </a:rPr>
              <a:t>POLİTİK RİSKLER</a:t>
            </a:r>
          </a:p>
          <a:p>
            <a:pPr algn="l">
              <a:buSzPct val="150000"/>
              <a:buFont typeface="Wingdings" pitchFamily="2" charset="2"/>
              <a:buNone/>
            </a:pPr>
            <a:endParaRPr lang="tr-TR" sz="1800" b="1">
              <a:solidFill>
                <a:schemeClr val="accent2"/>
              </a:solidFill>
              <a:latin typeface="Arial" charset="0"/>
            </a:endParaRPr>
          </a:p>
          <a:p>
            <a:pPr algn="l">
              <a:buSzPct val="150000"/>
              <a:buFont typeface="Wingdings" pitchFamily="2" charset="2"/>
              <a:buChar char="ü"/>
            </a:pPr>
            <a:r>
              <a:rPr lang="tr-TR" sz="1800" b="1">
                <a:solidFill>
                  <a:schemeClr val="accent2"/>
                </a:solidFill>
                <a:latin typeface="Arial" charset="0"/>
              </a:rPr>
              <a:t>Alıcının ülkesi kaynaklı her türlü transfer yasakları ve kısıtlamalar ile</a:t>
            </a:r>
          </a:p>
          <a:p>
            <a:pPr algn="l">
              <a:buSzPct val="150000"/>
              <a:buFont typeface="Wingdings" pitchFamily="2" charset="2"/>
              <a:buNone/>
            </a:pPr>
            <a:r>
              <a:rPr lang="tr-TR" sz="1800" b="1">
                <a:solidFill>
                  <a:schemeClr val="accent2"/>
                </a:solidFill>
                <a:latin typeface="Arial" charset="0"/>
              </a:rPr>
              <a:t>    ithalat üzerindeki yasak ve engellemeler,</a:t>
            </a:r>
          </a:p>
          <a:p>
            <a:pPr algn="l">
              <a:buSzPct val="150000"/>
              <a:buFont typeface="Wingdings" pitchFamily="2" charset="2"/>
              <a:buNone/>
            </a:pPr>
            <a:endParaRPr lang="tr-TR" sz="1800" b="1">
              <a:solidFill>
                <a:schemeClr val="accent2"/>
              </a:solidFill>
              <a:latin typeface="Arial" charset="0"/>
            </a:endParaRPr>
          </a:p>
          <a:p>
            <a:pPr algn="l">
              <a:buSzPct val="150000"/>
              <a:buFont typeface="Wingdings" pitchFamily="2" charset="2"/>
              <a:buChar char="ü"/>
            </a:pPr>
            <a:r>
              <a:rPr lang="tr-TR" sz="1800" b="1">
                <a:solidFill>
                  <a:schemeClr val="accent2"/>
                </a:solidFill>
                <a:latin typeface="Arial" charset="0"/>
              </a:rPr>
              <a:t>Savaş, iç savaş ve benzeri sosyal kargaşa halleri,</a:t>
            </a:r>
          </a:p>
          <a:p>
            <a:pPr algn="l">
              <a:buSzPct val="150000"/>
              <a:buFont typeface="Wingdings" pitchFamily="2" charset="2"/>
              <a:buChar char="ü"/>
            </a:pPr>
            <a:endParaRPr lang="tr-TR" sz="1800" b="1">
              <a:solidFill>
                <a:schemeClr val="accent2"/>
              </a:solidFill>
              <a:latin typeface="Arial" charset="0"/>
            </a:endParaRPr>
          </a:p>
          <a:p>
            <a:pPr algn="l">
              <a:buSzPct val="150000"/>
              <a:buFont typeface="Wingdings" pitchFamily="2" charset="2"/>
              <a:buChar char="ü"/>
            </a:pPr>
            <a:r>
              <a:rPr lang="tr-TR" sz="1800" b="1">
                <a:solidFill>
                  <a:schemeClr val="accent2"/>
                </a:solidFill>
                <a:latin typeface="Arial" charset="0"/>
              </a:rPr>
              <a:t>Sevkiyata konu mallara el konulması, millileştirilmesi ve benzeri hadiseler,</a:t>
            </a:r>
          </a:p>
          <a:p>
            <a:pPr algn="l">
              <a:buSzPct val="150000"/>
              <a:buFont typeface="Wingdings" pitchFamily="2" charset="2"/>
              <a:buChar char="ü"/>
            </a:pPr>
            <a:endParaRPr lang="tr-TR" sz="1800" b="1">
              <a:solidFill>
                <a:schemeClr val="accent2"/>
              </a:solidFill>
              <a:latin typeface="Arial" charset="0"/>
            </a:endParaRPr>
          </a:p>
          <a:p>
            <a:pPr algn="l">
              <a:buSzPct val="150000"/>
              <a:buFont typeface="Wingdings" pitchFamily="2" charset="2"/>
              <a:buChar char="ü"/>
            </a:pPr>
            <a:r>
              <a:rPr lang="tr-TR" sz="1800" b="1">
                <a:solidFill>
                  <a:schemeClr val="accent2"/>
                </a:solidFill>
                <a:latin typeface="Arial" charset="0"/>
              </a:rPr>
              <a:t>Kamu alıcısının ödeyememe hali ile devlet garantili alacakların Sigortalı’ya</a:t>
            </a:r>
          </a:p>
          <a:p>
            <a:pPr algn="l">
              <a:buSzPct val="150000"/>
              <a:buFont typeface="Wingdings" pitchFamily="2" charset="2"/>
              <a:buNone/>
            </a:pPr>
            <a:r>
              <a:rPr lang="tr-TR" sz="1800" b="1">
                <a:solidFill>
                  <a:schemeClr val="accent2"/>
                </a:solidFill>
                <a:latin typeface="Arial" charset="0"/>
              </a:rPr>
              <a:t>    yükletilemeyecek nedenler çerçevesinde ödenmemiş olması.</a:t>
            </a:r>
            <a:endParaRPr lang="en-US" sz="1800" b="1">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2"/>
          <p:cNvSpPr>
            <a:spLocks noGrp="1"/>
          </p:cNvSpPr>
          <p:nvPr>
            <p:ph type="ftr" sz="quarter" idx="11"/>
          </p:nvPr>
        </p:nvSpPr>
        <p:spPr>
          <a:xfrm>
            <a:off x="1000100" y="6248400"/>
            <a:ext cx="6643734" cy="457200"/>
          </a:xfrm>
          <a:noFill/>
        </p:spPr>
        <p:txBody>
          <a:bodyPr/>
          <a:lstStyle/>
          <a:p>
            <a:r>
              <a:rPr lang="tr-TR" b="1" dirty="0">
                <a:solidFill>
                  <a:srgbClr val="9EA9FA"/>
                </a:solidFill>
                <a:latin typeface="Arial" pitchFamily="34" charset="0"/>
                <a:cs typeface="Arial" pitchFamily="34" charset="0"/>
              </a:rPr>
              <a:t>31/03/2010 TÜRKİYE BANKALAR BİRLİĞİ &amp; İTKİB İŞBİRLİĞİ</a:t>
            </a:r>
            <a:endParaRPr lang="en-US" b="1" dirty="0">
              <a:solidFill>
                <a:srgbClr val="9EA9FA"/>
              </a:solidFill>
              <a:latin typeface="Arial" pitchFamily="34" charset="0"/>
              <a:cs typeface="Arial" pitchFamily="34" charset="0"/>
            </a:endParaRPr>
          </a:p>
        </p:txBody>
      </p:sp>
      <p:sp>
        <p:nvSpPr>
          <p:cNvPr id="17411" name="Slide Number Placeholder 3"/>
          <p:cNvSpPr>
            <a:spLocks noGrp="1"/>
          </p:cNvSpPr>
          <p:nvPr>
            <p:ph type="sldNum" sz="quarter" idx="12"/>
          </p:nvPr>
        </p:nvSpPr>
        <p:spPr>
          <a:noFill/>
        </p:spPr>
        <p:txBody>
          <a:bodyPr/>
          <a:lstStyle/>
          <a:p>
            <a:fld id="{52CFD45D-F548-434C-927D-59F8DDEAC688}" type="slidenum">
              <a:rPr lang="en-US"/>
              <a:pPr/>
              <a:t>8</a:t>
            </a:fld>
            <a:endParaRPr lang="en-US"/>
          </a:p>
        </p:txBody>
      </p:sp>
      <p:sp>
        <p:nvSpPr>
          <p:cNvPr id="17412" name="Text Box 4"/>
          <p:cNvSpPr txBox="1">
            <a:spLocks noChangeArrowheads="1"/>
          </p:cNvSpPr>
          <p:nvPr/>
        </p:nvSpPr>
        <p:spPr bwMode="auto">
          <a:xfrm>
            <a:off x="152400" y="2008188"/>
            <a:ext cx="8763000" cy="3786187"/>
          </a:xfrm>
          <a:prstGeom prst="rect">
            <a:avLst/>
          </a:prstGeom>
          <a:noFill/>
          <a:ln w="9525">
            <a:noFill/>
            <a:miter lim="800000"/>
            <a:headEnd/>
            <a:tailEnd/>
          </a:ln>
        </p:spPr>
        <p:txBody>
          <a:bodyPr>
            <a:spAutoFit/>
          </a:bodyPr>
          <a:lstStyle/>
          <a:p>
            <a:r>
              <a:rPr lang="tr-TR" sz="2400" b="1" dirty="0">
                <a:solidFill>
                  <a:schemeClr val="accent2"/>
                </a:solidFill>
                <a:latin typeface="Arial" charset="0"/>
              </a:rPr>
              <a:t>KISA VADELİ İHRACAT KREDİ SİGORTASI PROGRAMI (III)</a:t>
            </a:r>
          </a:p>
          <a:p>
            <a:endParaRPr lang="tr-TR" sz="2400" b="1" dirty="0">
              <a:solidFill>
                <a:schemeClr val="accent2"/>
              </a:solidFill>
              <a:latin typeface="Arial" charset="0"/>
            </a:endParaRPr>
          </a:p>
          <a:p>
            <a:pPr algn="l">
              <a:buSzPct val="150000"/>
              <a:buFont typeface="Wingdings" pitchFamily="2" charset="2"/>
              <a:buChar char="ü"/>
            </a:pPr>
            <a:r>
              <a:rPr lang="tr-TR" sz="1600" b="1" dirty="0">
                <a:solidFill>
                  <a:schemeClr val="accent2"/>
                </a:solidFill>
                <a:latin typeface="Arial" charset="0"/>
              </a:rPr>
              <a:t>Kapsam </a:t>
            </a:r>
            <a:r>
              <a:rPr lang="tr-TR" sz="1600" b="1" dirty="0">
                <a:solidFill>
                  <a:schemeClr val="accent2"/>
                </a:solidFill>
                <a:latin typeface="Arial" charset="0"/>
                <a:sym typeface="Wingdings" pitchFamily="2" charset="2"/>
              </a:rPr>
              <a:t> Poliçe süresi içerisinde gerçekleştirilecek tüm ihracat portföyü</a:t>
            </a:r>
          </a:p>
          <a:p>
            <a:pPr algn="l">
              <a:buSzPct val="150000"/>
              <a:buFont typeface="Wingdings" pitchFamily="2" charset="2"/>
              <a:buChar char="ü"/>
            </a:pPr>
            <a:r>
              <a:rPr lang="tr-TR" sz="1600" b="1" dirty="0">
                <a:solidFill>
                  <a:schemeClr val="accent2"/>
                </a:solidFill>
                <a:latin typeface="Arial" charset="0"/>
                <a:sym typeface="Wingdings" pitchFamily="2" charset="2"/>
              </a:rPr>
              <a:t>Poliçe Süresi  1 yıl</a:t>
            </a:r>
          </a:p>
          <a:p>
            <a:pPr algn="l">
              <a:buSzPct val="150000"/>
              <a:buFont typeface="Wingdings" pitchFamily="2" charset="2"/>
              <a:buChar char="ü"/>
            </a:pPr>
            <a:r>
              <a:rPr lang="tr-TR" sz="1600" b="1" dirty="0">
                <a:solidFill>
                  <a:schemeClr val="accent2"/>
                </a:solidFill>
                <a:latin typeface="Arial" charset="0"/>
                <a:sym typeface="Wingdings" pitchFamily="2" charset="2"/>
              </a:rPr>
              <a:t>Azami Vade  360 gün</a:t>
            </a:r>
          </a:p>
          <a:p>
            <a:pPr algn="l">
              <a:buSzPct val="150000"/>
              <a:buFont typeface="Wingdings" pitchFamily="2" charset="2"/>
              <a:buChar char="ü"/>
            </a:pPr>
            <a:r>
              <a:rPr lang="tr-TR" sz="1600" b="1" dirty="0">
                <a:solidFill>
                  <a:schemeClr val="accent2"/>
                </a:solidFill>
                <a:latin typeface="Arial" charset="0"/>
                <a:sym typeface="Wingdings" pitchFamily="2" charset="2"/>
              </a:rPr>
              <a:t>Zarar Tazmin Oranı  Aksi belirtilmedikçe % 90</a:t>
            </a:r>
          </a:p>
          <a:p>
            <a:pPr algn="l">
              <a:buSzPct val="150000"/>
              <a:buFont typeface="Wingdings" pitchFamily="2" charset="2"/>
              <a:buChar char="ü"/>
            </a:pPr>
            <a:r>
              <a:rPr lang="tr-TR" sz="1600" b="1" dirty="0">
                <a:solidFill>
                  <a:schemeClr val="accent2"/>
                </a:solidFill>
                <a:latin typeface="Arial" charset="0"/>
                <a:sym typeface="Wingdings" pitchFamily="2" charset="2"/>
              </a:rPr>
              <a:t>Zararın Kesinleşmesine İlişkin Bekleme Süresi  Azami 4 ay</a:t>
            </a:r>
          </a:p>
          <a:p>
            <a:pPr algn="l">
              <a:buSzPct val="150000"/>
              <a:buFont typeface="Wingdings" pitchFamily="2" charset="2"/>
              <a:buChar char="ü"/>
            </a:pPr>
            <a:r>
              <a:rPr lang="tr-TR" sz="1600" b="1" dirty="0">
                <a:solidFill>
                  <a:schemeClr val="accent2"/>
                </a:solidFill>
                <a:latin typeface="Arial" charset="0"/>
                <a:sym typeface="Wingdings" pitchFamily="2" charset="2"/>
              </a:rPr>
              <a:t>Kapsam Dahilindeki Ülke Sayısı  204</a:t>
            </a:r>
          </a:p>
          <a:p>
            <a:pPr algn="l">
              <a:buSzPct val="150000"/>
              <a:buFont typeface="Wingdings" pitchFamily="2" charset="2"/>
              <a:buChar char="ü"/>
            </a:pPr>
            <a:r>
              <a:rPr lang="tr-TR" sz="1600" b="1" dirty="0">
                <a:solidFill>
                  <a:schemeClr val="accent2"/>
                </a:solidFill>
                <a:latin typeface="Arial" charset="0"/>
                <a:sym typeface="Wingdings" pitchFamily="2" charset="2"/>
              </a:rPr>
              <a:t>Prim Oranları  Alıcının türü, ihracatın ödeme şekli ve vadesi ile alıcının ülkesinin </a:t>
            </a:r>
          </a:p>
          <a:p>
            <a:pPr algn="l">
              <a:buSzPct val="150000"/>
              <a:buFont typeface="Wingdings" pitchFamily="2" charset="2"/>
              <a:buNone/>
            </a:pPr>
            <a:r>
              <a:rPr lang="tr-TR" sz="1600" b="1" dirty="0">
                <a:solidFill>
                  <a:schemeClr val="accent2"/>
                </a:solidFill>
                <a:latin typeface="Arial" charset="0"/>
                <a:sym typeface="Wingdings" pitchFamily="2" charset="2"/>
              </a:rPr>
              <a:t>    risk grubu dikkate alınarak ülke bazında </a:t>
            </a:r>
            <a:r>
              <a:rPr lang="tr-TR" sz="1600" b="1" dirty="0">
                <a:solidFill>
                  <a:schemeClr val="accent2"/>
                </a:solidFill>
                <a:latin typeface="Arial" charset="0"/>
                <a:cs typeface="Arial" charset="0"/>
                <a:sym typeface="Wingdings" pitchFamily="2" charset="2"/>
              </a:rPr>
              <a:t>‰</a:t>
            </a:r>
            <a:r>
              <a:rPr lang="tr-TR" sz="1600" b="1" dirty="0">
                <a:solidFill>
                  <a:schemeClr val="accent2"/>
                </a:solidFill>
                <a:latin typeface="Arial" charset="0"/>
                <a:sym typeface="Wingdings" pitchFamily="2" charset="2"/>
              </a:rPr>
              <a:t> 0.2 - % 4 aralığı </a:t>
            </a:r>
          </a:p>
          <a:p>
            <a:pPr algn="l">
              <a:buSzPct val="150000"/>
              <a:buFont typeface="Wingdings" pitchFamily="2" charset="2"/>
              <a:buChar char="ü"/>
            </a:pPr>
            <a:r>
              <a:rPr lang="tr-TR" sz="1600" b="1" dirty="0">
                <a:solidFill>
                  <a:schemeClr val="accent2"/>
                </a:solidFill>
                <a:latin typeface="Arial" charset="0"/>
                <a:sym typeface="Wingdings" pitchFamily="2" charset="2"/>
              </a:rPr>
              <a:t>Ortalama Prim Maliyeti  </a:t>
            </a:r>
            <a:r>
              <a:rPr lang="tr-TR" sz="1600" b="1" dirty="0">
                <a:solidFill>
                  <a:schemeClr val="accent2"/>
                </a:solidFill>
                <a:latin typeface="Arial" charset="0"/>
                <a:cs typeface="Arial" charset="0"/>
                <a:sym typeface="Wingdings" pitchFamily="2" charset="2"/>
              </a:rPr>
              <a:t>‰</a:t>
            </a:r>
            <a:r>
              <a:rPr lang="tr-TR" sz="1600" b="1" dirty="0">
                <a:solidFill>
                  <a:schemeClr val="accent2"/>
                </a:solidFill>
                <a:latin typeface="Arial" charset="0"/>
                <a:sym typeface="Wingdings" pitchFamily="2" charset="2"/>
              </a:rPr>
              <a:t> </a:t>
            </a:r>
            <a:r>
              <a:rPr lang="tr-TR" sz="1600" b="1" dirty="0" smtClean="0">
                <a:solidFill>
                  <a:schemeClr val="accent2"/>
                </a:solidFill>
                <a:latin typeface="Arial" charset="0"/>
                <a:sym typeface="Wingdings" pitchFamily="2" charset="2"/>
              </a:rPr>
              <a:t>3.8</a:t>
            </a:r>
            <a:endParaRPr lang="tr-TR" sz="1600" b="1" dirty="0">
              <a:solidFill>
                <a:schemeClr val="accent2"/>
              </a:solidFill>
              <a:latin typeface="Arial" charset="0"/>
              <a:sym typeface="Wingdings" pitchFamily="2" charset="2"/>
            </a:endParaRPr>
          </a:p>
          <a:p>
            <a:pPr algn="l">
              <a:buSzPct val="150000"/>
              <a:buFont typeface="Wingdings" pitchFamily="2" charset="2"/>
              <a:buChar char="ü"/>
            </a:pPr>
            <a:r>
              <a:rPr lang="tr-TR" sz="1600" b="1" dirty="0">
                <a:solidFill>
                  <a:schemeClr val="accent2"/>
                </a:solidFill>
                <a:latin typeface="Arial" charset="0"/>
                <a:sym typeface="Wingdings" pitchFamily="2" charset="2"/>
              </a:rPr>
              <a:t>Prim İndirimi  Sigortalı’nın geçmiş yıl performansına göre % 5 - % 25 aralığı</a:t>
            </a:r>
          </a:p>
          <a:p>
            <a:pPr algn="l">
              <a:buSzPct val="150000"/>
              <a:buFont typeface="Wingdings" pitchFamily="2" charset="2"/>
              <a:buChar char="ü"/>
            </a:pPr>
            <a:endParaRPr lang="tr-TR" sz="1600" b="1" dirty="0">
              <a:solidFill>
                <a:schemeClr val="accent2"/>
              </a:solidFill>
              <a:latin typeface="Arial" charset="0"/>
              <a:sym typeface="Wingdings" pitchFamily="2" charset="2"/>
            </a:endParaRPr>
          </a:p>
          <a:p>
            <a:pPr algn="l">
              <a:buSzPct val="150000"/>
              <a:buFont typeface="Wingdings" pitchFamily="2" charset="2"/>
              <a:buChar char="ü"/>
            </a:pPr>
            <a:endParaRPr lang="tr-TR" sz="1800" b="1" dirty="0">
              <a:solidFill>
                <a:schemeClr val="accent2"/>
              </a:solidFill>
              <a:latin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2"/>
          <p:cNvSpPr>
            <a:spLocks noGrp="1"/>
          </p:cNvSpPr>
          <p:nvPr>
            <p:ph type="ftr" sz="quarter" idx="11"/>
          </p:nvPr>
        </p:nvSpPr>
        <p:spPr>
          <a:xfrm>
            <a:off x="1928794" y="6400800"/>
            <a:ext cx="5500726" cy="457200"/>
          </a:xfrm>
          <a:noFill/>
        </p:spPr>
        <p:txBody>
          <a:bodyPr/>
          <a:lstStyle/>
          <a:p>
            <a:r>
              <a:rPr lang="tr-TR" b="1" dirty="0">
                <a:solidFill>
                  <a:srgbClr val="9EA9FA"/>
                </a:solidFill>
                <a:latin typeface="Arial" pitchFamily="34" charset="0"/>
                <a:cs typeface="Arial" pitchFamily="34" charset="0"/>
              </a:rPr>
              <a:t>31/03/2010 TÜRKİYE BANKALAR BİRLİĞİ &amp; İTKİB İŞBİRLİĞİ</a:t>
            </a:r>
            <a:endParaRPr lang="en-US" b="1" dirty="0">
              <a:solidFill>
                <a:srgbClr val="9EA9FA"/>
              </a:solidFill>
              <a:latin typeface="Arial" pitchFamily="34" charset="0"/>
              <a:cs typeface="Arial" pitchFamily="34" charset="0"/>
            </a:endParaRPr>
          </a:p>
        </p:txBody>
      </p:sp>
      <p:sp>
        <p:nvSpPr>
          <p:cNvPr id="18435" name="Slide Number Placeholder 3"/>
          <p:cNvSpPr>
            <a:spLocks noGrp="1"/>
          </p:cNvSpPr>
          <p:nvPr>
            <p:ph type="sldNum" sz="quarter" idx="12"/>
          </p:nvPr>
        </p:nvSpPr>
        <p:spPr>
          <a:noFill/>
        </p:spPr>
        <p:txBody>
          <a:bodyPr/>
          <a:lstStyle/>
          <a:p>
            <a:fld id="{3140DBE9-BC56-446B-8B27-ED69B7BF587F}" type="slidenum">
              <a:rPr lang="en-US"/>
              <a:pPr/>
              <a:t>9</a:t>
            </a:fld>
            <a:endParaRPr lang="en-US"/>
          </a:p>
        </p:txBody>
      </p:sp>
      <p:sp>
        <p:nvSpPr>
          <p:cNvPr id="18436" name="Text Box 11"/>
          <p:cNvSpPr txBox="1">
            <a:spLocks noChangeArrowheads="1"/>
          </p:cNvSpPr>
          <p:nvPr/>
        </p:nvSpPr>
        <p:spPr bwMode="auto">
          <a:xfrm>
            <a:off x="2651125" y="1306513"/>
            <a:ext cx="184150" cy="396875"/>
          </a:xfrm>
          <a:prstGeom prst="rect">
            <a:avLst/>
          </a:prstGeom>
          <a:noFill/>
          <a:ln w="9525">
            <a:noFill/>
            <a:miter lim="800000"/>
            <a:headEnd/>
            <a:tailEnd/>
          </a:ln>
        </p:spPr>
        <p:txBody>
          <a:bodyPr wrap="none">
            <a:spAutoFit/>
          </a:bodyPr>
          <a:lstStyle/>
          <a:p>
            <a:pPr algn="l"/>
            <a:endParaRPr lang="tr-TR" sz="2000" b="1">
              <a:solidFill>
                <a:schemeClr val="tx1"/>
              </a:solidFill>
              <a:latin typeface="Arial" charset="0"/>
            </a:endParaRPr>
          </a:p>
        </p:txBody>
      </p:sp>
      <p:sp>
        <p:nvSpPr>
          <p:cNvPr id="18437" name="Rectangle 12"/>
          <p:cNvSpPr>
            <a:spLocks noChangeArrowheads="1"/>
          </p:cNvSpPr>
          <p:nvPr/>
        </p:nvSpPr>
        <p:spPr bwMode="auto">
          <a:xfrm>
            <a:off x="514350" y="1736725"/>
            <a:ext cx="8020050" cy="396875"/>
          </a:xfrm>
          <a:prstGeom prst="rect">
            <a:avLst/>
          </a:prstGeom>
          <a:noFill/>
          <a:ln w="9525">
            <a:noFill/>
            <a:miter lim="800000"/>
            <a:headEnd/>
            <a:tailEnd/>
          </a:ln>
        </p:spPr>
        <p:txBody>
          <a:bodyPr wrap="none">
            <a:spAutoFit/>
          </a:bodyPr>
          <a:lstStyle/>
          <a:p>
            <a:pPr algn="l"/>
            <a:r>
              <a:rPr lang="tr-TR" sz="2000" b="1">
                <a:solidFill>
                  <a:schemeClr val="accent2"/>
                </a:solidFill>
                <a:latin typeface="Arial" charset="0"/>
              </a:rPr>
              <a:t>KISA VADELİ İHRACAT KREDİ SİGORTASI PROGRAMI (İŞLEYİŞ)</a:t>
            </a:r>
          </a:p>
        </p:txBody>
      </p:sp>
      <p:sp>
        <p:nvSpPr>
          <p:cNvPr id="18438" name="Rectangle 13"/>
          <p:cNvSpPr>
            <a:spLocks noChangeArrowheads="1"/>
          </p:cNvSpPr>
          <p:nvPr/>
        </p:nvSpPr>
        <p:spPr bwMode="auto">
          <a:xfrm>
            <a:off x="7010400" y="5470525"/>
            <a:ext cx="1447800" cy="838200"/>
          </a:xfrm>
          <a:prstGeom prst="rect">
            <a:avLst/>
          </a:prstGeom>
          <a:noFill/>
          <a:ln w="9525">
            <a:solidFill>
              <a:schemeClr val="accent2"/>
            </a:solidFill>
            <a:miter lim="800000"/>
            <a:headEnd/>
            <a:tailEnd/>
          </a:ln>
        </p:spPr>
        <p:txBody>
          <a:bodyPr wrap="none" anchor="ctr"/>
          <a:lstStyle/>
          <a:p>
            <a:endParaRPr lang="tr-TR"/>
          </a:p>
        </p:txBody>
      </p:sp>
      <p:sp>
        <p:nvSpPr>
          <p:cNvPr id="18439" name="Rectangle 14"/>
          <p:cNvSpPr>
            <a:spLocks noChangeArrowheads="1"/>
          </p:cNvSpPr>
          <p:nvPr/>
        </p:nvSpPr>
        <p:spPr bwMode="auto">
          <a:xfrm>
            <a:off x="685800" y="2289175"/>
            <a:ext cx="1447800" cy="1066800"/>
          </a:xfrm>
          <a:prstGeom prst="rect">
            <a:avLst/>
          </a:prstGeom>
          <a:noFill/>
          <a:ln w="9525">
            <a:solidFill>
              <a:schemeClr val="accent2"/>
            </a:solidFill>
            <a:miter lim="800000"/>
            <a:headEnd/>
            <a:tailEnd/>
          </a:ln>
        </p:spPr>
        <p:txBody>
          <a:bodyPr wrap="none" anchor="ctr"/>
          <a:lstStyle/>
          <a:p>
            <a:endParaRPr lang="tr-TR"/>
          </a:p>
        </p:txBody>
      </p:sp>
      <p:sp>
        <p:nvSpPr>
          <p:cNvPr id="18440" name="Rectangle 15"/>
          <p:cNvSpPr>
            <a:spLocks noChangeArrowheads="1"/>
          </p:cNvSpPr>
          <p:nvPr/>
        </p:nvSpPr>
        <p:spPr bwMode="auto">
          <a:xfrm>
            <a:off x="7010400" y="2144713"/>
            <a:ext cx="1447800" cy="1066800"/>
          </a:xfrm>
          <a:prstGeom prst="rect">
            <a:avLst/>
          </a:prstGeom>
          <a:noFill/>
          <a:ln w="9525">
            <a:solidFill>
              <a:schemeClr val="accent2"/>
            </a:solidFill>
            <a:miter lim="800000"/>
            <a:headEnd/>
            <a:tailEnd/>
          </a:ln>
        </p:spPr>
        <p:txBody>
          <a:bodyPr wrap="none" anchor="ctr"/>
          <a:lstStyle/>
          <a:p>
            <a:endParaRPr lang="tr-TR"/>
          </a:p>
        </p:txBody>
      </p:sp>
      <p:sp>
        <p:nvSpPr>
          <p:cNvPr id="18441" name="Rectangle 16"/>
          <p:cNvSpPr>
            <a:spLocks noChangeArrowheads="1"/>
          </p:cNvSpPr>
          <p:nvPr/>
        </p:nvSpPr>
        <p:spPr bwMode="auto">
          <a:xfrm>
            <a:off x="533400" y="5543550"/>
            <a:ext cx="1447800" cy="838200"/>
          </a:xfrm>
          <a:prstGeom prst="rect">
            <a:avLst/>
          </a:prstGeom>
          <a:noFill/>
          <a:ln w="9525">
            <a:solidFill>
              <a:schemeClr val="accent2"/>
            </a:solidFill>
            <a:miter lim="800000"/>
            <a:headEnd/>
            <a:tailEnd/>
          </a:ln>
        </p:spPr>
        <p:txBody>
          <a:bodyPr wrap="none" anchor="ctr"/>
          <a:lstStyle/>
          <a:p>
            <a:endParaRPr lang="tr-TR"/>
          </a:p>
        </p:txBody>
      </p:sp>
      <p:sp>
        <p:nvSpPr>
          <p:cNvPr id="18442" name="Text Box 17"/>
          <p:cNvSpPr txBox="1">
            <a:spLocks noChangeArrowheads="1"/>
          </p:cNvSpPr>
          <p:nvPr/>
        </p:nvSpPr>
        <p:spPr bwMode="auto">
          <a:xfrm>
            <a:off x="762000" y="2660650"/>
            <a:ext cx="1298575" cy="336550"/>
          </a:xfrm>
          <a:prstGeom prst="rect">
            <a:avLst/>
          </a:prstGeom>
          <a:noFill/>
          <a:ln w="9525">
            <a:noFill/>
            <a:miter lim="800000"/>
            <a:headEnd/>
            <a:tailEnd/>
          </a:ln>
        </p:spPr>
        <p:txBody>
          <a:bodyPr wrap="none">
            <a:spAutoFit/>
          </a:bodyPr>
          <a:lstStyle/>
          <a:p>
            <a:pPr algn="l"/>
            <a:r>
              <a:rPr lang="tr-TR" sz="1600" b="1">
                <a:solidFill>
                  <a:schemeClr val="accent2"/>
                </a:solidFill>
                <a:latin typeface="Arial" charset="0"/>
              </a:rPr>
              <a:t>İHRACATÇI</a:t>
            </a:r>
            <a:endParaRPr lang="en-US" sz="1600" b="1">
              <a:solidFill>
                <a:schemeClr val="accent2"/>
              </a:solidFill>
              <a:latin typeface="Arial" charset="0"/>
            </a:endParaRPr>
          </a:p>
        </p:txBody>
      </p:sp>
      <p:sp>
        <p:nvSpPr>
          <p:cNvPr id="18443" name="Text Box 18"/>
          <p:cNvSpPr txBox="1">
            <a:spLocks noChangeArrowheads="1"/>
          </p:cNvSpPr>
          <p:nvPr/>
        </p:nvSpPr>
        <p:spPr bwMode="auto">
          <a:xfrm>
            <a:off x="533400" y="5756275"/>
            <a:ext cx="1414463" cy="336550"/>
          </a:xfrm>
          <a:prstGeom prst="rect">
            <a:avLst/>
          </a:prstGeom>
          <a:noFill/>
          <a:ln w="9525">
            <a:noFill/>
            <a:miter lim="800000"/>
            <a:headEnd/>
            <a:tailEnd/>
          </a:ln>
        </p:spPr>
        <p:txBody>
          <a:bodyPr wrap="none">
            <a:spAutoFit/>
          </a:bodyPr>
          <a:lstStyle/>
          <a:p>
            <a:pPr algn="l"/>
            <a:r>
              <a:rPr lang="tr-TR" sz="1600" b="1">
                <a:solidFill>
                  <a:schemeClr val="accent2"/>
                </a:solidFill>
                <a:latin typeface="Arial" charset="0"/>
              </a:rPr>
              <a:t>ALICI FİRMA</a:t>
            </a:r>
            <a:endParaRPr lang="en-US" sz="1600" b="1">
              <a:solidFill>
                <a:schemeClr val="accent2"/>
              </a:solidFill>
              <a:latin typeface="Arial" charset="0"/>
            </a:endParaRPr>
          </a:p>
        </p:txBody>
      </p:sp>
      <p:sp>
        <p:nvSpPr>
          <p:cNvPr id="18444" name="Text Box 19"/>
          <p:cNvSpPr txBox="1">
            <a:spLocks noChangeArrowheads="1"/>
          </p:cNvSpPr>
          <p:nvPr/>
        </p:nvSpPr>
        <p:spPr bwMode="auto">
          <a:xfrm>
            <a:off x="7086600" y="2416175"/>
            <a:ext cx="1265238" cy="581025"/>
          </a:xfrm>
          <a:prstGeom prst="rect">
            <a:avLst/>
          </a:prstGeom>
          <a:noFill/>
          <a:ln w="9525">
            <a:noFill/>
            <a:miter lim="800000"/>
            <a:headEnd/>
            <a:tailEnd/>
          </a:ln>
        </p:spPr>
        <p:txBody>
          <a:bodyPr wrap="none">
            <a:spAutoFit/>
          </a:bodyPr>
          <a:lstStyle/>
          <a:p>
            <a:r>
              <a:rPr lang="tr-TR" sz="1600" b="1">
                <a:solidFill>
                  <a:schemeClr val="accent2"/>
                </a:solidFill>
                <a:latin typeface="Arial" charset="0"/>
              </a:rPr>
              <a:t>TÜRK </a:t>
            </a:r>
          </a:p>
          <a:p>
            <a:r>
              <a:rPr lang="tr-TR" sz="1600" b="1">
                <a:solidFill>
                  <a:schemeClr val="accent2"/>
                </a:solidFill>
                <a:latin typeface="Arial" charset="0"/>
              </a:rPr>
              <a:t>EXIMBANK</a:t>
            </a:r>
            <a:endParaRPr lang="en-US" sz="1600" b="1">
              <a:solidFill>
                <a:schemeClr val="accent2"/>
              </a:solidFill>
              <a:latin typeface="Arial" charset="0"/>
            </a:endParaRPr>
          </a:p>
        </p:txBody>
      </p:sp>
      <p:sp>
        <p:nvSpPr>
          <p:cNvPr id="18445" name="Text Box 20"/>
          <p:cNvSpPr txBox="1">
            <a:spLocks noChangeArrowheads="1"/>
          </p:cNvSpPr>
          <p:nvPr/>
        </p:nvSpPr>
        <p:spPr bwMode="auto">
          <a:xfrm>
            <a:off x="7239000" y="5584825"/>
            <a:ext cx="914400" cy="581025"/>
          </a:xfrm>
          <a:prstGeom prst="rect">
            <a:avLst/>
          </a:prstGeom>
          <a:noFill/>
          <a:ln w="9525">
            <a:noFill/>
            <a:miter lim="800000"/>
            <a:headEnd/>
            <a:tailEnd/>
          </a:ln>
        </p:spPr>
        <p:txBody>
          <a:bodyPr wrap="none">
            <a:spAutoFit/>
          </a:bodyPr>
          <a:lstStyle/>
          <a:p>
            <a:r>
              <a:rPr lang="tr-TR" sz="1600" b="1">
                <a:solidFill>
                  <a:schemeClr val="accent2"/>
                </a:solidFill>
                <a:latin typeface="Arial" charset="0"/>
              </a:rPr>
              <a:t>TİCARİ</a:t>
            </a:r>
          </a:p>
          <a:p>
            <a:r>
              <a:rPr lang="tr-TR" sz="1600" b="1">
                <a:solidFill>
                  <a:schemeClr val="accent2"/>
                </a:solidFill>
                <a:latin typeface="Arial" charset="0"/>
              </a:rPr>
              <a:t>BANKA</a:t>
            </a:r>
            <a:endParaRPr lang="en-US" sz="1600" b="1">
              <a:solidFill>
                <a:schemeClr val="accent2"/>
              </a:solidFill>
              <a:latin typeface="Arial" charset="0"/>
            </a:endParaRPr>
          </a:p>
        </p:txBody>
      </p:sp>
      <p:sp>
        <p:nvSpPr>
          <p:cNvPr id="18446" name="Line 21"/>
          <p:cNvSpPr>
            <a:spLocks noChangeShapeType="1"/>
          </p:cNvSpPr>
          <p:nvPr/>
        </p:nvSpPr>
        <p:spPr bwMode="auto">
          <a:xfrm>
            <a:off x="914400" y="3463925"/>
            <a:ext cx="0" cy="1981200"/>
          </a:xfrm>
          <a:prstGeom prst="line">
            <a:avLst/>
          </a:prstGeom>
          <a:noFill/>
          <a:ln w="9525">
            <a:solidFill>
              <a:schemeClr val="accent2"/>
            </a:solidFill>
            <a:round/>
            <a:headEnd/>
            <a:tailEnd type="triangle" w="med" len="med"/>
          </a:ln>
        </p:spPr>
        <p:txBody>
          <a:bodyPr/>
          <a:lstStyle/>
          <a:p>
            <a:endParaRPr lang="tr-TR"/>
          </a:p>
        </p:txBody>
      </p:sp>
      <p:sp>
        <p:nvSpPr>
          <p:cNvPr id="18447" name="Line 22"/>
          <p:cNvSpPr>
            <a:spLocks noChangeShapeType="1"/>
          </p:cNvSpPr>
          <p:nvPr/>
        </p:nvSpPr>
        <p:spPr bwMode="auto">
          <a:xfrm flipV="1">
            <a:off x="1447800" y="3463925"/>
            <a:ext cx="0" cy="1981200"/>
          </a:xfrm>
          <a:prstGeom prst="line">
            <a:avLst/>
          </a:prstGeom>
          <a:noFill/>
          <a:ln w="9525">
            <a:solidFill>
              <a:schemeClr val="accent2"/>
            </a:solidFill>
            <a:round/>
            <a:headEnd/>
            <a:tailEnd type="triangle" w="med" len="med"/>
          </a:ln>
        </p:spPr>
        <p:txBody>
          <a:bodyPr/>
          <a:lstStyle/>
          <a:p>
            <a:endParaRPr lang="tr-TR"/>
          </a:p>
        </p:txBody>
      </p:sp>
      <p:sp>
        <p:nvSpPr>
          <p:cNvPr id="18448" name="Text Box 23"/>
          <p:cNvSpPr txBox="1">
            <a:spLocks noChangeArrowheads="1"/>
          </p:cNvSpPr>
          <p:nvPr/>
        </p:nvSpPr>
        <p:spPr bwMode="auto">
          <a:xfrm>
            <a:off x="593725" y="3455988"/>
            <a:ext cx="293688" cy="1917700"/>
          </a:xfrm>
          <a:prstGeom prst="rect">
            <a:avLst/>
          </a:prstGeom>
          <a:noFill/>
          <a:ln w="9525">
            <a:noFill/>
            <a:miter lim="800000"/>
            <a:headEnd/>
            <a:tailEnd/>
          </a:ln>
        </p:spPr>
        <p:txBody>
          <a:bodyPr wrap="none">
            <a:spAutoFit/>
          </a:bodyPr>
          <a:lstStyle/>
          <a:p>
            <a:pPr algn="l"/>
            <a:r>
              <a:rPr lang="tr-TR" sz="1200" b="1">
                <a:solidFill>
                  <a:schemeClr val="accent2"/>
                </a:solidFill>
                <a:latin typeface="Arial" charset="0"/>
              </a:rPr>
              <a:t>6</a:t>
            </a:r>
          </a:p>
          <a:p>
            <a:pPr algn="l"/>
            <a:endParaRPr lang="tr-TR" sz="1200" b="1">
              <a:solidFill>
                <a:schemeClr val="accent2"/>
              </a:solidFill>
              <a:latin typeface="Arial" charset="0"/>
            </a:endParaRPr>
          </a:p>
          <a:p>
            <a:pPr algn="l"/>
            <a:r>
              <a:rPr lang="tr-TR" sz="1200" b="1">
                <a:solidFill>
                  <a:schemeClr val="accent2"/>
                </a:solidFill>
                <a:latin typeface="Arial" charset="0"/>
              </a:rPr>
              <a:t>S</a:t>
            </a:r>
          </a:p>
          <a:p>
            <a:pPr algn="l"/>
            <a:r>
              <a:rPr lang="tr-TR" sz="1200" b="1">
                <a:solidFill>
                  <a:schemeClr val="accent2"/>
                </a:solidFill>
                <a:latin typeface="Arial" charset="0"/>
              </a:rPr>
              <a:t>E</a:t>
            </a:r>
          </a:p>
          <a:p>
            <a:pPr algn="l"/>
            <a:r>
              <a:rPr lang="tr-TR" sz="1200" b="1">
                <a:solidFill>
                  <a:schemeClr val="accent2"/>
                </a:solidFill>
                <a:latin typeface="Arial" charset="0"/>
              </a:rPr>
              <a:t>V</a:t>
            </a:r>
          </a:p>
          <a:p>
            <a:pPr algn="l"/>
            <a:r>
              <a:rPr lang="tr-TR" sz="1200" b="1">
                <a:solidFill>
                  <a:schemeClr val="accent2"/>
                </a:solidFill>
                <a:latin typeface="Arial" charset="0"/>
              </a:rPr>
              <a:t>K</a:t>
            </a:r>
          </a:p>
          <a:p>
            <a:pPr algn="l"/>
            <a:r>
              <a:rPr lang="tr-TR" sz="1200" b="1">
                <a:solidFill>
                  <a:schemeClr val="accent2"/>
                </a:solidFill>
                <a:latin typeface="Arial" charset="0"/>
              </a:rPr>
              <a:t>İ</a:t>
            </a:r>
          </a:p>
          <a:p>
            <a:pPr algn="l"/>
            <a:r>
              <a:rPr lang="tr-TR" sz="1200" b="1">
                <a:solidFill>
                  <a:schemeClr val="accent2"/>
                </a:solidFill>
                <a:latin typeface="Arial" charset="0"/>
              </a:rPr>
              <a:t>Y</a:t>
            </a:r>
          </a:p>
          <a:p>
            <a:pPr algn="l"/>
            <a:r>
              <a:rPr lang="tr-TR" sz="1200" b="1">
                <a:solidFill>
                  <a:schemeClr val="accent2"/>
                </a:solidFill>
                <a:latin typeface="Arial" charset="0"/>
              </a:rPr>
              <a:t>A</a:t>
            </a:r>
          </a:p>
          <a:p>
            <a:pPr algn="l"/>
            <a:r>
              <a:rPr lang="tr-TR" sz="1200" b="1">
                <a:solidFill>
                  <a:schemeClr val="accent2"/>
                </a:solidFill>
                <a:latin typeface="Arial" charset="0"/>
              </a:rPr>
              <a:t>T</a:t>
            </a:r>
            <a:endParaRPr lang="en-US" sz="1200" b="1">
              <a:solidFill>
                <a:schemeClr val="accent2"/>
              </a:solidFill>
              <a:latin typeface="Arial" charset="0"/>
            </a:endParaRPr>
          </a:p>
        </p:txBody>
      </p:sp>
      <p:sp>
        <p:nvSpPr>
          <p:cNvPr id="18449" name="Text Box 24"/>
          <p:cNvSpPr txBox="1">
            <a:spLocks noChangeArrowheads="1"/>
          </p:cNvSpPr>
          <p:nvPr/>
        </p:nvSpPr>
        <p:spPr bwMode="auto">
          <a:xfrm>
            <a:off x="1508125" y="3676650"/>
            <a:ext cx="311150" cy="1552575"/>
          </a:xfrm>
          <a:prstGeom prst="rect">
            <a:avLst/>
          </a:prstGeom>
          <a:noFill/>
          <a:ln w="9525">
            <a:noFill/>
            <a:miter lim="800000"/>
            <a:headEnd/>
            <a:tailEnd/>
          </a:ln>
        </p:spPr>
        <p:txBody>
          <a:bodyPr wrap="none">
            <a:spAutoFit/>
          </a:bodyPr>
          <a:lstStyle/>
          <a:p>
            <a:pPr algn="l"/>
            <a:r>
              <a:rPr lang="tr-TR" sz="1200" b="1">
                <a:solidFill>
                  <a:schemeClr val="accent2"/>
                </a:solidFill>
                <a:latin typeface="Arial" charset="0"/>
              </a:rPr>
              <a:t>8</a:t>
            </a:r>
          </a:p>
          <a:p>
            <a:pPr algn="l"/>
            <a:endParaRPr lang="tr-TR" sz="1200" b="1">
              <a:solidFill>
                <a:schemeClr val="accent2"/>
              </a:solidFill>
              <a:latin typeface="Arial" charset="0"/>
            </a:endParaRPr>
          </a:p>
          <a:p>
            <a:pPr algn="l"/>
            <a:r>
              <a:rPr lang="tr-TR" sz="1200" b="1">
                <a:solidFill>
                  <a:schemeClr val="accent2"/>
                </a:solidFill>
                <a:latin typeface="Arial" charset="0"/>
              </a:rPr>
              <a:t>Ö</a:t>
            </a:r>
          </a:p>
          <a:p>
            <a:pPr algn="l"/>
            <a:r>
              <a:rPr lang="tr-TR" sz="1200" b="1">
                <a:solidFill>
                  <a:schemeClr val="accent2"/>
                </a:solidFill>
                <a:latin typeface="Arial" charset="0"/>
              </a:rPr>
              <a:t>D</a:t>
            </a:r>
          </a:p>
          <a:p>
            <a:pPr algn="l"/>
            <a:r>
              <a:rPr lang="tr-TR" sz="1200" b="1">
                <a:solidFill>
                  <a:schemeClr val="accent2"/>
                </a:solidFill>
                <a:latin typeface="Arial" charset="0"/>
              </a:rPr>
              <a:t>E</a:t>
            </a:r>
          </a:p>
          <a:p>
            <a:pPr algn="l"/>
            <a:r>
              <a:rPr lang="tr-TR" sz="1200" b="1">
                <a:solidFill>
                  <a:schemeClr val="accent2"/>
                </a:solidFill>
                <a:latin typeface="Arial" charset="0"/>
              </a:rPr>
              <a:t>M</a:t>
            </a:r>
          </a:p>
          <a:p>
            <a:pPr algn="l"/>
            <a:r>
              <a:rPr lang="tr-TR" sz="1200" b="1">
                <a:solidFill>
                  <a:schemeClr val="accent2"/>
                </a:solidFill>
                <a:latin typeface="Arial" charset="0"/>
              </a:rPr>
              <a:t>E</a:t>
            </a:r>
          </a:p>
          <a:p>
            <a:pPr algn="l"/>
            <a:endParaRPr lang="en-US" sz="1200" b="1">
              <a:solidFill>
                <a:schemeClr val="accent2"/>
              </a:solidFill>
              <a:latin typeface="Arial" charset="0"/>
            </a:endParaRPr>
          </a:p>
        </p:txBody>
      </p:sp>
      <p:sp>
        <p:nvSpPr>
          <p:cNvPr id="18450" name="Line 25"/>
          <p:cNvSpPr>
            <a:spLocks noChangeShapeType="1"/>
          </p:cNvSpPr>
          <p:nvPr/>
        </p:nvSpPr>
        <p:spPr bwMode="auto">
          <a:xfrm>
            <a:off x="2438400" y="2351088"/>
            <a:ext cx="4114800" cy="0"/>
          </a:xfrm>
          <a:prstGeom prst="line">
            <a:avLst/>
          </a:prstGeom>
          <a:noFill/>
          <a:ln w="9525">
            <a:solidFill>
              <a:schemeClr val="accent2"/>
            </a:solidFill>
            <a:round/>
            <a:headEnd type="triangle" w="med" len="med"/>
            <a:tailEnd type="triangle" w="med" len="med"/>
          </a:ln>
        </p:spPr>
        <p:txBody>
          <a:bodyPr/>
          <a:lstStyle/>
          <a:p>
            <a:endParaRPr lang="tr-TR"/>
          </a:p>
        </p:txBody>
      </p:sp>
      <p:sp>
        <p:nvSpPr>
          <p:cNvPr id="18451" name="Text Box 26"/>
          <p:cNvSpPr txBox="1">
            <a:spLocks noChangeArrowheads="1"/>
          </p:cNvSpPr>
          <p:nvPr/>
        </p:nvSpPr>
        <p:spPr bwMode="auto">
          <a:xfrm>
            <a:off x="2792413" y="2074863"/>
            <a:ext cx="3379787" cy="274637"/>
          </a:xfrm>
          <a:prstGeom prst="rect">
            <a:avLst/>
          </a:prstGeom>
          <a:noFill/>
          <a:ln w="9525">
            <a:noFill/>
            <a:miter lim="800000"/>
            <a:headEnd/>
            <a:tailEnd/>
          </a:ln>
        </p:spPr>
        <p:txBody>
          <a:bodyPr wrap="none">
            <a:spAutoFit/>
          </a:bodyPr>
          <a:lstStyle/>
          <a:p>
            <a:pPr algn="l"/>
            <a:r>
              <a:rPr lang="tr-TR" sz="1200" b="1">
                <a:solidFill>
                  <a:schemeClr val="accent2"/>
                </a:solidFill>
                <a:latin typeface="Arial" charset="0"/>
              </a:rPr>
              <a:t>1 – TEKLİFNAME / KABUL FORMU / POLİÇE</a:t>
            </a:r>
            <a:endParaRPr lang="en-US" sz="1200" b="1">
              <a:solidFill>
                <a:schemeClr val="accent2"/>
              </a:solidFill>
              <a:latin typeface="Arial" charset="0"/>
            </a:endParaRPr>
          </a:p>
        </p:txBody>
      </p:sp>
      <p:sp>
        <p:nvSpPr>
          <p:cNvPr id="18452" name="Text Box 27"/>
          <p:cNvSpPr txBox="1">
            <a:spLocks noChangeArrowheads="1"/>
          </p:cNvSpPr>
          <p:nvPr/>
        </p:nvSpPr>
        <p:spPr bwMode="auto">
          <a:xfrm>
            <a:off x="2803525" y="2427288"/>
            <a:ext cx="2862263" cy="274637"/>
          </a:xfrm>
          <a:prstGeom prst="rect">
            <a:avLst/>
          </a:prstGeom>
          <a:noFill/>
          <a:ln w="9525">
            <a:noFill/>
            <a:miter lim="800000"/>
            <a:headEnd/>
            <a:tailEnd/>
          </a:ln>
        </p:spPr>
        <p:txBody>
          <a:bodyPr wrap="none">
            <a:spAutoFit/>
          </a:bodyPr>
          <a:lstStyle/>
          <a:p>
            <a:pPr algn="l"/>
            <a:r>
              <a:rPr lang="tr-TR" sz="1200" b="1">
                <a:solidFill>
                  <a:schemeClr val="accent2"/>
                </a:solidFill>
                <a:latin typeface="Arial" charset="0"/>
              </a:rPr>
              <a:t>2- ALICI LİMİTİ BAŞVURUSU / ONAYI</a:t>
            </a:r>
            <a:endParaRPr lang="en-US" sz="1200" b="1">
              <a:solidFill>
                <a:schemeClr val="accent2"/>
              </a:solidFill>
              <a:latin typeface="Arial" charset="0"/>
            </a:endParaRPr>
          </a:p>
        </p:txBody>
      </p:sp>
      <p:sp>
        <p:nvSpPr>
          <p:cNvPr id="18453" name="Line 28"/>
          <p:cNvSpPr>
            <a:spLocks noChangeShapeType="1"/>
          </p:cNvSpPr>
          <p:nvPr/>
        </p:nvSpPr>
        <p:spPr bwMode="auto">
          <a:xfrm>
            <a:off x="2438400" y="2655888"/>
            <a:ext cx="4114800" cy="0"/>
          </a:xfrm>
          <a:prstGeom prst="line">
            <a:avLst/>
          </a:prstGeom>
          <a:noFill/>
          <a:ln w="9525">
            <a:solidFill>
              <a:schemeClr val="accent2"/>
            </a:solidFill>
            <a:round/>
            <a:headEnd type="triangle" w="med" len="med"/>
            <a:tailEnd type="triangle" w="med" len="med"/>
          </a:ln>
        </p:spPr>
        <p:txBody>
          <a:bodyPr/>
          <a:lstStyle/>
          <a:p>
            <a:endParaRPr lang="tr-TR"/>
          </a:p>
        </p:txBody>
      </p:sp>
      <p:sp>
        <p:nvSpPr>
          <p:cNvPr id="18454" name="Text Box 29"/>
          <p:cNvSpPr txBox="1">
            <a:spLocks noChangeArrowheads="1"/>
          </p:cNvSpPr>
          <p:nvPr/>
        </p:nvSpPr>
        <p:spPr bwMode="auto">
          <a:xfrm>
            <a:off x="2651125" y="2732088"/>
            <a:ext cx="3719513" cy="274637"/>
          </a:xfrm>
          <a:prstGeom prst="rect">
            <a:avLst/>
          </a:prstGeom>
          <a:noFill/>
          <a:ln w="9525">
            <a:noFill/>
            <a:miter lim="800000"/>
            <a:headEnd/>
            <a:tailEnd/>
          </a:ln>
        </p:spPr>
        <p:txBody>
          <a:bodyPr wrap="none">
            <a:spAutoFit/>
          </a:bodyPr>
          <a:lstStyle/>
          <a:p>
            <a:pPr algn="l"/>
            <a:r>
              <a:rPr lang="tr-TR" sz="1200" b="1">
                <a:solidFill>
                  <a:schemeClr val="accent2"/>
                </a:solidFill>
                <a:latin typeface="Arial" charset="0"/>
              </a:rPr>
              <a:t>7 – AYLIK SEVKİYAT BİLDİRİMİ / PRİM ÖDEMESİ</a:t>
            </a:r>
            <a:endParaRPr lang="en-US" sz="1200" b="1">
              <a:solidFill>
                <a:schemeClr val="accent2"/>
              </a:solidFill>
              <a:latin typeface="Arial" charset="0"/>
            </a:endParaRPr>
          </a:p>
        </p:txBody>
      </p:sp>
      <p:sp>
        <p:nvSpPr>
          <p:cNvPr id="18455" name="Line 30"/>
          <p:cNvSpPr>
            <a:spLocks noChangeShapeType="1"/>
          </p:cNvSpPr>
          <p:nvPr/>
        </p:nvSpPr>
        <p:spPr bwMode="auto">
          <a:xfrm>
            <a:off x="2438400" y="2960688"/>
            <a:ext cx="4114800" cy="0"/>
          </a:xfrm>
          <a:prstGeom prst="line">
            <a:avLst/>
          </a:prstGeom>
          <a:noFill/>
          <a:ln w="9525">
            <a:solidFill>
              <a:schemeClr val="accent2"/>
            </a:solidFill>
            <a:round/>
            <a:headEnd type="triangle" w="med" len="med"/>
            <a:tailEnd type="triangle" w="med" len="med"/>
          </a:ln>
        </p:spPr>
        <p:txBody>
          <a:bodyPr/>
          <a:lstStyle/>
          <a:p>
            <a:endParaRPr lang="tr-TR"/>
          </a:p>
        </p:txBody>
      </p:sp>
      <p:sp>
        <p:nvSpPr>
          <p:cNvPr id="18456" name="Text Box 31"/>
          <p:cNvSpPr txBox="1">
            <a:spLocks noChangeArrowheads="1"/>
          </p:cNvSpPr>
          <p:nvPr/>
        </p:nvSpPr>
        <p:spPr bwMode="auto">
          <a:xfrm>
            <a:off x="2651125" y="2994025"/>
            <a:ext cx="3097213" cy="274638"/>
          </a:xfrm>
          <a:prstGeom prst="rect">
            <a:avLst/>
          </a:prstGeom>
          <a:noFill/>
          <a:ln w="9525">
            <a:noFill/>
            <a:miter lim="800000"/>
            <a:headEnd/>
            <a:tailEnd/>
          </a:ln>
        </p:spPr>
        <p:txBody>
          <a:bodyPr wrap="none">
            <a:spAutoFit/>
          </a:bodyPr>
          <a:lstStyle/>
          <a:p>
            <a:pPr algn="l"/>
            <a:r>
              <a:rPr lang="tr-TR" sz="1200" b="1">
                <a:solidFill>
                  <a:schemeClr val="accent2"/>
                </a:solidFill>
                <a:latin typeface="Arial" charset="0"/>
              </a:rPr>
              <a:t>9 – VADESİ GEÇMİŞ ALACAK BİLDİRİMİ</a:t>
            </a:r>
            <a:endParaRPr lang="en-US" sz="1200" b="1">
              <a:solidFill>
                <a:schemeClr val="accent2"/>
              </a:solidFill>
              <a:latin typeface="Arial" charset="0"/>
            </a:endParaRPr>
          </a:p>
        </p:txBody>
      </p:sp>
      <p:sp>
        <p:nvSpPr>
          <p:cNvPr id="18457" name="Line 32"/>
          <p:cNvSpPr>
            <a:spLocks noChangeShapeType="1"/>
          </p:cNvSpPr>
          <p:nvPr/>
        </p:nvSpPr>
        <p:spPr bwMode="auto">
          <a:xfrm>
            <a:off x="2438400" y="3570288"/>
            <a:ext cx="4114800" cy="0"/>
          </a:xfrm>
          <a:prstGeom prst="line">
            <a:avLst/>
          </a:prstGeom>
          <a:noFill/>
          <a:ln w="9525">
            <a:solidFill>
              <a:schemeClr val="accent2"/>
            </a:solidFill>
            <a:round/>
            <a:headEnd type="triangle" w="med" len="med"/>
            <a:tailEnd type="triangle" w="med" len="med"/>
          </a:ln>
        </p:spPr>
        <p:txBody>
          <a:bodyPr/>
          <a:lstStyle/>
          <a:p>
            <a:endParaRPr lang="tr-TR"/>
          </a:p>
        </p:txBody>
      </p:sp>
      <p:sp>
        <p:nvSpPr>
          <p:cNvPr id="18458" name="Line 33"/>
          <p:cNvSpPr>
            <a:spLocks noChangeShapeType="1"/>
          </p:cNvSpPr>
          <p:nvPr/>
        </p:nvSpPr>
        <p:spPr bwMode="auto">
          <a:xfrm>
            <a:off x="2514600" y="3265488"/>
            <a:ext cx="4038600" cy="0"/>
          </a:xfrm>
          <a:prstGeom prst="line">
            <a:avLst/>
          </a:prstGeom>
          <a:noFill/>
          <a:ln w="9525">
            <a:solidFill>
              <a:schemeClr val="accent2"/>
            </a:solidFill>
            <a:round/>
            <a:headEnd/>
            <a:tailEnd type="triangle" w="med" len="med"/>
          </a:ln>
        </p:spPr>
        <p:txBody>
          <a:bodyPr/>
          <a:lstStyle/>
          <a:p>
            <a:endParaRPr lang="tr-TR"/>
          </a:p>
        </p:txBody>
      </p:sp>
      <p:sp>
        <p:nvSpPr>
          <p:cNvPr id="18459" name="Text Box 34"/>
          <p:cNvSpPr txBox="1">
            <a:spLocks noChangeArrowheads="1"/>
          </p:cNvSpPr>
          <p:nvPr/>
        </p:nvSpPr>
        <p:spPr bwMode="auto">
          <a:xfrm>
            <a:off x="3063875" y="3298825"/>
            <a:ext cx="2727325" cy="274638"/>
          </a:xfrm>
          <a:prstGeom prst="rect">
            <a:avLst/>
          </a:prstGeom>
          <a:noFill/>
          <a:ln w="9525">
            <a:noFill/>
            <a:miter lim="800000"/>
            <a:headEnd/>
            <a:tailEnd/>
          </a:ln>
        </p:spPr>
        <p:txBody>
          <a:bodyPr wrap="none">
            <a:spAutoFit/>
          </a:bodyPr>
          <a:lstStyle/>
          <a:p>
            <a:pPr algn="l"/>
            <a:r>
              <a:rPr lang="tr-TR" sz="1200" b="1">
                <a:solidFill>
                  <a:schemeClr val="accent2"/>
                </a:solidFill>
                <a:latin typeface="Arial" charset="0"/>
              </a:rPr>
              <a:t>10 – TAZMİNAT TALEBİ / ÖDEMESİ</a:t>
            </a:r>
            <a:endParaRPr lang="en-US" sz="1200" b="1">
              <a:solidFill>
                <a:schemeClr val="accent2"/>
              </a:solidFill>
              <a:latin typeface="Arial" charset="0"/>
            </a:endParaRPr>
          </a:p>
        </p:txBody>
      </p:sp>
      <p:sp>
        <p:nvSpPr>
          <p:cNvPr id="18460" name="Line 35"/>
          <p:cNvSpPr>
            <a:spLocks noChangeShapeType="1"/>
          </p:cNvSpPr>
          <p:nvPr/>
        </p:nvSpPr>
        <p:spPr bwMode="auto">
          <a:xfrm>
            <a:off x="7086600" y="3390900"/>
            <a:ext cx="0" cy="1981200"/>
          </a:xfrm>
          <a:prstGeom prst="line">
            <a:avLst/>
          </a:prstGeom>
          <a:noFill/>
          <a:ln w="9525">
            <a:solidFill>
              <a:schemeClr val="accent2"/>
            </a:solidFill>
            <a:round/>
            <a:headEnd type="triangle" w="med" len="med"/>
            <a:tailEnd type="triangle" w="med" len="med"/>
          </a:ln>
        </p:spPr>
        <p:txBody>
          <a:bodyPr/>
          <a:lstStyle/>
          <a:p>
            <a:endParaRPr lang="tr-TR"/>
          </a:p>
        </p:txBody>
      </p:sp>
      <p:sp>
        <p:nvSpPr>
          <p:cNvPr id="18461" name="Text Box 36"/>
          <p:cNvSpPr txBox="1">
            <a:spLocks noChangeArrowheads="1"/>
          </p:cNvSpPr>
          <p:nvPr/>
        </p:nvSpPr>
        <p:spPr bwMode="auto">
          <a:xfrm>
            <a:off x="7162800" y="4124325"/>
            <a:ext cx="1582738" cy="457200"/>
          </a:xfrm>
          <a:prstGeom prst="rect">
            <a:avLst/>
          </a:prstGeom>
          <a:noFill/>
          <a:ln w="9525">
            <a:noFill/>
            <a:miter lim="800000"/>
            <a:headEnd/>
            <a:tailEnd/>
          </a:ln>
        </p:spPr>
        <p:txBody>
          <a:bodyPr wrap="none">
            <a:spAutoFit/>
          </a:bodyPr>
          <a:lstStyle/>
          <a:p>
            <a:r>
              <a:rPr lang="tr-TR" sz="1200" b="1">
                <a:solidFill>
                  <a:schemeClr val="accent2"/>
                </a:solidFill>
                <a:latin typeface="Arial" charset="0"/>
              </a:rPr>
              <a:t>4 – DEVİR TALEBİ /</a:t>
            </a:r>
          </a:p>
          <a:p>
            <a:r>
              <a:rPr lang="tr-TR" sz="1200" b="1">
                <a:solidFill>
                  <a:schemeClr val="accent2"/>
                </a:solidFill>
                <a:latin typeface="Arial" charset="0"/>
              </a:rPr>
              <a:t>ONAYI</a:t>
            </a:r>
            <a:endParaRPr lang="en-US" sz="1200" b="1">
              <a:solidFill>
                <a:schemeClr val="accent2"/>
              </a:solidFill>
              <a:latin typeface="Arial" charset="0"/>
            </a:endParaRPr>
          </a:p>
        </p:txBody>
      </p:sp>
      <p:sp>
        <p:nvSpPr>
          <p:cNvPr id="18462" name="Line 37"/>
          <p:cNvSpPr>
            <a:spLocks noChangeShapeType="1"/>
          </p:cNvSpPr>
          <p:nvPr/>
        </p:nvSpPr>
        <p:spPr bwMode="auto">
          <a:xfrm>
            <a:off x="2057400" y="3448050"/>
            <a:ext cx="4724400" cy="2286000"/>
          </a:xfrm>
          <a:prstGeom prst="line">
            <a:avLst/>
          </a:prstGeom>
          <a:noFill/>
          <a:ln w="9525">
            <a:solidFill>
              <a:schemeClr val="accent2"/>
            </a:solidFill>
            <a:round/>
            <a:headEnd/>
            <a:tailEnd type="triangle" w="med" len="med"/>
          </a:ln>
        </p:spPr>
        <p:txBody>
          <a:bodyPr/>
          <a:lstStyle/>
          <a:p>
            <a:endParaRPr lang="tr-TR"/>
          </a:p>
        </p:txBody>
      </p:sp>
      <p:sp>
        <p:nvSpPr>
          <p:cNvPr id="18463" name="Text Box 38"/>
          <p:cNvSpPr txBox="1">
            <a:spLocks noChangeArrowheads="1"/>
          </p:cNvSpPr>
          <p:nvPr/>
        </p:nvSpPr>
        <p:spPr bwMode="auto">
          <a:xfrm>
            <a:off x="4159250" y="3940175"/>
            <a:ext cx="1936750" cy="639763"/>
          </a:xfrm>
          <a:prstGeom prst="rect">
            <a:avLst/>
          </a:prstGeom>
          <a:noFill/>
          <a:ln w="9525">
            <a:noFill/>
            <a:miter lim="800000"/>
            <a:headEnd/>
            <a:tailEnd/>
          </a:ln>
        </p:spPr>
        <p:txBody>
          <a:bodyPr wrap="none">
            <a:spAutoFit/>
          </a:bodyPr>
          <a:lstStyle/>
          <a:p>
            <a:r>
              <a:rPr lang="tr-TR" sz="1200" b="1">
                <a:solidFill>
                  <a:schemeClr val="accent2"/>
                </a:solidFill>
                <a:latin typeface="Arial" charset="0"/>
              </a:rPr>
              <a:t>3 – POLİÇEDEN DOĞAN</a:t>
            </a:r>
          </a:p>
          <a:p>
            <a:r>
              <a:rPr lang="tr-TR" sz="1200" b="1">
                <a:solidFill>
                  <a:schemeClr val="accent2"/>
                </a:solidFill>
                <a:latin typeface="Arial" charset="0"/>
              </a:rPr>
              <a:t>ALACAK HAKLARININ </a:t>
            </a:r>
          </a:p>
          <a:p>
            <a:r>
              <a:rPr lang="tr-TR" sz="1200" b="1">
                <a:solidFill>
                  <a:schemeClr val="accent2"/>
                </a:solidFill>
                <a:latin typeface="Arial" charset="0"/>
              </a:rPr>
              <a:t>DEVRİ</a:t>
            </a:r>
            <a:endParaRPr lang="en-US" sz="1200" b="1">
              <a:solidFill>
                <a:schemeClr val="accent2"/>
              </a:solidFill>
              <a:latin typeface="Arial" charset="0"/>
            </a:endParaRPr>
          </a:p>
        </p:txBody>
      </p:sp>
      <p:sp>
        <p:nvSpPr>
          <p:cNvPr id="18464" name="Line 39"/>
          <p:cNvSpPr>
            <a:spLocks noChangeShapeType="1"/>
          </p:cNvSpPr>
          <p:nvPr/>
        </p:nvSpPr>
        <p:spPr bwMode="auto">
          <a:xfrm flipH="1" flipV="1">
            <a:off x="1752600" y="3582988"/>
            <a:ext cx="4876800" cy="2438400"/>
          </a:xfrm>
          <a:prstGeom prst="line">
            <a:avLst/>
          </a:prstGeom>
          <a:noFill/>
          <a:ln w="9525">
            <a:solidFill>
              <a:schemeClr val="accent2"/>
            </a:solidFill>
            <a:round/>
            <a:headEnd/>
            <a:tailEnd type="triangle" w="med" len="med"/>
          </a:ln>
        </p:spPr>
        <p:txBody>
          <a:bodyPr/>
          <a:lstStyle/>
          <a:p>
            <a:endParaRPr lang="tr-TR"/>
          </a:p>
        </p:txBody>
      </p:sp>
      <p:sp>
        <p:nvSpPr>
          <p:cNvPr id="18465" name="Text Box 40"/>
          <p:cNvSpPr txBox="1">
            <a:spLocks noChangeArrowheads="1"/>
          </p:cNvSpPr>
          <p:nvPr/>
        </p:nvSpPr>
        <p:spPr bwMode="auto">
          <a:xfrm>
            <a:off x="2409825" y="5094288"/>
            <a:ext cx="2466975" cy="639762"/>
          </a:xfrm>
          <a:prstGeom prst="rect">
            <a:avLst/>
          </a:prstGeom>
          <a:noFill/>
          <a:ln w="9525">
            <a:noFill/>
            <a:miter lim="800000"/>
            <a:headEnd/>
            <a:tailEnd/>
          </a:ln>
        </p:spPr>
        <p:txBody>
          <a:bodyPr wrap="none">
            <a:spAutoFit/>
          </a:bodyPr>
          <a:lstStyle/>
          <a:p>
            <a:r>
              <a:rPr lang="tr-TR" sz="1200" b="1">
                <a:solidFill>
                  <a:schemeClr val="accent2"/>
                </a:solidFill>
                <a:latin typeface="Arial" charset="0"/>
              </a:rPr>
              <a:t>5 – İHRACAT ALACAKLARININ </a:t>
            </a:r>
          </a:p>
          <a:p>
            <a:r>
              <a:rPr lang="tr-TR" sz="1200" b="1">
                <a:solidFill>
                  <a:schemeClr val="accent2"/>
                </a:solidFill>
                <a:latin typeface="Arial" charset="0"/>
              </a:rPr>
              <a:t>DEVRİ KARŞILIĞINDA</a:t>
            </a:r>
          </a:p>
          <a:p>
            <a:r>
              <a:rPr lang="tr-TR" sz="1200" b="1">
                <a:solidFill>
                  <a:schemeClr val="accent2"/>
                </a:solidFill>
                <a:latin typeface="Arial" charset="0"/>
              </a:rPr>
              <a:t>FİNANSMAN</a:t>
            </a:r>
            <a:endParaRPr lang="en-US" sz="1200" b="1">
              <a:solidFill>
                <a:schemeClr val="accent2"/>
              </a:solidFill>
              <a:latin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6600" b="0" i="0" u="none" strike="noStrike" cap="none" normalizeH="0" baseline="0" smtClean="0">
            <a:ln>
              <a:noFill/>
            </a:ln>
            <a:solidFill>
              <a:schemeClr val="tx2"/>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6600" b="0" i="0" u="none" strike="noStrike" cap="none" normalizeH="0" baseline="0" smtClean="0">
            <a:ln>
              <a:noFill/>
            </a:ln>
            <a:solidFill>
              <a:schemeClr val="tx2"/>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1608</TotalTime>
  <Words>1512</Words>
  <Application>Microsoft Office PowerPoint</Application>
  <PresentationFormat>On-screen Show (4:3)</PresentationFormat>
  <Paragraphs>369</Paragraphs>
  <Slides>23</Slides>
  <Notes>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23</vt:i4>
      </vt:variant>
    </vt:vector>
  </HeadingPairs>
  <TitlesOfParts>
    <vt:vector size="26" baseType="lpstr">
      <vt:lpstr>Default Design</vt:lpstr>
      <vt:lpstr>Image Document</vt:lpstr>
      <vt:lpstr>Chart</vt:lpstr>
      <vt:lpstr>Slide 1</vt:lpstr>
      <vt:lpstr>          TÜRK EXIMBANK       1987 yılında kurulan Türk Eximbank, gerek ihracatçılara finansman       imkanı sağlayan kredi programları, gerekse ihracatçıların/müteahhitlerin       politik ve ticari risklerden arındırılmış ortamlarda çalışmalarına imkan       tanıyan sigorta ve garanti programları ile ülkemiz ihracatının ve       uluslararası girişimlerinin desteklenmesinde kurumsallaşmış bir ihtisas       bankasıdır.        Türk Eximbank bünyesinde “Kısa Vadeli İhracat Kredi Sigortası Programı”      1989 yılında uygulamaya konulurken, orta ve uzun vadeli “Spesifik           İhracat Kredi Sigortası Programları” 1990 yılından itibaren yürürlüğe      girmiştir.    </vt:lpstr>
      <vt:lpstr>Slide 3</vt:lpstr>
      <vt:lpstr>İHRACAT KREDİ SİGORTASI FONKSİYONLARI </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Company>eximbank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ey975</dc:creator>
  <cp:lastModifiedBy> </cp:lastModifiedBy>
  <cp:revision>176</cp:revision>
  <dcterms:created xsi:type="dcterms:W3CDTF">2008-02-15T13:03:57Z</dcterms:created>
  <dcterms:modified xsi:type="dcterms:W3CDTF">2010-03-25T12:09:48Z</dcterms:modified>
</cp:coreProperties>
</file>