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694" r:id="rId2"/>
    <p:sldId id="695" r:id="rId3"/>
    <p:sldId id="984" r:id="rId4"/>
    <p:sldId id="1075" r:id="rId5"/>
    <p:sldId id="1000" r:id="rId6"/>
    <p:sldId id="1004" r:id="rId7"/>
    <p:sldId id="1040" r:id="rId8"/>
    <p:sldId id="1054" r:id="rId9"/>
    <p:sldId id="994" r:id="rId10"/>
    <p:sldId id="1035" r:id="rId11"/>
    <p:sldId id="1059" r:id="rId12"/>
    <p:sldId id="1062" r:id="rId13"/>
    <p:sldId id="1066" r:id="rId14"/>
    <p:sldId id="1067" r:id="rId15"/>
    <p:sldId id="1072" r:id="rId16"/>
    <p:sldId id="1073" r:id="rId17"/>
    <p:sldId id="1074" r:id="rId18"/>
    <p:sldId id="867" r:id="rId19"/>
  </p:sldIdLst>
  <p:sldSz cx="9144000" cy="6858000" type="screen4x3"/>
  <p:notesSz cx="6648450" cy="9805988"/>
  <p:defaultTextStyle>
    <a:defPPr>
      <a:defRPr lang="en-US"/>
    </a:defPPr>
    <a:lvl1pPr algn="l" rtl="0" fontAlgn="base">
      <a:spcBef>
        <a:spcPct val="0"/>
      </a:spcBef>
      <a:spcAft>
        <a:spcPct val="0"/>
      </a:spcAft>
      <a:defRPr sz="3200" b="1" kern="1200">
        <a:solidFill>
          <a:schemeClr val="bg1"/>
        </a:solidFill>
        <a:latin typeface="Arial" charset="0"/>
        <a:ea typeface="+mn-ea"/>
        <a:cs typeface="Arial" charset="0"/>
      </a:defRPr>
    </a:lvl1pPr>
    <a:lvl2pPr marL="457200" algn="l" rtl="0" fontAlgn="base">
      <a:spcBef>
        <a:spcPct val="0"/>
      </a:spcBef>
      <a:spcAft>
        <a:spcPct val="0"/>
      </a:spcAft>
      <a:defRPr sz="3200" b="1" kern="1200">
        <a:solidFill>
          <a:schemeClr val="bg1"/>
        </a:solidFill>
        <a:latin typeface="Arial" charset="0"/>
        <a:ea typeface="+mn-ea"/>
        <a:cs typeface="Arial" charset="0"/>
      </a:defRPr>
    </a:lvl2pPr>
    <a:lvl3pPr marL="914400" algn="l" rtl="0" fontAlgn="base">
      <a:spcBef>
        <a:spcPct val="0"/>
      </a:spcBef>
      <a:spcAft>
        <a:spcPct val="0"/>
      </a:spcAft>
      <a:defRPr sz="3200" b="1" kern="1200">
        <a:solidFill>
          <a:schemeClr val="bg1"/>
        </a:solidFill>
        <a:latin typeface="Arial" charset="0"/>
        <a:ea typeface="+mn-ea"/>
        <a:cs typeface="Arial" charset="0"/>
      </a:defRPr>
    </a:lvl3pPr>
    <a:lvl4pPr marL="1371600" algn="l" rtl="0" fontAlgn="base">
      <a:spcBef>
        <a:spcPct val="0"/>
      </a:spcBef>
      <a:spcAft>
        <a:spcPct val="0"/>
      </a:spcAft>
      <a:defRPr sz="3200" b="1" kern="1200">
        <a:solidFill>
          <a:schemeClr val="bg1"/>
        </a:solidFill>
        <a:latin typeface="Arial" charset="0"/>
        <a:ea typeface="+mn-ea"/>
        <a:cs typeface="Arial" charset="0"/>
      </a:defRPr>
    </a:lvl4pPr>
    <a:lvl5pPr marL="1828800" algn="l" rtl="0" fontAlgn="base">
      <a:spcBef>
        <a:spcPct val="0"/>
      </a:spcBef>
      <a:spcAft>
        <a:spcPct val="0"/>
      </a:spcAft>
      <a:defRPr sz="3200" b="1" kern="1200">
        <a:solidFill>
          <a:schemeClr val="bg1"/>
        </a:solidFill>
        <a:latin typeface="Arial" charset="0"/>
        <a:ea typeface="+mn-ea"/>
        <a:cs typeface="Arial" charset="0"/>
      </a:defRPr>
    </a:lvl5pPr>
    <a:lvl6pPr marL="2286000" algn="l" defTabSz="914400" rtl="0" eaLnBrk="1" latinLnBrk="0" hangingPunct="1">
      <a:defRPr sz="3200" b="1" kern="1200">
        <a:solidFill>
          <a:schemeClr val="bg1"/>
        </a:solidFill>
        <a:latin typeface="Arial" charset="0"/>
        <a:ea typeface="+mn-ea"/>
        <a:cs typeface="Arial" charset="0"/>
      </a:defRPr>
    </a:lvl6pPr>
    <a:lvl7pPr marL="2743200" algn="l" defTabSz="914400" rtl="0" eaLnBrk="1" latinLnBrk="0" hangingPunct="1">
      <a:defRPr sz="3200" b="1" kern="1200">
        <a:solidFill>
          <a:schemeClr val="bg1"/>
        </a:solidFill>
        <a:latin typeface="Arial" charset="0"/>
        <a:ea typeface="+mn-ea"/>
        <a:cs typeface="Arial" charset="0"/>
      </a:defRPr>
    </a:lvl7pPr>
    <a:lvl8pPr marL="3200400" algn="l" defTabSz="914400" rtl="0" eaLnBrk="1" latinLnBrk="0" hangingPunct="1">
      <a:defRPr sz="3200" b="1" kern="1200">
        <a:solidFill>
          <a:schemeClr val="bg1"/>
        </a:solidFill>
        <a:latin typeface="Arial" charset="0"/>
        <a:ea typeface="+mn-ea"/>
        <a:cs typeface="Arial" charset="0"/>
      </a:defRPr>
    </a:lvl8pPr>
    <a:lvl9pPr marL="3657600" algn="l" defTabSz="914400" rtl="0" eaLnBrk="1" latinLnBrk="0" hangingPunct="1">
      <a:defRPr sz="3200" b="1"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CCFF"/>
    <a:srgbClr val="FFE1E1"/>
    <a:srgbClr val="FF5050"/>
    <a:srgbClr val="D20000"/>
    <a:srgbClr val="3399FF"/>
    <a:srgbClr val="66FFFF"/>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4" autoAdjust="0"/>
    <p:restoredTop sz="85424" autoAdjust="0"/>
  </p:normalViewPr>
  <p:slideViewPr>
    <p:cSldViewPr>
      <p:cViewPr>
        <p:scale>
          <a:sx n="66" d="100"/>
          <a:sy n="66" d="100"/>
        </p:scale>
        <p:origin x="-1518"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27" d="100"/>
          <a:sy n="27" d="100"/>
        </p:scale>
        <p:origin x="-2328" y="-86"/>
      </p:cViewPr>
      <p:guideLst>
        <p:guide orient="horz" pos="3089"/>
        <p:guide pos="209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5330" name="Rectangle 2"/>
          <p:cNvSpPr>
            <a:spLocks noGrp="1" noChangeArrowheads="1"/>
          </p:cNvSpPr>
          <p:nvPr>
            <p:ph type="hdr" sz="quarter"/>
          </p:nvPr>
        </p:nvSpPr>
        <p:spPr bwMode="auto">
          <a:xfrm>
            <a:off x="0" y="0"/>
            <a:ext cx="2881313" cy="490538"/>
          </a:xfrm>
          <a:prstGeom prst="rect">
            <a:avLst/>
          </a:prstGeom>
          <a:noFill/>
          <a:ln w="9525">
            <a:noFill/>
            <a:miter lim="800000"/>
            <a:headEnd/>
            <a:tailEnd/>
          </a:ln>
          <a:effectLst/>
        </p:spPr>
        <p:txBody>
          <a:bodyPr vert="horz" wrap="square" lIns="90306" tIns="45153" rIns="90306" bIns="45153" numCol="1" anchor="t" anchorCtr="0" compatLnSpc="1">
            <a:prstTxWarp prst="textNoShape">
              <a:avLst/>
            </a:prstTxWarp>
          </a:bodyPr>
          <a:lstStyle>
            <a:lvl1pPr defTabSz="903288">
              <a:spcBef>
                <a:spcPct val="0"/>
              </a:spcBef>
              <a:buClrTx/>
              <a:buSzTx/>
              <a:buFontTx/>
              <a:buNone/>
              <a:defRPr sz="1200" b="0" u="sng">
                <a:solidFill>
                  <a:schemeClr val="tx1"/>
                </a:solidFill>
                <a:latin typeface="Times New Roman" pitchFamily="18" charset="0"/>
                <a:cs typeface="+mn-cs"/>
              </a:defRPr>
            </a:lvl1pPr>
          </a:lstStyle>
          <a:p>
            <a:pPr>
              <a:defRPr/>
            </a:pPr>
            <a:endParaRPr lang="en-US"/>
          </a:p>
        </p:txBody>
      </p:sp>
      <p:sp>
        <p:nvSpPr>
          <p:cNvPr id="355331" name="Rectangle 3"/>
          <p:cNvSpPr>
            <a:spLocks noGrp="1" noChangeArrowheads="1"/>
          </p:cNvSpPr>
          <p:nvPr>
            <p:ph type="dt" sz="quarter" idx="1"/>
          </p:nvPr>
        </p:nvSpPr>
        <p:spPr bwMode="auto">
          <a:xfrm>
            <a:off x="3768725" y="0"/>
            <a:ext cx="2879725" cy="490538"/>
          </a:xfrm>
          <a:prstGeom prst="rect">
            <a:avLst/>
          </a:prstGeom>
          <a:noFill/>
          <a:ln w="9525">
            <a:noFill/>
            <a:miter lim="800000"/>
            <a:headEnd/>
            <a:tailEnd/>
          </a:ln>
          <a:effectLst/>
        </p:spPr>
        <p:txBody>
          <a:bodyPr vert="horz" wrap="square" lIns="90306" tIns="45153" rIns="90306" bIns="45153" numCol="1" anchor="t" anchorCtr="0" compatLnSpc="1">
            <a:prstTxWarp prst="textNoShape">
              <a:avLst/>
            </a:prstTxWarp>
          </a:bodyPr>
          <a:lstStyle>
            <a:lvl1pPr algn="r" defTabSz="903288">
              <a:spcBef>
                <a:spcPct val="0"/>
              </a:spcBef>
              <a:buClrTx/>
              <a:buSzTx/>
              <a:buFontTx/>
              <a:buNone/>
              <a:defRPr sz="1200" b="0" u="sng">
                <a:solidFill>
                  <a:schemeClr val="tx1"/>
                </a:solidFill>
                <a:latin typeface="Times New Roman" pitchFamily="18" charset="0"/>
                <a:cs typeface="+mn-cs"/>
              </a:defRPr>
            </a:lvl1pPr>
          </a:lstStyle>
          <a:p>
            <a:pPr>
              <a:defRPr/>
            </a:pPr>
            <a:endParaRPr lang="en-US"/>
          </a:p>
        </p:txBody>
      </p:sp>
      <p:sp>
        <p:nvSpPr>
          <p:cNvPr id="355332" name="Rectangle 4"/>
          <p:cNvSpPr>
            <a:spLocks noGrp="1" noChangeArrowheads="1"/>
          </p:cNvSpPr>
          <p:nvPr>
            <p:ph type="ftr" sz="quarter" idx="2"/>
          </p:nvPr>
        </p:nvSpPr>
        <p:spPr bwMode="auto">
          <a:xfrm>
            <a:off x="0" y="9315450"/>
            <a:ext cx="2881313" cy="490538"/>
          </a:xfrm>
          <a:prstGeom prst="rect">
            <a:avLst/>
          </a:prstGeom>
          <a:noFill/>
          <a:ln w="9525">
            <a:noFill/>
            <a:miter lim="800000"/>
            <a:headEnd/>
            <a:tailEnd/>
          </a:ln>
          <a:effectLst/>
        </p:spPr>
        <p:txBody>
          <a:bodyPr vert="horz" wrap="square" lIns="90306" tIns="45153" rIns="90306" bIns="45153" numCol="1" anchor="b" anchorCtr="0" compatLnSpc="1">
            <a:prstTxWarp prst="textNoShape">
              <a:avLst/>
            </a:prstTxWarp>
          </a:bodyPr>
          <a:lstStyle>
            <a:lvl1pPr defTabSz="903288">
              <a:spcBef>
                <a:spcPct val="0"/>
              </a:spcBef>
              <a:buClrTx/>
              <a:buSzTx/>
              <a:buFontTx/>
              <a:buNone/>
              <a:defRPr sz="1200" b="0" u="sng">
                <a:solidFill>
                  <a:schemeClr val="tx1"/>
                </a:solidFill>
                <a:latin typeface="Times New Roman" pitchFamily="18" charset="0"/>
                <a:cs typeface="+mn-cs"/>
              </a:defRPr>
            </a:lvl1pPr>
          </a:lstStyle>
          <a:p>
            <a:pPr>
              <a:defRPr/>
            </a:pPr>
            <a:endParaRPr lang="en-US"/>
          </a:p>
        </p:txBody>
      </p:sp>
      <p:sp>
        <p:nvSpPr>
          <p:cNvPr id="355333" name="Rectangle 5"/>
          <p:cNvSpPr>
            <a:spLocks noGrp="1" noChangeArrowheads="1"/>
          </p:cNvSpPr>
          <p:nvPr>
            <p:ph type="sldNum" sz="quarter" idx="3"/>
          </p:nvPr>
        </p:nvSpPr>
        <p:spPr bwMode="auto">
          <a:xfrm>
            <a:off x="3768725" y="9315450"/>
            <a:ext cx="2879725" cy="490538"/>
          </a:xfrm>
          <a:prstGeom prst="rect">
            <a:avLst/>
          </a:prstGeom>
          <a:noFill/>
          <a:ln w="9525">
            <a:noFill/>
            <a:miter lim="800000"/>
            <a:headEnd/>
            <a:tailEnd/>
          </a:ln>
          <a:effectLst/>
        </p:spPr>
        <p:txBody>
          <a:bodyPr vert="horz" wrap="square" lIns="90306" tIns="45153" rIns="90306" bIns="45153" numCol="1" anchor="b" anchorCtr="0" compatLnSpc="1">
            <a:prstTxWarp prst="textNoShape">
              <a:avLst/>
            </a:prstTxWarp>
          </a:bodyPr>
          <a:lstStyle>
            <a:lvl1pPr algn="r" defTabSz="903288">
              <a:spcBef>
                <a:spcPct val="0"/>
              </a:spcBef>
              <a:buClrTx/>
              <a:buSzTx/>
              <a:buFontTx/>
              <a:buNone/>
              <a:defRPr sz="1200" b="0" u="sng">
                <a:solidFill>
                  <a:schemeClr val="tx1"/>
                </a:solidFill>
                <a:latin typeface="Times New Roman" pitchFamily="18" charset="0"/>
                <a:cs typeface="+mn-cs"/>
              </a:defRPr>
            </a:lvl1pPr>
          </a:lstStyle>
          <a:p>
            <a:pPr>
              <a:defRPr/>
            </a:pPr>
            <a:fld id="{15AE0416-B5A0-4384-950F-9D203A5CAB2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22" name="Rectangle 2"/>
          <p:cNvSpPr>
            <a:spLocks noGrp="1" noChangeArrowheads="1"/>
          </p:cNvSpPr>
          <p:nvPr>
            <p:ph type="hdr" sz="quarter"/>
          </p:nvPr>
        </p:nvSpPr>
        <p:spPr bwMode="auto">
          <a:xfrm>
            <a:off x="0" y="0"/>
            <a:ext cx="2876550" cy="523875"/>
          </a:xfrm>
          <a:prstGeom prst="rect">
            <a:avLst/>
          </a:prstGeom>
          <a:noFill/>
          <a:ln w="9525">
            <a:noFill/>
            <a:miter lim="800000"/>
            <a:headEnd/>
            <a:tailEnd/>
          </a:ln>
          <a:effectLst/>
        </p:spPr>
        <p:txBody>
          <a:bodyPr vert="horz" wrap="square" lIns="90306" tIns="45153" rIns="90306" bIns="45153" numCol="1" anchor="t" anchorCtr="0" compatLnSpc="1">
            <a:prstTxWarp prst="textNoShape">
              <a:avLst/>
            </a:prstTxWarp>
          </a:bodyPr>
          <a:lstStyle>
            <a:lvl1pPr defTabSz="903288">
              <a:spcBef>
                <a:spcPct val="0"/>
              </a:spcBef>
              <a:buClrTx/>
              <a:buSzTx/>
              <a:buFontTx/>
              <a:buNone/>
              <a:defRPr sz="1200" u="sng">
                <a:solidFill>
                  <a:schemeClr val="tx1"/>
                </a:solidFill>
                <a:latin typeface="Times New Roman" pitchFamily="18" charset="0"/>
                <a:cs typeface="+mn-cs"/>
              </a:defRPr>
            </a:lvl1pPr>
          </a:lstStyle>
          <a:p>
            <a:pPr>
              <a:defRPr/>
            </a:pPr>
            <a:endParaRPr lang="en-US"/>
          </a:p>
        </p:txBody>
      </p:sp>
      <p:sp>
        <p:nvSpPr>
          <p:cNvPr id="593923" name="Rectangle 3"/>
          <p:cNvSpPr>
            <a:spLocks noGrp="1" noChangeArrowheads="1"/>
          </p:cNvSpPr>
          <p:nvPr>
            <p:ph type="dt" idx="1"/>
          </p:nvPr>
        </p:nvSpPr>
        <p:spPr bwMode="auto">
          <a:xfrm>
            <a:off x="3786188" y="0"/>
            <a:ext cx="2876550" cy="523875"/>
          </a:xfrm>
          <a:prstGeom prst="rect">
            <a:avLst/>
          </a:prstGeom>
          <a:noFill/>
          <a:ln w="9525">
            <a:noFill/>
            <a:miter lim="800000"/>
            <a:headEnd/>
            <a:tailEnd/>
          </a:ln>
          <a:effectLst/>
        </p:spPr>
        <p:txBody>
          <a:bodyPr vert="horz" wrap="square" lIns="90306" tIns="45153" rIns="90306" bIns="45153" numCol="1" anchor="t" anchorCtr="0" compatLnSpc="1">
            <a:prstTxWarp prst="textNoShape">
              <a:avLst/>
            </a:prstTxWarp>
          </a:bodyPr>
          <a:lstStyle>
            <a:lvl1pPr algn="r" defTabSz="903288">
              <a:spcBef>
                <a:spcPct val="0"/>
              </a:spcBef>
              <a:buClrTx/>
              <a:buSzTx/>
              <a:buFontTx/>
              <a:buNone/>
              <a:defRPr sz="1200" u="sng">
                <a:solidFill>
                  <a:schemeClr val="tx1"/>
                </a:solidFill>
                <a:latin typeface="Times New Roman" pitchFamily="18" charset="0"/>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882650" y="749300"/>
            <a:ext cx="4897438" cy="3673475"/>
          </a:xfrm>
          <a:prstGeom prst="rect">
            <a:avLst/>
          </a:prstGeom>
          <a:noFill/>
          <a:ln w="9525">
            <a:solidFill>
              <a:srgbClr val="000000"/>
            </a:solidFill>
            <a:miter lim="800000"/>
            <a:headEnd/>
            <a:tailEnd/>
          </a:ln>
        </p:spPr>
      </p:sp>
      <p:sp>
        <p:nvSpPr>
          <p:cNvPr id="593925" name="Rectangle 5"/>
          <p:cNvSpPr>
            <a:spLocks noGrp="1" noChangeArrowheads="1"/>
          </p:cNvSpPr>
          <p:nvPr>
            <p:ph type="body" sz="quarter" idx="3"/>
          </p:nvPr>
        </p:nvSpPr>
        <p:spPr bwMode="auto">
          <a:xfrm>
            <a:off x="908050" y="4646613"/>
            <a:ext cx="4846638" cy="4422775"/>
          </a:xfrm>
          <a:prstGeom prst="rect">
            <a:avLst/>
          </a:prstGeom>
          <a:noFill/>
          <a:ln w="9525">
            <a:noFill/>
            <a:miter lim="800000"/>
            <a:headEnd/>
            <a:tailEnd/>
          </a:ln>
          <a:effectLst/>
        </p:spPr>
        <p:txBody>
          <a:bodyPr vert="horz" wrap="square" lIns="90306" tIns="45153" rIns="90306" bIns="451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93926" name="Rectangle 6"/>
          <p:cNvSpPr>
            <a:spLocks noGrp="1" noChangeArrowheads="1"/>
          </p:cNvSpPr>
          <p:nvPr>
            <p:ph type="ftr" sz="quarter" idx="4"/>
          </p:nvPr>
        </p:nvSpPr>
        <p:spPr bwMode="auto">
          <a:xfrm>
            <a:off x="0" y="9293225"/>
            <a:ext cx="2876550" cy="525463"/>
          </a:xfrm>
          <a:prstGeom prst="rect">
            <a:avLst/>
          </a:prstGeom>
          <a:noFill/>
          <a:ln w="9525">
            <a:noFill/>
            <a:miter lim="800000"/>
            <a:headEnd/>
            <a:tailEnd/>
          </a:ln>
          <a:effectLst/>
        </p:spPr>
        <p:txBody>
          <a:bodyPr vert="horz" wrap="square" lIns="90306" tIns="45153" rIns="90306" bIns="45153" numCol="1" anchor="b" anchorCtr="0" compatLnSpc="1">
            <a:prstTxWarp prst="textNoShape">
              <a:avLst/>
            </a:prstTxWarp>
          </a:bodyPr>
          <a:lstStyle>
            <a:lvl1pPr defTabSz="903288">
              <a:spcBef>
                <a:spcPct val="0"/>
              </a:spcBef>
              <a:buClrTx/>
              <a:buSzTx/>
              <a:buFontTx/>
              <a:buNone/>
              <a:defRPr sz="1200" u="sng">
                <a:solidFill>
                  <a:schemeClr val="tx1"/>
                </a:solidFill>
                <a:latin typeface="Times New Roman" pitchFamily="18" charset="0"/>
                <a:cs typeface="+mn-cs"/>
              </a:defRPr>
            </a:lvl1pPr>
          </a:lstStyle>
          <a:p>
            <a:pPr>
              <a:defRPr/>
            </a:pPr>
            <a:endParaRPr lang="en-US"/>
          </a:p>
        </p:txBody>
      </p:sp>
      <p:sp>
        <p:nvSpPr>
          <p:cNvPr id="593927" name="Rectangle 7"/>
          <p:cNvSpPr>
            <a:spLocks noGrp="1" noChangeArrowheads="1"/>
          </p:cNvSpPr>
          <p:nvPr>
            <p:ph type="sldNum" sz="quarter" idx="5"/>
          </p:nvPr>
        </p:nvSpPr>
        <p:spPr bwMode="auto">
          <a:xfrm>
            <a:off x="3786188" y="9293225"/>
            <a:ext cx="2876550" cy="525463"/>
          </a:xfrm>
          <a:prstGeom prst="rect">
            <a:avLst/>
          </a:prstGeom>
          <a:noFill/>
          <a:ln w="9525">
            <a:noFill/>
            <a:miter lim="800000"/>
            <a:headEnd/>
            <a:tailEnd/>
          </a:ln>
          <a:effectLst/>
        </p:spPr>
        <p:txBody>
          <a:bodyPr vert="horz" wrap="square" lIns="90306" tIns="45153" rIns="90306" bIns="45153" numCol="1" anchor="b" anchorCtr="0" compatLnSpc="1">
            <a:prstTxWarp prst="textNoShape">
              <a:avLst/>
            </a:prstTxWarp>
          </a:bodyPr>
          <a:lstStyle>
            <a:lvl1pPr algn="r" defTabSz="903288">
              <a:spcBef>
                <a:spcPct val="0"/>
              </a:spcBef>
              <a:buClrTx/>
              <a:buSzTx/>
              <a:buFontTx/>
              <a:buNone/>
              <a:defRPr sz="1200" u="sng">
                <a:solidFill>
                  <a:schemeClr val="tx1"/>
                </a:solidFill>
                <a:latin typeface="Times New Roman" pitchFamily="18" charset="0"/>
                <a:cs typeface="+mn-cs"/>
              </a:defRPr>
            </a:lvl1pPr>
          </a:lstStyle>
          <a:p>
            <a:pPr>
              <a:defRPr/>
            </a:pPr>
            <a:fld id="{5A4C4572-859E-4294-9D3A-DA3406DC5E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8BBED926-5CA3-436E-BCB1-D0FB042BA8EA}" type="slidenum">
              <a:rPr lang="en-US" smtClean="0">
                <a:cs typeface="Arial" charset="0"/>
              </a:rPr>
              <a:pPr/>
              <a:t>1</a:t>
            </a:fld>
            <a:endParaRPr lang="en-US" smtClean="0">
              <a:cs typeface="Arial" charset="0"/>
            </a:endParaRPr>
          </a:p>
        </p:txBody>
      </p:sp>
      <p:sp>
        <p:nvSpPr>
          <p:cNvPr id="18434" name="Rectangle 2"/>
          <p:cNvSpPr>
            <a:spLocks noGrp="1" noRot="1" noChangeAspect="1" noChangeArrowheads="1" noTextEdit="1"/>
          </p:cNvSpPr>
          <p:nvPr>
            <p:ph type="sldImg"/>
          </p:nvPr>
        </p:nvSpPr>
        <p:spPr>
          <a:xfrm>
            <a:off x="873125" y="766763"/>
            <a:ext cx="4905375" cy="3678237"/>
          </a:xfrm>
          <a:ln/>
        </p:spPr>
      </p:sp>
      <p:sp>
        <p:nvSpPr>
          <p:cNvPr id="18435" name="Rectangle 3"/>
          <p:cNvSpPr>
            <a:spLocks noGrp="1" noChangeArrowheads="1"/>
          </p:cNvSpPr>
          <p:nvPr>
            <p:ph type="body" idx="1"/>
          </p:nvPr>
        </p:nvSpPr>
        <p:spPr>
          <a:xfrm>
            <a:off x="885825" y="4675188"/>
            <a:ext cx="4879975" cy="4368800"/>
          </a:xfrm>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2614B710-1999-4696-A839-9CC53AD4626C}" type="slidenum">
              <a:rPr lang="en-US" smtClean="0">
                <a:cs typeface="Arial" charset="0"/>
              </a:rPr>
              <a:pPr/>
              <a:t>10</a:t>
            </a:fld>
            <a:endParaRPr lang="en-US" smtClean="0">
              <a:cs typeface="Arial" charset="0"/>
            </a:endParaRP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987119D4-C471-4AA1-8C54-27BFB6AE703F}" type="slidenum">
              <a:rPr lang="en-US" smtClean="0">
                <a:cs typeface="Arial" charset="0"/>
              </a:rPr>
              <a:pPr/>
              <a:t>11</a:t>
            </a:fld>
            <a:endParaRPr lang="en-US" smtClean="0">
              <a:cs typeface="Arial" charset="0"/>
            </a:endParaRP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pPr eaLnBrk="1" hangingPunct="1"/>
            <a:r>
              <a:rPr lang="tr-TR" smtClean="0"/>
              <a:t>Halka açık özsermaye * 10 halka kapalı *6</a:t>
            </a:r>
          </a:p>
          <a:p>
            <a:pPr eaLnBrk="1" hangingPunct="1"/>
            <a:r>
              <a:rPr lang="tr-TR" smtClean="0"/>
              <a:t>Halka arz limitlerin yarısı.</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799E3881-6F43-493A-A92D-ED12AC552866}" type="slidenum">
              <a:rPr lang="en-US" smtClean="0">
                <a:cs typeface="Arial" charset="0"/>
              </a:rPr>
              <a:pPr/>
              <a:t>12</a:t>
            </a:fld>
            <a:endParaRPr lang="en-US" smtClean="0">
              <a:cs typeface="Arial" charset="0"/>
            </a:endParaRP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p:spPr>
        <p:txBody>
          <a:bodyPr/>
          <a:lstStyle/>
          <a:p>
            <a:fld id="{69C4F9CA-EF54-4892-A68D-FCBDA7C2744F}" type="slidenum">
              <a:rPr lang="en-US" smtClean="0">
                <a:cs typeface="Arial" charset="0"/>
              </a:rPr>
              <a:pPr/>
              <a:t>13</a:t>
            </a:fld>
            <a:endParaRPr lang="en-US" smtClean="0">
              <a:cs typeface="Arial" charset="0"/>
            </a:endParaRP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p:spPr>
        <p:txBody>
          <a:bodyPr/>
          <a:lstStyle/>
          <a:p>
            <a:fld id="{D9DBE1EC-A4A7-432D-9123-71366CF48FFD}" type="slidenum">
              <a:rPr lang="en-US" smtClean="0">
                <a:cs typeface="Arial" charset="0"/>
              </a:rPr>
              <a:pPr/>
              <a:t>14</a:t>
            </a:fld>
            <a:endParaRPr lang="en-US" smtClean="0">
              <a:cs typeface="Arial" charset="0"/>
            </a:endParaRP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p:spPr>
        <p:txBody>
          <a:bodyPr/>
          <a:lstStyle/>
          <a:p>
            <a:fld id="{24F0B430-75DE-45DC-BE4D-8E03A247B63A}" type="slidenum">
              <a:rPr lang="en-US" smtClean="0">
                <a:cs typeface="Arial" charset="0"/>
              </a:rPr>
              <a:pPr/>
              <a:t>15</a:t>
            </a:fld>
            <a:endParaRPr lang="en-US" smtClean="0">
              <a:cs typeface="Arial" charset="0"/>
            </a:endParaRP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p:spPr>
        <p:txBody>
          <a:bodyPr/>
          <a:lstStyle/>
          <a:p>
            <a:fld id="{B8814EE5-7064-43E3-AAF4-2EB7ADE863F1}" type="slidenum">
              <a:rPr lang="en-US" smtClean="0">
                <a:cs typeface="Arial" charset="0"/>
              </a:rPr>
              <a:pPr/>
              <a:t>16</a:t>
            </a:fld>
            <a:endParaRPr lang="en-US" smtClean="0">
              <a:cs typeface="Arial" charset="0"/>
            </a:endParaRPr>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p:spPr>
        <p:txBody>
          <a:bodyPr/>
          <a:lstStyle/>
          <a:p>
            <a:fld id="{BBD73003-967B-4C69-ACDC-0885996CC135}" type="slidenum">
              <a:rPr lang="en-US" smtClean="0">
                <a:cs typeface="Arial" charset="0"/>
              </a:rPr>
              <a:pPr/>
              <a:t>17</a:t>
            </a:fld>
            <a:endParaRPr lang="en-US" smtClean="0">
              <a:cs typeface="Arial" charset="0"/>
            </a:endParaRP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753341AA-9A66-4484-BB29-AF1EDE8D6E39}" type="slidenum">
              <a:rPr lang="en-US" smtClean="0">
                <a:cs typeface="Arial" charset="0"/>
              </a:rPr>
              <a:pPr/>
              <a:t>18</a:t>
            </a:fld>
            <a:endParaRPr lang="en-US" smtClean="0">
              <a:cs typeface="Arial" charset="0"/>
            </a:endParaRPr>
          </a:p>
        </p:txBody>
      </p:sp>
      <p:sp>
        <p:nvSpPr>
          <p:cNvPr id="82946" name="Rectangle 2"/>
          <p:cNvSpPr>
            <a:spLocks noGrp="1" noRot="1" noChangeAspect="1" noChangeArrowheads="1" noTextEdit="1"/>
          </p:cNvSpPr>
          <p:nvPr>
            <p:ph type="sldImg"/>
          </p:nvPr>
        </p:nvSpPr>
        <p:spPr>
          <a:xfrm>
            <a:off x="873125" y="766763"/>
            <a:ext cx="4905375" cy="3678237"/>
          </a:xfrm>
          <a:ln/>
        </p:spPr>
      </p:sp>
      <p:sp>
        <p:nvSpPr>
          <p:cNvPr id="82947" name="Rectangle 3"/>
          <p:cNvSpPr>
            <a:spLocks noGrp="1" noChangeArrowheads="1"/>
          </p:cNvSpPr>
          <p:nvPr>
            <p:ph type="body" idx="1"/>
          </p:nvPr>
        </p:nvSpPr>
        <p:spPr>
          <a:xfrm>
            <a:off x="885825" y="4675188"/>
            <a:ext cx="4879975" cy="4368800"/>
          </a:xfrm>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20401176-3F1A-4309-BF16-1CE3883FDBB7}" type="slidenum">
              <a:rPr lang="en-US" smtClean="0">
                <a:cs typeface="Arial" charset="0"/>
              </a:rPr>
              <a:pPr/>
              <a:t>2</a:t>
            </a:fld>
            <a:endParaRPr lang="en-US" smtClean="0">
              <a:cs typeface="Arial" charset="0"/>
            </a:endParaRPr>
          </a:p>
        </p:txBody>
      </p:sp>
      <p:sp>
        <p:nvSpPr>
          <p:cNvPr id="20482" name="Rectangle 2"/>
          <p:cNvSpPr>
            <a:spLocks noGrp="1" noRot="1" noChangeAspect="1" noChangeArrowheads="1" noTextEdit="1"/>
          </p:cNvSpPr>
          <p:nvPr>
            <p:ph type="sldImg"/>
          </p:nvPr>
        </p:nvSpPr>
        <p:spPr>
          <a:xfrm>
            <a:off x="873125" y="766763"/>
            <a:ext cx="4905375" cy="3678237"/>
          </a:xfrm>
          <a:ln/>
        </p:spPr>
      </p:sp>
      <p:sp>
        <p:nvSpPr>
          <p:cNvPr id="20483" name="Rectangle 3"/>
          <p:cNvSpPr>
            <a:spLocks noGrp="1" noChangeArrowheads="1"/>
          </p:cNvSpPr>
          <p:nvPr>
            <p:ph type="body" idx="1"/>
          </p:nvPr>
        </p:nvSpPr>
        <p:spPr>
          <a:xfrm>
            <a:off x="885825" y="4675188"/>
            <a:ext cx="4879975" cy="4368800"/>
          </a:xfrm>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2C093E29-DD52-4A14-97C1-980E9924EF35}" type="slidenum">
              <a:rPr lang="en-US" smtClean="0">
                <a:cs typeface="Arial" charset="0"/>
              </a:rPr>
              <a:pPr/>
              <a:t>3</a:t>
            </a:fld>
            <a:endParaRPr lang="en-US" smtClean="0">
              <a:cs typeface="Arial"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p:spPr>
        <p:txBody>
          <a:bodyPr/>
          <a:lstStyle/>
          <a:p>
            <a:fld id="{D9BBCC5C-4B57-40F3-90FA-06344F558995}" type="slidenum">
              <a:rPr lang="en-US" smtClean="0">
                <a:cs typeface="Arial" charset="0"/>
              </a:rPr>
              <a:pPr/>
              <a:t>4</a:t>
            </a:fld>
            <a:endParaRPr lang="en-US" smtClean="0">
              <a:cs typeface="Arial" charset="0"/>
            </a:endParaRPr>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p:spPr>
        <p:txBody>
          <a:bodyPr/>
          <a:lstStyle/>
          <a:p>
            <a:fld id="{307657ED-E731-4C45-8AF7-E267E4334E79}" type="slidenum">
              <a:rPr lang="en-US" smtClean="0">
                <a:cs typeface="Arial" charset="0"/>
              </a:rPr>
              <a:pPr/>
              <a:t>5</a:t>
            </a:fld>
            <a:endParaRPr lang="en-US" smtClean="0">
              <a:cs typeface="Arial" charset="0"/>
            </a:endParaRP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pPr eaLnBrk="1" hangingPunct="1"/>
            <a:r>
              <a:rPr lang="tr-TR" smtClean="0"/>
              <a:t>Yerli ve yabancı yatırımcıların, halen yeterince düşmemiş ve yüksek oynaklığa sahip reel faiz ve enflasyon ortamında özel sektör tahvillerini, uzun dönemde Türkiye Cumhuriyeti'nin riskine tercih etmeleri için, özel sektörün piyasadan borçlanırken tolere edilmesi çok zor olan yüksek primler ödemesi gerekmektedir. Oysa şu anda, tahvil ve/veya bono ihracı vasıtası ile istikraz potansiyeline sahip şirketlerin bankalardan ve diğer finansal kurumlardan finansman sağlamanın çok daha ekonomik olduğu inancında oldukları görülmektedir.</a:t>
            </a:r>
          </a:p>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p:spPr>
        <p:txBody>
          <a:bodyPr/>
          <a:lstStyle/>
          <a:p>
            <a:fld id="{A02E1D4E-E388-4679-A5B5-4A954EBFEB93}" type="slidenum">
              <a:rPr lang="en-US" smtClean="0">
                <a:cs typeface="Arial" charset="0"/>
              </a:rPr>
              <a:pPr/>
              <a:t>6</a:t>
            </a:fld>
            <a:endParaRPr lang="en-US" smtClean="0">
              <a:cs typeface="Arial" charset="0"/>
            </a:endParaRPr>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pPr eaLnBrk="1" hangingPunct="1">
              <a:lnSpc>
                <a:spcPct val="90000"/>
              </a:lnSpc>
              <a:buClr>
                <a:srgbClr val="FF5050"/>
              </a:buClr>
              <a:buSzPct val="170000"/>
            </a:pPr>
            <a:r>
              <a:rPr lang="tr-TR" sz="1300" smtClean="0">
                <a:solidFill>
                  <a:schemeClr val="bg1"/>
                </a:solidFill>
                <a:latin typeface="Arial" charset="0"/>
              </a:rPr>
              <a:t>Özel sektör borçlanma araçlarının ihraç edilebilmesi için en önemli ön koşul, ekonomik ortamın ihraca imkan vermesidir.</a:t>
            </a:r>
          </a:p>
          <a:p>
            <a:pPr eaLnBrk="1" hangingPunct="1">
              <a:lnSpc>
                <a:spcPct val="90000"/>
              </a:lnSpc>
              <a:buClr>
                <a:srgbClr val="FF5050"/>
              </a:buClr>
              <a:buSzPct val="170000"/>
            </a:pPr>
            <a:r>
              <a:rPr lang="tr-TR" sz="1300" smtClean="0">
                <a:solidFill>
                  <a:schemeClr val="bg1"/>
                </a:solidFill>
                <a:latin typeface="Arial" charset="0"/>
              </a:rPr>
              <a:t>Son zamanlarda ülkemizin makroekonomik parametrelerinde gözlemlenen iyileşme sonucunda Kurulumuza özel sektör borçlanma araçlarının ihracına ilişkin olarak bazı sorular gelmektedir.</a:t>
            </a:r>
          </a:p>
          <a:p>
            <a:pPr eaLnBrk="1" hangingPunct="1">
              <a:lnSpc>
                <a:spcPct val="90000"/>
              </a:lnSpc>
            </a:pPr>
            <a:r>
              <a:rPr lang="tr-TR" smtClean="0"/>
              <a:t>Yatırımcı açısından hazine bonosu bir benchmark oluşturmakta iken, ihraçcı açısından banka kredileri bir benchmark’ı ifade etmektedir. Mevcut durum itibariyle yaklaşık %14’ler civarında olan faiz oranları, kredibilitesi yüksek bir şirket için, banka kredisi maliyeti olarakta yakın bir değeri ifade etmektedir. Bu çerçevede söz konusu iki oran arasındaki farkın açılmasına paralel olarak bu tip ihraçların artmasını bekleyebiliriz. </a:t>
            </a:r>
          </a:p>
          <a:p>
            <a:pPr eaLnBrk="1" hangingPunct="1">
              <a:lnSpc>
                <a:spcPct val="90000"/>
              </a:lnSpc>
            </a:pPr>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p:spPr>
        <p:txBody>
          <a:bodyPr/>
          <a:lstStyle/>
          <a:p>
            <a:fld id="{A7EB7605-5C37-41B8-ABFE-611B5A4132FC}" type="slidenum">
              <a:rPr lang="en-US" smtClean="0">
                <a:cs typeface="Arial" charset="0"/>
              </a:rPr>
              <a:pPr/>
              <a:t>7</a:t>
            </a:fld>
            <a:endParaRPr lang="en-US" smtClean="0">
              <a:cs typeface="Arial" charset="0"/>
            </a:endParaRPr>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pPr eaLnBrk="1" hangingPunct="1"/>
            <a:r>
              <a:rPr lang="tr-TR" smtClean="0"/>
              <a:t>Yıllardır işleyen bir kamu menkul kıymetleri piyasasının varlığı nedeniyle borçlanma senetlerinin Repo’ya konu edilebilmesi, teminat olarak kabul edilebilmesi, ikinci el fiyatlandırmasının yapılabilmesi olanaklarının mevcut durumda var olduğu dikkate alındığında yeterli miktarda özel sektör borçlanma aracının ihraç edilmesi halinde piyasanın bu duruma kısa sürede adapte olması mümkün olacaktır. Ayrıca söz konusu menkul kıymetler İMKB’de kote edilebileceğinden etkin takas ve saklama sistemiyle birlikte MKK tarafından da basım maliyeti olmaksızın kayden takip edilebilecektir.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p:spPr>
        <p:txBody>
          <a:bodyPr/>
          <a:lstStyle/>
          <a:p>
            <a:fld id="{3CA75428-0AD6-47E4-9122-D1C1DB167F94}" type="slidenum">
              <a:rPr lang="en-US" smtClean="0">
                <a:cs typeface="Arial" charset="0"/>
              </a:rPr>
              <a:pPr/>
              <a:t>8</a:t>
            </a:fld>
            <a:endParaRPr lang="en-US" smtClean="0">
              <a:cs typeface="Arial" charset="0"/>
            </a:endParaRPr>
          </a:p>
        </p:txBody>
      </p:sp>
      <p:sp>
        <p:nvSpPr>
          <p:cNvPr id="62466" name="Rectangle 2"/>
          <p:cNvSpPr>
            <a:spLocks noGrp="1" noRot="1" noChangeAspect="1" noChangeArrowheads="1" noTextEdit="1"/>
          </p:cNvSpPr>
          <p:nvPr>
            <p:ph type="sldImg"/>
          </p:nvPr>
        </p:nvSpPr>
        <p:spPr>
          <a:xfrm>
            <a:off x="873125" y="766763"/>
            <a:ext cx="4905375" cy="3678237"/>
          </a:xfrm>
          <a:ln/>
        </p:spPr>
      </p:sp>
      <p:sp>
        <p:nvSpPr>
          <p:cNvPr id="62467" name="Rectangle 3"/>
          <p:cNvSpPr>
            <a:spLocks noGrp="1" noChangeArrowheads="1"/>
          </p:cNvSpPr>
          <p:nvPr>
            <p:ph type="body" idx="1"/>
          </p:nvPr>
        </p:nvSpPr>
        <p:spPr>
          <a:xfrm>
            <a:off x="885825" y="4675188"/>
            <a:ext cx="4879975" cy="4368800"/>
          </a:xfrm>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p:spPr>
        <p:txBody>
          <a:bodyPr/>
          <a:lstStyle/>
          <a:p>
            <a:fld id="{F6DA286C-2F40-4893-B5D2-9157587C007D}" type="slidenum">
              <a:rPr lang="en-US" smtClean="0">
                <a:cs typeface="Arial" charset="0"/>
              </a:rPr>
              <a:pPr/>
              <a:t>9</a:t>
            </a:fld>
            <a:endParaRPr lang="en-US" smtClean="0">
              <a:cs typeface="Arial" charset="0"/>
            </a:endParaRPr>
          </a:p>
        </p:txBody>
      </p:sp>
      <p:sp>
        <p:nvSpPr>
          <p:cNvPr id="64514" name="Rectangle 2"/>
          <p:cNvSpPr>
            <a:spLocks noGrp="1" noRot="1" noChangeAspect="1" noChangeArrowheads="1" noTextEdit="1"/>
          </p:cNvSpPr>
          <p:nvPr>
            <p:ph type="sldImg"/>
          </p:nvPr>
        </p:nvSpPr>
        <p:spPr>
          <a:xfrm>
            <a:off x="873125" y="766763"/>
            <a:ext cx="4905375" cy="3678237"/>
          </a:xfrm>
          <a:ln/>
        </p:spPr>
      </p:sp>
      <p:sp>
        <p:nvSpPr>
          <p:cNvPr id="64515" name="Rectangle 3"/>
          <p:cNvSpPr>
            <a:spLocks noGrp="1" noChangeArrowheads="1"/>
          </p:cNvSpPr>
          <p:nvPr>
            <p:ph type="body" idx="1"/>
          </p:nvPr>
        </p:nvSpPr>
        <p:spPr>
          <a:xfrm>
            <a:off x="885825" y="4675188"/>
            <a:ext cx="4879975" cy="4368800"/>
          </a:xfrm>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tr-TR"/>
          </a:p>
        </p:txBody>
      </p:sp>
      <p:sp>
        <p:nvSpPr>
          <p:cNvPr id="3" name="Chart Placeholder 2"/>
          <p:cNvSpPr>
            <a:spLocks noGrp="1"/>
          </p:cNvSpPr>
          <p:nvPr>
            <p:ph type="chart" idx="1"/>
          </p:nvPr>
        </p:nvSpPr>
        <p:spPr>
          <a:xfrm>
            <a:off x="685800" y="1981200"/>
            <a:ext cx="77724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685800" y="1981200"/>
            <a:ext cx="77724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4"/>
          <p:cNvSpPr>
            <a:spLocks noGrp="1" noChangeArrowheads="1"/>
          </p:cNvSpPr>
          <p:nvPr>
            <p:ph type="dt" sz="half" idx="11"/>
          </p:nvPr>
        </p:nvSpPr>
        <p:spPr>
          <a:ln/>
        </p:spPr>
        <p:txBody>
          <a:bodyPr/>
          <a:lstStyle>
            <a:lvl1pPr>
              <a:defRPr/>
            </a:lvl1pPr>
          </a:lstStyle>
          <a:p>
            <a:pPr>
              <a:defRPr/>
            </a:pPr>
            <a:endParaRPr lang="en-GB"/>
          </a:p>
        </p:txBody>
      </p:sp>
      <p:sp>
        <p:nvSpPr>
          <p:cNvPr id="6" name="Rectangle 5"/>
          <p:cNvSpPr>
            <a:spLocks noGrp="1" noChangeArrowheads="1"/>
          </p:cNvSpPr>
          <p:nvPr>
            <p:ph type="ftr" sz="quarter" idx="12"/>
          </p:nvPr>
        </p:nvSpPr>
        <p:spPr>
          <a:ln/>
        </p:spPr>
        <p:txBody>
          <a:bodyPr/>
          <a:lstStyle>
            <a:lvl1pPr>
              <a:defRPr/>
            </a:lvl1pPr>
          </a:lstStyle>
          <a:p>
            <a:pPr>
              <a:defRPr/>
            </a:pPr>
            <a:endParaRPr lang="en-US"/>
          </a:p>
        </p:txBody>
      </p:sp>
      <p:sp>
        <p:nvSpPr>
          <p:cNvPr id="7"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4"/>
          <p:cNvSpPr>
            <a:spLocks noGrp="1" noChangeArrowheads="1"/>
          </p:cNvSpPr>
          <p:nvPr>
            <p:ph type="dt" sz="half" idx="11"/>
          </p:nvPr>
        </p:nvSpPr>
        <p:spPr>
          <a:ln/>
        </p:spPr>
        <p:txBody>
          <a:bodyPr/>
          <a:lstStyle>
            <a:lvl1pPr>
              <a:defRPr/>
            </a:lvl1pPr>
          </a:lstStyle>
          <a:p>
            <a:pPr>
              <a:defRPr/>
            </a:pPr>
            <a:endParaRPr lang="en-GB"/>
          </a:p>
        </p:txBody>
      </p:sp>
      <p:sp>
        <p:nvSpPr>
          <p:cNvPr id="7" name="Rectangle 5"/>
          <p:cNvSpPr>
            <a:spLocks noGrp="1" noChangeArrowheads="1"/>
          </p:cNvSpPr>
          <p:nvPr>
            <p:ph type="ftr" sz="quarter" idx="12"/>
          </p:nvPr>
        </p:nvSpPr>
        <p:spPr>
          <a:ln/>
        </p:spPr>
        <p:txBody>
          <a:bodyPr/>
          <a:lstStyle>
            <a:lvl1pPr>
              <a:defRPr/>
            </a:lvl1pPr>
          </a:lstStyle>
          <a:p>
            <a:pPr>
              <a:defRPr/>
            </a:pPr>
            <a:endParaRPr lang="en-US"/>
          </a:p>
        </p:txBody>
      </p:sp>
      <p:sp>
        <p:nvSpPr>
          <p:cNvPr id="8"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4"/>
          <p:cNvSpPr>
            <a:spLocks noGrp="1" noChangeArrowheads="1"/>
          </p:cNvSpPr>
          <p:nvPr>
            <p:ph type="dt" sz="half" idx="11"/>
          </p:nvPr>
        </p:nvSpPr>
        <p:spPr>
          <a:ln/>
        </p:spPr>
        <p:txBody>
          <a:bodyPr/>
          <a:lstStyle>
            <a:lvl1pPr>
              <a:defRPr/>
            </a:lvl1pPr>
          </a:lstStyle>
          <a:p>
            <a:pPr>
              <a:defRPr/>
            </a:pPr>
            <a:endParaRPr lang="en-GB"/>
          </a:p>
        </p:txBody>
      </p:sp>
      <p:sp>
        <p:nvSpPr>
          <p:cNvPr id="9" name="Rectangle 5"/>
          <p:cNvSpPr>
            <a:spLocks noGrp="1" noChangeArrowheads="1"/>
          </p:cNvSpPr>
          <p:nvPr>
            <p:ph type="ftr" sz="quarter" idx="12"/>
          </p:nvPr>
        </p:nvSpPr>
        <p:spPr>
          <a:ln/>
        </p:spPr>
        <p:txBody>
          <a:bodyPr/>
          <a:lstStyle>
            <a:lvl1pPr>
              <a:defRPr/>
            </a:lvl1pPr>
          </a:lstStyle>
          <a:p>
            <a:pPr>
              <a:defRPr/>
            </a:pPr>
            <a:endParaRPr lang="en-US"/>
          </a:p>
        </p:txBody>
      </p:sp>
      <p:sp>
        <p:nvSpPr>
          <p:cNvPr id="10"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4"/>
          <p:cNvSpPr>
            <a:spLocks noGrp="1" noChangeArrowheads="1"/>
          </p:cNvSpPr>
          <p:nvPr>
            <p:ph type="dt" sz="half" idx="11"/>
          </p:nvPr>
        </p:nvSpPr>
        <p:spPr>
          <a:ln/>
        </p:spPr>
        <p:txBody>
          <a:bodyPr/>
          <a:lstStyle>
            <a:lvl1pPr>
              <a:defRPr/>
            </a:lvl1pPr>
          </a:lstStyle>
          <a:p>
            <a:pPr>
              <a:defRPr/>
            </a:pPr>
            <a:endParaRPr lang="en-GB"/>
          </a:p>
        </p:txBody>
      </p:sp>
      <p:sp>
        <p:nvSpPr>
          <p:cNvPr id="5" name="Rectangle 5"/>
          <p:cNvSpPr>
            <a:spLocks noGrp="1" noChangeArrowheads="1"/>
          </p:cNvSpPr>
          <p:nvPr>
            <p:ph type="ftr" sz="quarter" idx="12"/>
          </p:nvPr>
        </p:nvSpPr>
        <p:spPr>
          <a:ln/>
        </p:spPr>
        <p:txBody>
          <a:bodyPr/>
          <a:lstStyle>
            <a:lvl1pPr>
              <a:defRPr/>
            </a:lvl1pPr>
          </a:lstStyle>
          <a:p>
            <a:pPr>
              <a:defRPr/>
            </a:pPr>
            <a:endParaRPr lang="en-US"/>
          </a:p>
        </p:txBody>
      </p:sp>
      <p:sp>
        <p:nvSpPr>
          <p:cNvPr id="6"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4"/>
          <p:cNvSpPr>
            <a:spLocks noGrp="1" noChangeArrowheads="1"/>
          </p:cNvSpPr>
          <p:nvPr>
            <p:ph type="dt" sz="half" idx="11"/>
          </p:nvPr>
        </p:nvSpPr>
        <p:spPr>
          <a:ln/>
        </p:spPr>
        <p:txBody>
          <a:bodyPr/>
          <a:lstStyle>
            <a:lvl1pPr>
              <a:defRPr/>
            </a:lvl1pPr>
          </a:lstStyle>
          <a:p>
            <a:pPr>
              <a:defRPr/>
            </a:pPr>
            <a:endParaRPr lang="en-GB"/>
          </a:p>
        </p:txBody>
      </p:sp>
      <p:sp>
        <p:nvSpPr>
          <p:cNvPr id="4" name="Rectangle 5"/>
          <p:cNvSpPr>
            <a:spLocks noGrp="1" noChangeArrowheads="1"/>
          </p:cNvSpPr>
          <p:nvPr>
            <p:ph type="ftr" sz="quarter" idx="12"/>
          </p:nvPr>
        </p:nvSpPr>
        <p:spPr>
          <a:ln/>
        </p:spPr>
        <p:txBody>
          <a:bodyPr/>
          <a:lstStyle>
            <a:lvl1pPr>
              <a:defRPr/>
            </a:lvl1pPr>
          </a:lstStyle>
          <a:p>
            <a:pPr>
              <a:defRPr/>
            </a:pPr>
            <a:endParaRPr lang="en-US"/>
          </a:p>
        </p:txBody>
      </p:sp>
      <p:sp>
        <p:nvSpPr>
          <p:cNvPr id="5"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4"/>
          <p:cNvSpPr>
            <a:spLocks noGrp="1" noChangeArrowheads="1"/>
          </p:cNvSpPr>
          <p:nvPr>
            <p:ph type="dt" sz="half" idx="11"/>
          </p:nvPr>
        </p:nvSpPr>
        <p:spPr>
          <a:ln/>
        </p:spPr>
        <p:txBody>
          <a:bodyPr/>
          <a:lstStyle>
            <a:lvl1pPr>
              <a:defRPr/>
            </a:lvl1pPr>
          </a:lstStyle>
          <a:p>
            <a:pPr>
              <a:defRPr/>
            </a:pPr>
            <a:endParaRPr lang="en-GB"/>
          </a:p>
        </p:txBody>
      </p:sp>
      <p:sp>
        <p:nvSpPr>
          <p:cNvPr id="7" name="Rectangle 5"/>
          <p:cNvSpPr>
            <a:spLocks noGrp="1" noChangeArrowheads="1"/>
          </p:cNvSpPr>
          <p:nvPr>
            <p:ph type="ftr" sz="quarter" idx="12"/>
          </p:nvPr>
        </p:nvSpPr>
        <p:spPr>
          <a:ln/>
        </p:spPr>
        <p:txBody>
          <a:bodyPr/>
          <a:lstStyle>
            <a:lvl1pPr>
              <a:defRPr/>
            </a:lvl1pPr>
          </a:lstStyle>
          <a:p>
            <a:pPr>
              <a:defRPr/>
            </a:pPr>
            <a:endParaRPr lang="en-US"/>
          </a:p>
        </p:txBody>
      </p:sp>
      <p:sp>
        <p:nvSpPr>
          <p:cNvPr id="8"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4"/>
          <p:cNvSpPr>
            <a:spLocks noGrp="1" noChangeArrowheads="1"/>
          </p:cNvSpPr>
          <p:nvPr>
            <p:ph type="dt" sz="half" idx="11"/>
          </p:nvPr>
        </p:nvSpPr>
        <p:spPr>
          <a:ln/>
        </p:spPr>
        <p:txBody>
          <a:bodyPr/>
          <a:lstStyle>
            <a:lvl1pPr>
              <a:defRPr/>
            </a:lvl1pPr>
          </a:lstStyle>
          <a:p>
            <a:pPr>
              <a:defRPr/>
            </a:pPr>
            <a:endParaRPr lang="en-GB"/>
          </a:p>
        </p:txBody>
      </p:sp>
      <p:sp>
        <p:nvSpPr>
          <p:cNvPr id="7" name="Rectangle 5"/>
          <p:cNvSpPr>
            <a:spLocks noGrp="1" noChangeArrowheads="1"/>
          </p:cNvSpPr>
          <p:nvPr>
            <p:ph type="ftr" sz="quarter" idx="12"/>
          </p:nvPr>
        </p:nvSpPr>
        <p:spPr>
          <a:ln/>
        </p:spPr>
        <p:txBody>
          <a:bodyPr/>
          <a:lstStyle>
            <a:lvl1pPr>
              <a:defRPr/>
            </a:lvl1pPr>
          </a:lstStyle>
          <a:p>
            <a:pPr>
              <a:defRPr/>
            </a:pPr>
            <a:endParaRPr lang="en-US"/>
          </a:p>
        </p:txBody>
      </p:sp>
      <p:sp>
        <p:nvSpPr>
          <p:cNvPr id="8" name="Rectangle 6"/>
          <p:cNvSpPr>
            <a:spLocks noGrp="1" noChangeArrowheads="1"/>
          </p:cNvSpPr>
          <p:nvPr>
            <p:ph type="sldNum" sz="quarter" idx="13"/>
          </p:nvPr>
        </p:nvSpPr>
        <p:spPr>
          <a:ln/>
        </p:spPr>
        <p:txBody>
          <a:bodyPr/>
          <a:lstStyle>
            <a:lvl1pPr>
              <a:defRPr/>
            </a:lvl1pPr>
          </a:lstStyle>
          <a:p>
            <a:pPr>
              <a:defRPr/>
            </a:pPr>
            <a:endParaRPr lang="en-GB"/>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58"/>
        </a:solidFill>
        <a:effectLst/>
      </p:bgPr>
    </p:bg>
    <p:spTree>
      <p:nvGrpSpPr>
        <p:cNvPr id="1" name=""/>
        <p:cNvGrpSpPr/>
        <p:nvPr/>
      </p:nvGrpSpPr>
      <p:grpSpPr>
        <a:xfrm>
          <a:off x="0" y="0"/>
          <a:ext cx="0" cy="0"/>
          <a:chOff x="0" y="0"/>
          <a:chExt cx="0" cy="0"/>
        </a:xfrm>
      </p:grpSpPr>
      <p:grpSp>
        <p:nvGrpSpPr>
          <p:cNvPr id="1026" name="Group 8"/>
          <p:cNvGrpSpPr>
            <a:grpSpLocks/>
          </p:cNvGrpSpPr>
          <p:nvPr/>
        </p:nvGrpSpPr>
        <p:grpSpPr bwMode="auto">
          <a:xfrm>
            <a:off x="0" y="0"/>
            <a:ext cx="1143000" cy="6858000"/>
            <a:chOff x="0" y="0"/>
            <a:chExt cx="720" cy="4320"/>
          </a:xfrm>
        </p:grpSpPr>
        <p:sp>
          <p:nvSpPr>
            <p:cNvPr id="1033" name="Rectangle 9"/>
            <p:cNvSpPr>
              <a:spLocks noChangeArrowheads="1"/>
            </p:cNvSpPr>
            <p:nvPr/>
          </p:nvSpPr>
          <p:spPr bwMode="auto">
            <a:xfrm>
              <a:off x="0" y="0"/>
              <a:ext cx="720" cy="4320"/>
            </a:xfrm>
            <a:prstGeom prst="rect">
              <a:avLst/>
            </a:prstGeom>
            <a:gradFill rotWithShape="0">
              <a:gsLst>
                <a:gs pos="0">
                  <a:srgbClr val="6699FF"/>
                </a:gs>
                <a:gs pos="100000">
                  <a:srgbClr val="00004C"/>
                </a:gs>
              </a:gsLst>
              <a:path path="shape">
                <a:fillToRect l="50000" t="50000" r="50000" b="50000"/>
              </a:path>
            </a:gradFill>
            <a:ln w="3175">
              <a:noFill/>
              <a:miter lim="800000"/>
              <a:headEnd/>
              <a:tailEnd/>
            </a:ln>
            <a:effectLst/>
          </p:spPr>
          <p:txBody>
            <a:bodyPr wrap="none" anchor="ctr"/>
            <a:lstStyle/>
            <a:p>
              <a:pPr>
                <a:spcBef>
                  <a:spcPct val="50000"/>
                </a:spcBef>
                <a:buClr>
                  <a:srgbClr val="FF5050"/>
                </a:buClr>
                <a:buSzPct val="170000"/>
                <a:buFontTx/>
                <a:buChar char="•"/>
                <a:defRPr/>
              </a:pPr>
              <a:endParaRPr lang="tr-TR">
                <a:cs typeface="+mn-cs"/>
              </a:endParaRPr>
            </a:p>
          </p:txBody>
        </p:sp>
        <p:grpSp>
          <p:nvGrpSpPr>
            <p:cNvPr id="1034" name="Group 10"/>
            <p:cNvGrpSpPr>
              <a:grpSpLocks/>
            </p:cNvGrpSpPr>
            <p:nvPr/>
          </p:nvGrpSpPr>
          <p:grpSpPr bwMode="auto">
            <a:xfrm>
              <a:off x="144" y="192"/>
              <a:ext cx="432" cy="384"/>
              <a:chOff x="1104" y="816"/>
              <a:chExt cx="3744" cy="2784"/>
            </a:xfrm>
          </p:grpSpPr>
          <p:sp>
            <p:nvSpPr>
              <p:cNvPr id="1035" name="Freeform 11"/>
              <p:cNvSpPr>
                <a:spLocks/>
              </p:cNvSpPr>
              <p:nvPr/>
            </p:nvSpPr>
            <p:spPr bwMode="auto">
              <a:xfrm>
                <a:off x="1104" y="816"/>
                <a:ext cx="1153" cy="2733"/>
              </a:xfrm>
              <a:custGeom>
                <a:avLst/>
                <a:gdLst/>
                <a:ahLst/>
                <a:cxnLst>
                  <a:cxn ang="0">
                    <a:pos x="768" y="0"/>
                  </a:cxn>
                  <a:cxn ang="0">
                    <a:pos x="1152" y="0"/>
                  </a:cxn>
                  <a:cxn ang="0">
                    <a:pos x="0" y="2736"/>
                  </a:cxn>
                  <a:cxn ang="0">
                    <a:pos x="768" y="0"/>
                  </a:cxn>
                </a:cxnLst>
                <a:rect l="0" t="0" r="r" b="b"/>
                <a:pathLst>
                  <a:path w="1152" h="2736">
                    <a:moveTo>
                      <a:pt x="768" y="0"/>
                    </a:moveTo>
                    <a:lnTo>
                      <a:pt x="1152" y="0"/>
                    </a:lnTo>
                    <a:lnTo>
                      <a:pt x="0" y="2736"/>
                    </a:lnTo>
                    <a:lnTo>
                      <a:pt x="768" y="0"/>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36" name="Freeform 12"/>
              <p:cNvSpPr>
                <a:spLocks/>
              </p:cNvSpPr>
              <p:nvPr/>
            </p:nvSpPr>
            <p:spPr bwMode="auto">
              <a:xfrm>
                <a:off x="1295" y="816"/>
                <a:ext cx="1343" cy="2733"/>
              </a:xfrm>
              <a:custGeom>
                <a:avLst/>
                <a:gdLst/>
                <a:ahLst/>
                <a:cxnLst>
                  <a:cxn ang="0">
                    <a:pos x="1008" y="0"/>
                  </a:cxn>
                  <a:cxn ang="0">
                    <a:pos x="0" y="2736"/>
                  </a:cxn>
                  <a:cxn ang="0">
                    <a:pos x="1344" y="0"/>
                  </a:cxn>
                  <a:cxn ang="0">
                    <a:pos x="1008" y="0"/>
                  </a:cxn>
                </a:cxnLst>
                <a:rect l="0" t="0" r="r" b="b"/>
                <a:pathLst>
                  <a:path w="1344" h="2736">
                    <a:moveTo>
                      <a:pt x="1008" y="0"/>
                    </a:moveTo>
                    <a:lnTo>
                      <a:pt x="0" y="2736"/>
                    </a:lnTo>
                    <a:lnTo>
                      <a:pt x="1344" y="0"/>
                    </a:lnTo>
                    <a:lnTo>
                      <a:pt x="1008" y="0"/>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37" name="Freeform 13"/>
              <p:cNvSpPr>
                <a:spLocks/>
              </p:cNvSpPr>
              <p:nvPr/>
            </p:nvSpPr>
            <p:spPr bwMode="auto">
              <a:xfrm>
                <a:off x="1485" y="816"/>
                <a:ext cx="1586" cy="2784"/>
              </a:xfrm>
              <a:custGeom>
                <a:avLst/>
                <a:gdLst/>
                <a:ahLst/>
                <a:cxnLst>
                  <a:cxn ang="0">
                    <a:pos x="1200" y="0"/>
                  </a:cxn>
                  <a:cxn ang="0">
                    <a:pos x="1584" y="0"/>
                  </a:cxn>
                  <a:cxn ang="0">
                    <a:pos x="0" y="2784"/>
                  </a:cxn>
                  <a:cxn ang="0">
                    <a:pos x="1200" y="0"/>
                  </a:cxn>
                </a:cxnLst>
                <a:rect l="0" t="0" r="r" b="b"/>
                <a:pathLst>
                  <a:path w="1584" h="2784">
                    <a:moveTo>
                      <a:pt x="1200" y="0"/>
                    </a:moveTo>
                    <a:lnTo>
                      <a:pt x="1584" y="0"/>
                    </a:lnTo>
                    <a:lnTo>
                      <a:pt x="0" y="2784"/>
                    </a:lnTo>
                    <a:lnTo>
                      <a:pt x="1200" y="0"/>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38" name="Freeform 14"/>
              <p:cNvSpPr>
                <a:spLocks/>
              </p:cNvSpPr>
              <p:nvPr/>
            </p:nvSpPr>
            <p:spPr bwMode="auto">
              <a:xfrm>
                <a:off x="1728" y="816"/>
                <a:ext cx="1725" cy="2733"/>
              </a:xfrm>
              <a:custGeom>
                <a:avLst/>
                <a:gdLst/>
                <a:ahLst/>
                <a:cxnLst>
                  <a:cxn ang="0">
                    <a:pos x="0" y="2736"/>
                  </a:cxn>
                  <a:cxn ang="0">
                    <a:pos x="1392" y="0"/>
                  </a:cxn>
                  <a:cxn ang="0">
                    <a:pos x="1728" y="0"/>
                  </a:cxn>
                  <a:cxn ang="0">
                    <a:pos x="0" y="2736"/>
                  </a:cxn>
                </a:cxnLst>
                <a:rect l="0" t="0" r="r" b="b"/>
                <a:pathLst>
                  <a:path w="1728" h="2736">
                    <a:moveTo>
                      <a:pt x="0" y="2736"/>
                    </a:moveTo>
                    <a:lnTo>
                      <a:pt x="1392" y="0"/>
                    </a:lnTo>
                    <a:lnTo>
                      <a:pt x="1728" y="0"/>
                    </a:lnTo>
                    <a:lnTo>
                      <a:pt x="0" y="2736"/>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39" name="Freeform 15"/>
              <p:cNvSpPr>
                <a:spLocks/>
              </p:cNvSpPr>
              <p:nvPr/>
            </p:nvSpPr>
            <p:spPr bwMode="auto">
              <a:xfrm>
                <a:off x="1971" y="816"/>
                <a:ext cx="1915" cy="2733"/>
              </a:xfrm>
              <a:custGeom>
                <a:avLst/>
                <a:gdLst/>
                <a:ahLst/>
                <a:cxnLst>
                  <a:cxn ang="0">
                    <a:pos x="1536" y="0"/>
                  </a:cxn>
                  <a:cxn ang="0">
                    <a:pos x="1920" y="0"/>
                  </a:cxn>
                  <a:cxn ang="0">
                    <a:pos x="0" y="2736"/>
                  </a:cxn>
                  <a:cxn ang="0">
                    <a:pos x="1536" y="0"/>
                  </a:cxn>
                </a:cxnLst>
                <a:rect l="0" t="0" r="r" b="b"/>
                <a:pathLst>
                  <a:path w="1920" h="2736">
                    <a:moveTo>
                      <a:pt x="1536" y="0"/>
                    </a:moveTo>
                    <a:lnTo>
                      <a:pt x="1920" y="0"/>
                    </a:lnTo>
                    <a:lnTo>
                      <a:pt x="0" y="2736"/>
                    </a:lnTo>
                    <a:lnTo>
                      <a:pt x="1536" y="0"/>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40" name="Freeform 16"/>
              <p:cNvSpPr>
                <a:spLocks/>
              </p:cNvSpPr>
              <p:nvPr/>
            </p:nvSpPr>
            <p:spPr bwMode="auto">
              <a:xfrm>
                <a:off x="2109" y="816"/>
                <a:ext cx="1924" cy="2733"/>
              </a:xfrm>
              <a:custGeom>
                <a:avLst/>
                <a:gdLst/>
                <a:ahLst/>
                <a:cxnLst>
                  <a:cxn ang="0">
                    <a:pos x="0" y="2736"/>
                  </a:cxn>
                  <a:cxn ang="0">
                    <a:pos x="384" y="2736"/>
                  </a:cxn>
                  <a:cxn ang="0">
                    <a:pos x="1920" y="0"/>
                  </a:cxn>
                  <a:cxn ang="0">
                    <a:pos x="0" y="2736"/>
                  </a:cxn>
                </a:cxnLst>
                <a:rect l="0" t="0" r="r" b="b"/>
                <a:pathLst>
                  <a:path w="1920" h="2736">
                    <a:moveTo>
                      <a:pt x="0" y="2736"/>
                    </a:moveTo>
                    <a:lnTo>
                      <a:pt x="384" y="2736"/>
                    </a:lnTo>
                    <a:lnTo>
                      <a:pt x="1920" y="0"/>
                    </a:lnTo>
                    <a:lnTo>
                      <a:pt x="0" y="2736"/>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41" name="Freeform 17"/>
              <p:cNvSpPr>
                <a:spLocks/>
              </p:cNvSpPr>
              <p:nvPr/>
            </p:nvSpPr>
            <p:spPr bwMode="auto">
              <a:xfrm>
                <a:off x="2543" y="816"/>
                <a:ext cx="1681" cy="2733"/>
              </a:xfrm>
              <a:custGeom>
                <a:avLst/>
                <a:gdLst/>
                <a:ahLst/>
                <a:cxnLst>
                  <a:cxn ang="0">
                    <a:pos x="0" y="2736"/>
                  </a:cxn>
                  <a:cxn ang="0">
                    <a:pos x="336" y="2736"/>
                  </a:cxn>
                  <a:cxn ang="0">
                    <a:pos x="1680" y="0"/>
                  </a:cxn>
                  <a:cxn ang="0">
                    <a:pos x="0" y="2736"/>
                  </a:cxn>
                </a:cxnLst>
                <a:rect l="0" t="0" r="r" b="b"/>
                <a:pathLst>
                  <a:path w="1680" h="2736">
                    <a:moveTo>
                      <a:pt x="0" y="2736"/>
                    </a:moveTo>
                    <a:lnTo>
                      <a:pt x="336" y="2736"/>
                    </a:lnTo>
                    <a:lnTo>
                      <a:pt x="1680" y="0"/>
                    </a:lnTo>
                    <a:lnTo>
                      <a:pt x="0" y="2736"/>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42" name="Freeform 18"/>
              <p:cNvSpPr>
                <a:spLocks/>
              </p:cNvSpPr>
              <p:nvPr/>
            </p:nvSpPr>
            <p:spPr bwMode="auto">
              <a:xfrm>
                <a:off x="2924" y="816"/>
                <a:ext cx="1543" cy="2733"/>
              </a:xfrm>
              <a:custGeom>
                <a:avLst/>
                <a:gdLst/>
                <a:ahLst/>
                <a:cxnLst>
                  <a:cxn ang="0">
                    <a:pos x="0" y="2736"/>
                  </a:cxn>
                  <a:cxn ang="0">
                    <a:pos x="336" y="2736"/>
                  </a:cxn>
                  <a:cxn ang="0">
                    <a:pos x="1536" y="0"/>
                  </a:cxn>
                  <a:cxn ang="0">
                    <a:pos x="0" y="2736"/>
                  </a:cxn>
                </a:cxnLst>
                <a:rect l="0" t="0" r="r" b="b"/>
                <a:pathLst>
                  <a:path w="1536" h="2736">
                    <a:moveTo>
                      <a:pt x="0" y="2736"/>
                    </a:moveTo>
                    <a:lnTo>
                      <a:pt x="336" y="2736"/>
                    </a:lnTo>
                    <a:lnTo>
                      <a:pt x="1536" y="0"/>
                    </a:lnTo>
                    <a:lnTo>
                      <a:pt x="0" y="2736"/>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43" name="Freeform 19"/>
              <p:cNvSpPr>
                <a:spLocks/>
              </p:cNvSpPr>
              <p:nvPr/>
            </p:nvSpPr>
            <p:spPr bwMode="auto">
              <a:xfrm>
                <a:off x="3314" y="816"/>
                <a:ext cx="1343" cy="2733"/>
              </a:xfrm>
              <a:custGeom>
                <a:avLst/>
                <a:gdLst/>
                <a:ahLst/>
                <a:cxnLst>
                  <a:cxn ang="0">
                    <a:pos x="0" y="2736"/>
                  </a:cxn>
                  <a:cxn ang="0">
                    <a:pos x="384" y="2736"/>
                  </a:cxn>
                  <a:cxn ang="0">
                    <a:pos x="1344" y="0"/>
                  </a:cxn>
                  <a:cxn ang="0">
                    <a:pos x="0" y="2736"/>
                  </a:cxn>
                </a:cxnLst>
                <a:rect l="0" t="0" r="r" b="b"/>
                <a:pathLst>
                  <a:path w="1344" h="2736">
                    <a:moveTo>
                      <a:pt x="0" y="2736"/>
                    </a:moveTo>
                    <a:lnTo>
                      <a:pt x="384" y="2736"/>
                    </a:lnTo>
                    <a:lnTo>
                      <a:pt x="1344" y="0"/>
                    </a:lnTo>
                    <a:lnTo>
                      <a:pt x="0" y="2736"/>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sp>
            <p:nvSpPr>
              <p:cNvPr id="1044" name="Freeform 20"/>
              <p:cNvSpPr>
                <a:spLocks/>
              </p:cNvSpPr>
              <p:nvPr/>
            </p:nvSpPr>
            <p:spPr bwMode="auto">
              <a:xfrm>
                <a:off x="3747" y="816"/>
                <a:ext cx="1101" cy="2733"/>
              </a:xfrm>
              <a:custGeom>
                <a:avLst/>
                <a:gdLst/>
                <a:ahLst/>
                <a:cxnLst>
                  <a:cxn ang="0">
                    <a:pos x="0" y="2736"/>
                  </a:cxn>
                  <a:cxn ang="0">
                    <a:pos x="336" y="2736"/>
                  </a:cxn>
                  <a:cxn ang="0">
                    <a:pos x="1104" y="0"/>
                  </a:cxn>
                  <a:cxn ang="0">
                    <a:pos x="0" y="2736"/>
                  </a:cxn>
                </a:cxnLst>
                <a:rect l="0" t="0" r="r" b="b"/>
                <a:pathLst>
                  <a:path w="1104" h="2736">
                    <a:moveTo>
                      <a:pt x="0" y="2736"/>
                    </a:moveTo>
                    <a:lnTo>
                      <a:pt x="336" y="2736"/>
                    </a:lnTo>
                    <a:lnTo>
                      <a:pt x="1104" y="0"/>
                    </a:lnTo>
                    <a:lnTo>
                      <a:pt x="0" y="2736"/>
                    </a:lnTo>
                    <a:close/>
                  </a:path>
                </a:pathLst>
              </a:custGeom>
              <a:solidFill>
                <a:srgbClr val="6699FF"/>
              </a:solidFill>
              <a:ln w="3175" cmpd="sng">
                <a:solidFill>
                  <a:srgbClr val="000066"/>
                </a:solidFill>
                <a:round/>
                <a:headEnd/>
                <a:tailEnd/>
              </a:ln>
              <a:effectLst/>
            </p:spPr>
            <p:txBody>
              <a:bodyPr/>
              <a:lstStyle/>
              <a:p>
                <a:pPr>
                  <a:spcBef>
                    <a:spcPct val="50000"/>
                  </a:spcBef>
                  <a:buClr>
                    <a:srgbClr val="FF5050"/>
                  </a:buClr>
                  <a:buSzPct val="170000"/>
                  <a:buFontTx/>
                  <a:buChar char="•"/>
                  <a:defRPr/>
                </a:pPr>
                <a:endParaRPr lang="tr-TR">
                  <a:cs typeface="+mn-cs"/>
                </a:endParaRPr>
              </a:p>
            </p:txBody>
          </p:sp>
        </p:grpSp>
        <p:sp>
          <p:nvSpPr>
            <p:cNvPr id="1045" name="Text Box 21"/>
            <p:cNvSpPr txBox="1">
              <a:spLocks noChangeArrowheads="1"/>
            </p:cNvSpPr>
            <p:nvPr/>
          </p:nvSpPr>
          <p:spPr bwMode="auto">
            <a:xfrm>
              <a:off x="48" y="4032"/>
              <a:ext cx="672" cy="135"/>
            </a:xfrm>
            <a:prstGeom prst="rect">
              <a:avLst/>
            </a:prstGeom>
            <a:noFill/>
            <a:ln w="3175">
              <a:noFill/>
              <a:miter lim="800000"/>
              <a:headEnd/>
              <a:tailEnd/>
            </a:ln>
            <a:effectLst/>
          </p:spPr>
          <p:txBody>
            <a:bodyPr>
              <a:spAutoFit/>
            </a:bodyPr>
            <a:lstStyle/>
            <a:p>
              <a:pPr eaLnBrk="0" hangingPunct="0">
                <a:defRPr/>
              </a:pPr>
              <a:r>
                <a:rPr lang="tr-TR" sz="800">
                  <a:solidFill>
                    <a:srgbClr val="6699FF"/>
                  </a:solidFill>
                  <a:latin typeface="Tahoma" pitchFamily="34" charset="0"/>
                  <a:cs typeface="+mn-cs"/>
                </a:rPr>
                <a:t>www.spk.gov.tr</a:t>
              </a:r>
              <a:endParaRPr lang="en-US" sz="800">
                <a:solidFill>
                  <a:srgbClr val="6699FF"/>
                </a:solidFill>
                <a:latin typeface="Tahoma" pitchFamily="34" charset="0"/>
                <a:cs typeface="+mn-cs"/>
              </a:endParaRPr>
            </a:p>
          </p:txBody>
        </p:sp>
      </p:grpSp>
      <p:sp>
        <p:nvSpPr>
          <p:cNvPr id="1027"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400" b="0">
                <a:solidFill>
                  <a:schemeClr val="tx1"/>
                </a:solidFill>
                <a:latin typeface="+mn-lt"/>
                <a:cs typeface="+mn-cs"/>
              </a:defRPr>
            </a:lvl1pPr>
          </a:lstStyle>
          <a:p>
            <a:pPr>
              <a:defRPr/>
            </a:pPr>
            <a:endParaRPr lang="en-GB"/>
          </a:p>
        </p:txBody>
      </p:sp>
      <p:sp>
        <p:nvSpPr>
          <p:cNvPr id="3"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0"/>
              </a:spcBef>
              <a:buClrTx/>
              <a:buSzTx/>
              <a:buFontTx/>
              <a:buNone/>
              <a:defRPr sz="1400" b="0">
                <a:solidFill>
                  <a:schemeClr val="tx1"/>
                </a:solidFill>
                <a:latin typeface="+mn-lt"/>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ClrTx/>
              <a:buSzTx/>
              <a:buFontTx/>
              <a:buNone/>
              <a:defRPr sz="1400" b="0">
                <a:solidFill>
                  <a:schemeClr val="tx1"/>
                </a:solidFill>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400" b="0">
                <a:solidFill>
                  <a:schemeClr val="tx1"/>
                </a:solidFill>
                <a:latin typeface="+mn-lt"/>
                <a:cs typeface="+mn-cs"/>
              </a:defRPr>
            </a:lvl1pPr>
          </a:lstStyle>
          <a:p>
            <a:pPr>
              <a:defRPr/>
            </a:pPr>
            <a:endParaRPr lang="en-GB"/>
          </a:p>
        </p:txBody>
      </p:sp>
      <p:sp>
        <p:nvSpPr>
          <p:cNvPr id="1031" name="AutoShape 7"/>
          <p:cNvSpPr>
            <a:spLocks noChangeArrowheads="1"/>
          </p:cNvSpPr>
          <p:nvPr/>
        </p:nvSpPr>
        <p:spPr bwMode="auto">
          <a:xfrm>
            <a:off x="381000" y="6172200"/>
            <a:ext cx="381000" cy="228600"/>
          </a:xfrm>
          <a:prstGeom prst="diamond">
            <a:avLst/>
          </a:prstGeom>
          <a:solidFill>
            <a:srgbClr val="DDDDDD"/>
          </a:solidFill>
          <a:ln w="9525">
            <a:solidFill>
              <a:schemeClr val="tx1"/>
            </a:solidFill>
            <a:miter lim="800000"/>
            <a:headEnd/>
            <a:tailEnd/>
          </a:ln>
          <a:effectLst/>
        </p:spPr>
        <p:txBody>
          <a:bodyPr wrap="none" anchor="ctr"/>
          <a:lstStyle/>
          <a:p>
            <a:pPr algn="ctr">
              <a:defRPr/>
            </a:pPr>
            <a:fld id="{3AB67A7D-1B6D-452B-9198-8E56E62755C7}" type="slidenum">
              <a:rPr lang="en-US" sz="1200" b="0">
                <a:solidFill>
                  <a:schemeClr val="tx1"/>
                </a:solidFill>
                <a:latin typeface="Times New Roman" pitchFamily="18" charset="0"/>
                <a:cs typeface="+mn-cs"/>
              </a:rPr>
              <a:pPr algn="ctr">
                <a:defRPr/>
              </a:pPr>
              <a:t>‹#›</a:t>
            </a:fld>
            <a:endParaRPr lang="en-US" sz="1200" b="0">
              <a:solidFill>
                <a:schemeClr val="tx1"/>
              </a:solidFill>
              <a:latin typeface="Times New Roman" pitchFamily="18" charset="0"/>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19"/>
          <p:cNvGrpSpPr>
            <a:grpSpLocks/>
          </p:cNvGrpSpPr>
          <p:nvPr/>
        </p:nvGrpSpPr>
        <p:grpSpPr bwMode="auto">
          <a:xfrm>
            <a:off x="1524000" y="193675"/>
            <a:ext cx="6248400" cy="6435725"/>
            <a:chOff x="960" y="122"/>
            <a:chExt cx="3936" cy="4054"/>
          </a:xfrm>
        </p:grpSpPr>
        <p:sp>
          <p:nvSpPr>
            <p:cNvPr id="17410" name="Oval 20"/>
            <p:cNvSpPr>
              <a:spLocks noChangeArrowheads="1"/>
            </p:cNvSpPr>
            <p:nvPr/>
          </p:nvSpPr>
          <p:spPr bwMode="auto">
            <a:xfrm>
              <a:off x="2025" y="1200"/>
              <a:ext cx="1823" cy="1920"/>
            </a:xfrm>
            <a:prstGeom prst="ellipse">
              <a:avLst/>
            </a:prstGeom>
            <a:solidFill>
              <a:schemeClr val="bg1"/>
            </a:solidFill>
            <a:ln w="3175">
              <a:noFill/>
              <a:round/>
              <a:headEnd/>
              <a:tailEnd/>
            </a:ln>
          </p:spPr>
          <p:txBody>
            <a:bodyPr wrap="none" anchor="ctr"/>
            <a:lstStyle/>
            <a:p>
              <a:pPr>
                <a:spcBef>
                  <a:spcPct val="50000"/>
                </a:spcBef>
                <a:buClr>
                  <a:srgbClr val="FF5050"/>
                </a:buClr>
                <a:buSzPct val="170000"/>
                <a:buFontTx/>
                <a:buChar char="•"/>
              </a:pPr>
              <a:endParaRPr lang="tr-TR"/>
            </a:p>
          </p:txBody>
        </p:sp>
        <p:sp>
          <p:nvSpPr>
            <p:cNvPr id="17411" name="WordArt 21"/>
            <p:cNvSpPr>
              <a:spLocks noChangeArrowheads="1" noChangeShapeType="1" noTextEdit="1"/>
            </p:cNvSpPr>
            <p:nvPr/>
          </p:nvSpPr>
          <p:spPr bwMode="auto">
            <a:xfrm>
              <a:off x="960" y="122"/>
              <a:ext cx="3936" cy="4054"/>
            </a:xfrm>
            <a:prstGeom prst="rect">
              <a:avLst/>
            </a:prstGeom>
          </p:spPr>
          <p:txBody>
            <a:bodyPr wrap="none" fromWordArt="1">
              <a:prstTxWarp prst="textCirclePour">
                <a:avLst>
                  <a:gd name="adj1" fmla="val 10861796"/>
                  <a:gd name="adj2" fmla="val 50000"/>
                </a:avLst>
              </a:prstTxWarp>
            </a:bodyPr>
            <a:lstStyle/>
            <a:p>
              <a:pPr algn="ctr"/>
              <a:r>
                <a:rPr lang="tr-TR" sz="3600" kern="10">
                  <a:ln w="38100">
                    <a:solidFill>
                      <a:srgbClr val="6699FF"/>
                    </a:solidFill>
                    <a:round/>
                    <a:headEnd/>
                    <a:tailEnd/>
                  </a:ln>
                  <a:solidFill>
                    <a:srgbClr val="000000"/>
                  </a:solidFill>
                  <a:latin typeface="Tahoma"/>
                  <a:cs typeface="Tahoma"/>
                </a:rPr>
                <a:t>SERMAYE     PİYASASI   KURULU    </a:t>
              </a:r>
            </a:p>
          </p:txBody>
        </p:sp>
        <p:grpSp>
          <p:nvGrpSpPr>
            <p:cNvPr id="17412" name="Group 22"/>
            <p:cNvGrpSpPr>
              <a:grpSpLocks/>
            </p:cNvGrpSpPr>
            <p:nvPr/>
          </p:nvGrpSpPr>
          <p:grpSpPr bwMode="auto">
            <a:xfrm>
              <a:off x="2256" y="1631"/>
              <a:ext cx="1296" cy="1057"/>
              <a:chOff x="1104" y="816"/>
              <a:chExt cx="3744" cy="2784"/>
            </a:xfrm>
          </p:grpSpPr>
          <p:sp>
            <p:nvSpPr>
              <p:cNvPr id="17413" name="Freeform 23"/>
              <p:cNvSpPr>
                <a:spLocks/>
              </p:cNvSpPr>
              <p:nvPr/>
            </p:nvSpPr>
            <p:spPr bwMode="auto">
              <a:xfrm>
                <a:off x="1104" y="816"/>
                <a:ext cx="1152" cy="2736"/>
              </a:xfrm>
              <a:custGeom>
                <a:avLst/>
                <a:gdLst>
                  <a:gd name="T0" fmla="*/ 768 w 1152"/>
                  <a:gd name="T1" fmla="*/ 0 h 2736"/>
                  <a:gd name="T2" fmla="*/ 1152 w 1152"/>
                  <a:gd name="T3" fmla="*/ 0 h 2736"/>
                  <a:gd name="T4" fmla="*/ 0 w 1152"/>
                  <a:gd name="T5" fmla="*/ 2736 h 2736"/>
                  <a:gd name="T6" fmla="*/ 768 w 1152"/>
                  <a:gd name="T7" fmla="*/ 0 h 2736"/>
                  <a:gd name="T8" fmla="*/ 0 60000 65536"/>
                  <a:gd name="T9" fmla="*/ 0 60000 65536"/>
                  <a:gd name="T10" fmla="*/ 0 60000 65536"/>
                  <a:gd name="T11" fmla="*/ 0 60000 65536"/>
                  <a:gd name="T12" fmla="*/ 0 w 1152"/>
                  <a:gd name="T13" fmla="*/ 0 h 2736"/>
                  <a:gd name="T14" fmla="*/ 1152 w 1152"/>
                  <a:gd name="T15" fmla="*/ 2736 h 2736"/>
                </a:gdLst>
                <a:ahLst/>
                <a:cxnLst>
                  <a:cxn ang="T8">
                    <a:pos x="T0" y="T1"/>
                  </a:cxn>
                  <a:cxn ang="T9">
                    <a:pos x="T2" y="T3"/>
                  </a:cxn>
                  <a:cxn ang="T10">
                    <a:pos x="T4" y="T5"/>
                  </a:cxn>
                  <a:cxn ang="T11">
                    <a:pos x="T6" y="T7"/>
                  </a:cxn>
                </a:cxnLst>
                <a:rect l="T12" t="T13" r="T14" b="T15"/>
                <a:pathLst>
                  <a:path w="1152" h="2736">
                    <a:moveTo>
                      <a:pt x="768" y="0"/>
                    </a:moveTo>
                    <a:lnTo>
                      <a:pt x="1152" y="0"/>
                    </a:lnTo>
                    <a:lnTo>
                      <a:pt x="0" y="2736"/>
                    </a:lnTo>
                    <a:lnTo>
                      <a:pt x="768" y="0"/>
                    </a:lnTo>
                    <a:close/>
                  </a:path>
                </a:pathLst>
              </a:custGeom>
              <a:solidFill>
                <a:srgbClr val="000066"/>
              </a:solidFill>
              <a:ln w="9525">
                <a:solidFill>
                  <a:srgbClr val="00004C"/>
                </a:solidFill>
                <a:round/>
                <a:headEnd/>
                <a:tailEnd/>
              </a:ln>
            </p:spPr>
            <p:txBody>
              <a:bodyPr/>
              <a:lstStyle/>
              <a:p>
                <a:endParaRPr lang="tr-TR"/>
              </a:p>
            </p:txBody>
          </p:sp>
          <p:sp>
            <p:nvSpPr>
              <p:cNvPr id="17414" name="Freeform 24"/>
              <p:cNvSpPr>
                <a:spLocks/>
              </p:cNvSpPr>
              <p:nvPr/>
            </p:nvSpPr>
            <p:spPr bwMode="auto">
              <a:xfrm>
                <a:off x="1296" y="816"/>
                <a:ext cx="1344" cy="2736"/>
              </a:xfrm>
              <a:custGeom>
                <a:avLst/>
                <a:gdLst>
                  <a:gd name="T0" fmla="*/ 1008 w 1344"/>
                  <a:gd name="T1" fmla="*/ 0 h 2736"/>
                  <a:gd name="T2" fmla="*/ 0 w 1344"/>
                  <a:gd name="T3" fmla="*/ 2736 h 2736"/>
                  <a:gd name="T4" fmla="*/ 1344 w 1344"/>
                  <a:gd name="T5" fmla="*/ 0 h 2736"/>
                  <a:gd name="T6" fmla="*/ 1008 w 1344"/>
                  <a:gd name="T7" fmla="*/ 0 h 2736"/>
                  <a:gd name="T8" fmla="*/ 0 60000 65536"/>
                  <a:gd name="T9" fmla="*/ 0 60000 65536"/>
                  <a:gd name="T10" fmla="*/ 0 60000 65536"/>
                  <a:gd name="T11" fmla="*/ 0 60000 65536"/>
                  <a:gd name="T12" fmla="*/ 0 w 1344"/>
                  <a:gd name="T13" fmla="*/ 0 h 2736"/>
                  <a:gd name="T14" fmla="*/ 1344 w 1344"/>
                  <a:gd name="T15" fmla="*/ 2736 h 2736"/>
                </a:gdLst>
                <a:ahLst/>
                <a:cxnLst>
                  <a:cxn ang="T8">
                    <a:pos x="T0" y="T1"/>
                  </a:cxn>
                  <a:cxn ang="T9">
                    <a:pos x="T2" y="T3"/>
                  </a:cxn>
                  <a:cxn ang="T10">
                    <a:pos x="T4" y="T5"/>
                  </a:cxn>
                  <a:cxn ang="T11">
                    <a:pos x="T6" y="T7"/>
                  </a:cxn>
                </a:cxnLst>
                <a:rect l="T12" t="T13" r="T14" b="T15"/>
                <a:pathLst>
                  <a:path w="1344" h="2736">
                    <a:moveTo>
                      <a:pt x="1008" y="0"/>
                    </a:moveTo>
                    <a:lnTo>
                      <a:pt x="0" y="2736"/>
                    </a:lnTo>
                    <a:lnTo>
                      <a:pt x="1344" y="0"/>
                    </a:lnTo>
                    <a:lnTo>
                      <a:pt x="1008" y="0"/>
                    </a:lnTo>
                    <a:close/>
                  </a:path>
                </a:pathLst>
              </a:custGeom>
              <a:solidFill>
                <a:srgbClr val="000066"/>
              </a:solidFill>
              <a:ln w="9525">
                <a:solidFill>
                  <a:srgbClr val="00004C"/>
                </a:solidFill>
                <a:round/>
                <a:headEnd/>
                <a:tailEnd/>
              </a:ln>
            </p:spPr>
            <p:txBody>
              <a:bodyPr/>
              <a:lstStyle/>
              <a:p>
                <a:endParaRPr lang="tr-TR"/>
              </a:p>
            </p:txBody>
          </p:sp>
          <p:sp>
            <p:nvSpPr>
              <p:cNvPr id="17415" name="Freeform 25"/>
              <p:cNvSpPr>
                <a:spLocks/>
              </p:cNvSpPr>
              <p:nvPr/>
            </p:nvSpPr>
            <p:spPr bwMode="auto">
              <a:xfrm>
                <a:off x="1488" y="816"/>
                <a:ext cx="1584" cy="2784"/>
              </a:xfrm>
              <a:custGeom>
                <a:avLst/>
                <a:gdLst>
                  <a:gd name="T0" fmla="*/ 1200 w 1584"/>
                  <a:gd name="T1" fmla="*/ 0 h 2784"/>
                  <a:gd name="T2" fmla="*/ 1584 w 1584"/>
                  <a:gd name="T3" fmla="*/ 0 h 2784"/>
                  <a:gd name="T4" fmla="*/ 0 w 1584"/>
                  <a:gd name="T5" fmla="*/ 2784 h 2784"/>
                  <a:gd name="T6" fmla="*/ 1200 w 1584"/>
                  <a:gd name="T7" fmla="*/ 0 h 2784"/>
                  <a:gd name="T8" fmla="*/ 0 60000 65536"/>
                  <a:gd name="T9" fmla="*/ 0 60000 65536"/>
                  <a:gd name="T10" fmla="*/ 0 60000 65536"/>
                  <a:gd name="T11" fmla="*/ 0 60000 65536"/>
                  <a:gd name="T12" fmla="*/ 0 w 1584"/>
                  <a:gd name="T13" fmla="*/ 0 h 2784"/>
                  <a:gd name="T14" fmla="*/ 1584 w 1584"/>
                  <a:gd name="T15" fmla="*/ 2784 h 2784"/>
                </a:gdLst>
                <a:ahLst/>
                <a:cxnLst>
                  <a:cxn ang="T8">
                    <a:pos x="T0" y="T1"/>
                  </a:cxn>
                  <a:cxn ang="T9">
                    <a:pos x="T2" y="T3"/>
                  </a:cxn>
                  <a:cxn ang="T10">
                    <a:pos x="T4" y="T5"/>
                  </a:cxn>
                  <a:cxn ang="T11">
                    <a:pos x="T6" y="T7"/>
                  </a:cxn>
                </a:cxnLst>
                <a:rect l="T12" t="T13" r="T14" b="T15"/>
                <a:pathLst>
                  <a:path w="1584" h="2784">
                    <a:moveTo>
                      <a:pt x="1200" y="0"/>
                    </a:moveTo>
                    <a:lnTo>
                      <a:pt x="1584" y="0"/>
                    </a:lnTo>
                    <a:lnTo>
                      <a:pt x="0" y="2784"/>
                    </a:lnTo>
                    <a:lnTo>
                      <a:pt x="1200" y="0"/>
                    </a:lnTo>
                    <a:close/>
                  </a:path>
                </a:pathLst>
              </a:custGeom>
              <a:solidFill>
                <a:srgbClr val="000066"/>
              </a:solidFill>
              <a:ln w="9525">
                <a:solidFill>
                  <a:srgbClr val="00004C"/>
                </a:solidFill>
                <a:round/>
                <a:headEnd/>
                <a:tailEnd/>
              </a:ln>
            </p:spPr>
            <p:txBody>
              <a:bodyPr/>
              <a:lstStyle/>
              <a:p>
                <a:endParaRPr lang="tr-TR"/>
              </a:p>
            </p:txBody>
          </p:sp>
          <p:sp>
            <p:nvSpPr>
              <p:cNvPr id="17416" name="Freeform 26"/>
              <p:cNvSpPr>
                <a:spLocks/>
              </p:cNvSpPr>
              <p:nvPr/>
            </p:nvSpPr>
            <p:spPr bwMode="auto">
              <a:xfrm>
                <a:off x="1728" y="816"/>
                <a:ext cx="1728" cy="2736"/>
              </a:xfrm>
              <a:custGeom>
                <a:avLst/>
                <a:gdLst>
                  <a:gd name="T0" fmla="*/ 0 w 1728"/>
                  <a:gd name="T1" fmla="*/ 2736 h 2736"/>
                  <a:gd name="T2" fmla="*/ 1392 w 1728"/>
                  <a:gd name="T3" fmla="*/ 0 h 2736"/>
                  <a:gd name="T4" fmla="*/ 1728 w 1728"/>
                  <a:gd name="T5" fmla="*/ 0 h 2736"/>
                  <a:gd name="T6" fmla="*/ 0 w 1728"/>
                  <a:gd name="T7" fmla="*/ 2736 h 2736"/>
                  <a:gd name="T8" fmla="*/ 0 60000 65536"/>
                  <a:gd name="T9" fmla="*/ 0 60000 65536"/>
                  <a:gd name="T10" fmla="*/ 0 60000 65536"/>
                  <a:gd name="T11" fmla="*/ 0 60000 65536"/>
                  <a:gd name="T12" fmla="*/ 0 w 1728"/>
                  <a:gd name="T13" fmla="*/ 0 h 2736"/>
                  <a:gd name="T14" fmla="*/ 1728 w 1728"/>
                  <a:gd name="T15" fmla="*/ 2736 h 2736"/>
                </a:gdLst>
                <a:ahLst/>
                <a:cxnLst>
                  <a:cxn ang="T8">
                    <a:pos x="T0" y="T1"/>
                  </a:cxn>
                  <a:cxn ang="T9">
                    <a:pos x="T2" y="T3"/>
                  </a:cxn>
                  <a:cxn ang="T10">
                    <a:pos x="T4" y="T5"/>
                  </a:cxn>
                  <a:cxn ang="T11">
                    <a:pos x="T6" y="T7"/>
                  </a:cxn>
                </a:cxnLst>
                <a:rect l="T12" t="T13" r="T14" b="T15"/>
                <a:pathLst>
                  <a:path w="1728" h="2736">
                    <a:moveTo>
                      <a:pt x="0" y="2736"/>
                    </a:moveTo>
                    <a:lnTo>
                      <a:pt x="1392" y="0"/>
                    </a:lnTo>
                    <a:lnTo>
                      <a:pt x="1728" y="0"/>
                    </a:lnTo>
                    <a:lnTo>
                      <a:pt x="0" y="2736"/>
                    </a:lnTo>
                    <a:close/>
                  </a:path>
                </a:pathLst>
              </a:custGeom>
              <a:solidFill>
                <a:srgbClr val="000066"/>
              </a:solidFill>
              <a:ln w="9525">
                <a:solidFill>
                  <a:srgbClr val="00004C"/>
                </a:solidFill>
                <a:round/>
                <a:headEnd/>
                <a:tailEnd/>
              </a:ln>
            </p:spPr>
            <p:txBody>
              <a:bodyPr/>
              <a:lstStyle/>
              <a:p>
                <a:endParaRPr lang="tr-TR"/>
              </a:p>
            </p:txBody>
          </p:sp>
          <p:sp>
            <p:nvSpPr>
              <p:cNvPr id="17417" name="Freeform 27"/>
              <p:cNvSpPr>
                <a:spLocks/>
              </p:cNvSpPr>
              <p:nvPr/>
            </p:nvSpPr>
            <p:spPr bwMode="auto">
              <a:xfrm>
                <a:off x="1968" y="816"/>
                <a:ext cx="1920" cy="2736"/>
              </a:xfrm>
              <a:custGeom>
                <a:avLst/>
                <a:gdLst>
                  <a:gd name="T0" fmla="*/ 1536 w 1920"/>
                  <a:gd name="T1" fmla="*/ 0 h 2736"/>
                  <a:gd name="T2" fmla="*/ 1920 w 1920"/>
                  <a:gd name="T3" fmla="*/ 0 h 2736"/>
                  <a:gd name="T4" fmla="*/ 0 w 1920"/>
                  <a:gd name="T5" fmla="*/ 2736 h 2736"/>
                  <a:gd name="T6" fmla="*/ 1536 w 1920"/>
                  <a:gd name="T7" fmla="*/ 0 h 2736"/>
                  <a:gd name="T8" fmla="*/ 0 60000 65536"/>
                  <a:gd name="T9" fmla="*/ 0 60000 65536"/>
                  <a:gd name="T10" fmla="*/ 0 60000 65536"/>
                  <a:gd name="T11" fmla="*/ 0 60000 65536"/>
                  <a:gd name="T12" fmla="*/ 0 w 1920"/>
                  <a:gd name="T13" fmla="*/ 0 h 2736"/>
                  <a:gd name="T14" fmla="*/ 1920 w 1920"/>
                  <a:gd name="T15" fmla="*/ 2736 h 2736"/>
                </a:gdLst>
                <a:ahLst/>
                <a:cxnLst>
                  <a:cxn ang="T8">
                    <a:pos x="T0" y="T1"/>
                  </a:cxn>
                  <a:cxn ang="T9">
                    <a:pos x="T2" y="T3"/>
                  </a:cxn>
                  <a:cxn ang="T10">
                    <a:pos x="T4" y="T5"/>
                  </a:cxn>
                  <a:cxn ang="T11">
                    <a:pos x="T6" y="T7"/>
                  </a:cxn>
                </a:cxnLst>
                <a:rect l="T12" t="T13" r="T14" b="T15"/>
                <a:pathLst>
                  <a:path w="1920" h="2736">
                    <a:moveTo>
                      <a:pt x="1536" y="0"/>
                    </a:moveTo>
                    <a:lnTo>
                      <a:pt x="1920" y="0"/>
                    </a:lnTo>
                    <a:lnTo>
                      <a:pt x="0" y="2736"/>
                    </a:lnTo>
                    <a:lnTo>
                      <a:pt x="1536" y="0"/>
                    </a:lnTo>
                    <a:close/>
                  </a:path>
                </a:pathLst>
              </a:custGeom>
              <a:solidFill>
                <a:srgbClr val="000066"/>
              </a:solidFill>
              <a:ln w="9525">
                <a:solidFill>
                  <a:srgbClr val="00004C"/>
                </a:solidFill>
                <a:round/>
                <a:headEnd/>
                <a:tailEnd/>
              </a:ln>
            </p:spPr>
            <p:txBody>
              <a:bodyPr/>
              <a:lstStyle/>
              <a:p>
                <a:endParaRPr lang="tr-TR"/>
              </a:p>
            </p:txBody>
          </p:sp>
          <p:sp>
            <p:nvSpPr>
              <p:cNvPr id="17418" name="Freeform 28"/>
              <p:cNvSpPr>
                <a:spLocks/>
              </p:cNvSpPr>
              <p:nvPr/>
            </p:nvSpPr>
            <p:spPr bwMode="auto">
              <a:xfrm>
                <a:off x="2112" y="816"/>
                <a:ext cx="1920" cy="2736"/>
              </a:xfrm>
              <a:custGeom>
                <a:avLst/>
                <a:gdLst>
                  <a:gd name="T0" fmla="*/ 0 w 1920"/>
                  <a:gd name="T1" fmla="*/ 2736 h 2736"/>
                  <a:gd name="T2" fmla="*/ 384 w 1920"/>
                  <a:gd name="T3" fmla="*/ 2736 h 2736"/>
                  <a:gd name="T4" fmla="*/ 1920 w 1920"/>
                  <a:gd name="T5" fmla="*/ 0 h 2736"/>
                  <a:gd name="T6" fmla="*/ 0 w 1920"/>
                  <a:gd name="T7" fmla="*/ 2736 h 2736"/>
                  <a:gd name="T8" fmla="*/ 0 60000 65536"/>
                  <a:gd name="T9" fmla="*/ 0 60000 65536"/>
                  <a:gd name="T10" fmla="*/ 0 60000 65536"/>
                  <a:gd name="T11" fmla="*/ 0 60000 65536"/>
                  <a:gd name="T12" fmla="*/ 0 w 1920"/>
                  <a:gd name="T13" fmla="*/ 0 h 2736"/>
                  <a:gd name="T14" fmla="*/ 1920 w 1920"/>
                  <a:gd name="T15" fmla="*/ 2736 h 2736"/>
                </a:gdLst>
                <a:ahLst/>
                <a:cxnLst>
                  <a:cxn ang="T8">
                    <a:pos x="T0" y="T1"/>
                  </a:cxn>
                  <a:cxn ang="T9">
                    <a:pos x="T2" y="T3"/>
                  </a:cxn>
                  <a:cxn ang="T10">
                    <a:pos x="T4" y="T5"/>
                  </a:cxn>
                  <a:cxn ang="T11">
                    <a:pos x="T6" y="T7"/>
                  </a:cxn>
                </a:cxnLst>
                <a:rect l="T12" t="T13" r="T14" b="T15"/>
                <a:pathLst>
                  <a:path w="1920" h="2736">
                    <a:moveTo>
                      <a:pt x="0" y="2736"/>
                    </a:moveTo>
                    <a:lnTo>
                      <a:pt x="384" y="2736"/>
                    </a:lnTo>
                    <a:lnTo>
                      <a:pt x="1920" y="0"/>
                    </a:lnTo>
                    <a:lnTo>
                      <a:pt x="0" y="2736"/>
                    </a:lnTo>
                    <a:close/>
                  </a:path>
                </a:pathLst>
              </a:custGeom>
              <a:solidFill>
                <a:srgbClr val="000066"/>
              </a:solidFill>
              <a:ln w="9525">
                <a:solidFill>
                  <a:srgbClr val="00004C"/>
                </a:solidFill>
                <a:round/>
                <a:headEnd/>
                <a:tailEnd/>
              </a:ln>
            </p:spPr>
            <p:txBody>
              <a:bodyPr/>
              <a:lstStyle/>
              <a:p>
                <a:endParaRPr lang="tr-TR"/>
              </a:p>
            </p:txBody>
          </p:sp>
          <p:sp>
            <p:nvSpPr>
              <p:cNvPr id="17419" name="Freeform 29"/>
              <p:cNvSpPr>
                <a:spLocks/>
              </p:cNvSpPr>
              <p:nvPr/>
            </p:nvSpPr>
            <p:spPr bwMode="auto">
              <a:xfrm>
                <a:off x="2544" y="816"/>
                <a:ext cx="1680" cy="2736"/>
              </a:xfrm>
              <a:custGeom>
                <a:avLst/>
                <a:gdLst>
                  <a:gd name="T0" fmla="*/ 0 w 1680"/>
                  <a:gd name="T1" fmla="*/ 2736 h 2736"/>
                  <a:gd name="T2" fmla="*/ 336 w 1680"/>
                  <a:gd name="T3" fmla="*/ 2736 h 2736"/>
                  <a:gd name="T4" fmla="*/ 1680 w 1680"/>
                  <a:gd name="T5" fmla="*/ 0 h 2736"/>
                  <a:gd name="T6" fmla="*/ 0 w 1680"/>
                  <a:gd name="T7" fmla="*/ 2736 h 2736"/>
                  <a:gd name="T8" fmla="*/ 0 60000 65536"/>
                  <a:gd name="T9" fmla="*/ 0 60000 65536"/>
                  <a:gd name="T10" fmla="*/ 0 60000 65536"/>
                  <a:gd name="T11" fmla="*/ 0 60000 65536"/>
                  <a:gd name="T12" fmla="*/ 0 w 1680"/>
                  <a:gd name="T13" fmla="*/ 0 h 2736"/>
                  <a:gd name="T14" fmla="*/ 1680 w 1680"/>
                  <a:gd name="T15" fmla="*/ 2736 h 2736"/>
                </a:gdLst>
                <a:ahLst/>
                <a:cxnLst>
                  <a:cxn ang="T8">
                    <a:pos x="T0" y="T1"/>
                  </a:cxn>
                  <a:cxn ang="T9">
                    <a:pos x="T2" y="T3"/>
                  </a:cxn>
                  <a:cxn ang="T10">
                    <a:pos x="T4" y="T5"/>
                  </a:cxn>
                  <a:cxn ang="T11">
                    <a:pos x="T6" y="T7"/>
                  </a:cxn>
                </a:cxnLst>
                <a:rect l="T12" t="T13" r="T14" b="T15"/>
                <a:pathLst>
                  <a:path w="1680" h="2736">
                    <a:moveTo>
                      <a:pt x="0" y="2736"/>
                    </a:moveTo>
                    <a:lnTo>
                      <a:pt x="336" y="2736"/>
                    </a:lnTo>
                    <a:lnTo>
                      <a:pt x="1680" y="0"/>
                    </a:lnTo>
                    <a:lnTo>
                      <a:pt x="0" y="2736"/>
                    </a:lnTo>
                    <a:close/>
                  </a:path>
                </a:pathLst>
              </a:custGeom>
              <a:solidFill>
                <a:srgbClr val="000066"/>
              </a:solidFill>
              <a:ln w="9525">
                <a:solidFill>
                  <a:srgbClr val="00004C"/>
                </a:solidFill>
                <a:round/>
                <a:headEnd/>
                <a:tailEnd/>
              </a:ln>
            </p:spPr>
            <p:txBody>
              <a:bodyPr/>
              <a:lstStyle/>
              <a:p>
                <a:endParaRPr lang="tr-TR"/>
              </a:p>
            </p:txBody>
          </p:sp>
          <p:sp>
            <p:nvSpPr>
              <p:cNvPr id="17420" name="Freeform 30"/>
              <p:cNvSpPr>
                <a:spLocks/>
              </p:cNvSpPr>
              <p:nvPr/>
            </p:nvSpPr>
            <p:spPr bwMode="auto">
              <a:xfrm>
                <a:off x="2928" y="816"/>
                <a:ext cx="1536" cy="2736"/>
              </a:xfrm>
              <a:custGeom>
                <a:avLst/>
                <a:gdLst>
                  <a:gd name="T0" fmla="*/ 0 w 1536"/>
                  <a:gd name="T1" fmla="*/ 2736 h 2736"/>
                  <a:gd name="T2" fmla="*/ 336 w 1536"/>
                  <a:gd name="T3" fmla="*/ 2736 h 2736"/>
                  <a:gd name="T4" fmla="*/ 1536 w 1536"/>
                  <a:gd name="T5" fmla="*/ 0 h 2736"/>
                  <a:gd name="T6" fmla="*/ 0 w 1536"/>
                  <a:gd name="T7" fmla="*/ 2736 h 2736"/>
                  <a:gd name="T8" fmla="*/ 0 60000 65536"/>
                  <a:gd name="T9" fmla="*/ 0 60000 65536"/>
                  <a:gd name="T10" fmla="*/ 0 60000 65536"/>
                  <a:gd name="T11" fmla="*/ 0 60000 65536"/>
                  <a:gd name="T12" fmla="*/ 0 w 1536"/>
                  <a:gd name="T13" fmla="*/ 0 h 2736"/>
                  <a:gd name="T14" fmla="*/ 1536 w 1536"/>
                  <a:gd name="T15" fmla="*/ 2736 h 2736"/>
                </a:gdLst>
                <a:ahLst/>
                <a:cxnLst>
                  <a:cxn ang="T8">
                    <a:pos x="T0" y="T1"/>
                  </a:cxn>
                  <a:cxn ang="T9">
                    <a:pos x="T2" y="T3"/>
                  </a:cxn>
                  <a:cxn ang="T10">
                    <a:pos x="T4" y="T5"/>
                  </a:cxn>
                  <a:cxn ang="T11">
                    <a:pos x="T6" y="T7"/>
                  </a:cxn>
                </a:cxnLst>
                <a:rect l="T12" t="T13" r="T14" b="T15"/>
                <a:pathLst>
                  <a:path w="1536" h="2736">
                    <a:moveTo>
                      <a:pt x="0" y="2736"/>
                    </a:moveTo>
                    <a:lnTo>
                      <a:pt x="336" y="2736"/>
                    </a:lnTo>
                    <a:lnTo>
                      <a:pt x="1536" y="0"/>
                    </a:lnTo>
                    <a:lnTo>
                      <a:pt x="0" y="2736"/>
                    </a:lnTo>
                    <a:close/>
                  </a:path>
                </a:pathLst>
              </a:custGeom>
              <a:solidFill>
                <a:srgbClr val="000066"/>
              </a:solidFill>
              <a:ln w="9525">
                <a:solidFill>
                  <a:srgbClr val="00004C"/>
                </a:solidFill>
                <a:round/>
                <a:headEnd/>
                <a:tailEnd/>
              </a:ln>
            </p:spPr>
            <p:txBody>
              <a:bodyPr/>
              <a:lstStyle/>
              <a:p>
                <a:endParaRPr lang="tr-TR"/>
              </a:p>
            </p:txBody>
          </p:sp>
          <p:sp>
            <p:nvSpPr>
              <p:cNvPr id="17421" name="Freeform 31"/>
              <p:cNvSpPr>
                <a:spLocks/>
              </p:cNvSpPr>
              <p:nvPr/>
            </p:nvSpPr>
            <p:spPr bwMode="auto">
              <a:xfrm>
                <a:off x="3312" y="816"/>
                <a:ext cx="1344" cy="2736"/>
              </a:xfrm>
              <a:custGeom>
                <a:avLst/>
                <a:gdLst>
                  <a:gd name="T0" fmla="*/ 0 w 1344"/>
                  <a:gd name="T1" fmla="*/ 2736 h 2736"/>
                  <a:gd name="T2" fmla="*/ 384 w 1344"/>
                  <a:gd name="T3" fmla="*/ 2736 h 2736"/>
                  <a:gd name="T4" fmla="*/ 1344 w 1344"/>
                  <a:gd name="T5" fmla="*/ 0 h 2736"/>
                  <a:gd name="T6" fmla="*/ 0 w 1344"/>
                  <a:gd name="T7" fmla="*/ 2736 h 2736"/>
                  <a:gd name="T8" fmla="*/ 0 60000 65536"/>
                  <a:gd name="T9" fmla="*/ 0 60000 65536"/>
                  <a:gd name="T10" fmla="*/ 0 60000 65536"/>
                  <a:gd name="T11" fmla="*/ 0 60000 65536"/>
                  <a:gd name="T12" fmla="*/ 0 w 1344"/>
                  <a:gd name="T13" fmla="*/ 0 h 2736"/>
                  <a:gd name="T14" fmla="*/ 1344 w 1344"/>
                  <a:gd name="T15" fmla="*/ 2736 h 2736"/>
                </a:gdLst>
                <a:ahLst/>
                <a:cxnLst>
                  <a:cxn ang="T8">
                    <a:pos x="T0" y="T1"/>
                  </a:cxn>
                  <a:cxn ang="T9">
                    <a:pos x="T2" y="T3"/>
                  </a:cxn>
                  <a:cxn ang="T10">
                    <a:pos x="T4" y="T5"/>
                  </a:cxn>
                  <a:cxn ang="T11">
                    <a:pos x="T6" y="T7"/>
                  </a:cxn>
                </a:cxnLst>
                <a:rect l="T12" t="T13" r="T14" b="T15"/>
                <a:pathLst>
                  <a:path w="1344" h="2736">
                    <a:moveTo>
                      <a:pt x="0" y="2736"/>
                    </a:moveTo>
                    <a:lnTo>
                      <a:pt x="384" y="2736"/>
                    </a:lnTo>
                    <a:lnTo>
                      <a:pt x="1344" y="0"/>
                    </a:lnTo>
                    <a:lnTo>
                      <a:pt x="0" y="2736"/>
                    </a:lnTo>
                    <a:close/>
                  </a:path>
                </a:pathLst>
              </a:custGeom>
              <a:solidFill>
                <a:srgbClr val="000066"/>
              </a:solidFill>
              <a:ln w="9525">
                <a:solidFill>
                  <a:srgbClr val="00004C"/>
                </a:solidFill>
                <a:round/>
                <a:headEnd/>
                <a:tailEnd/>
              </a:ln>
            </p:spPr>
            <p:txBody>
              <a:bodyPr/>
              <a:lstStyle/>
              <a:p>
                <a:endParaRPr lang="tr-TR"/>
              </a:p>
            </p:txBody>
          </p:sp>
          <p:sp>
            <p:nvSpPr>
              <p:cNvPr id="17422" name="Freeform 32"/>
              <p:cNvSpPr>
                <a:spLocks/>
              </p:cNvSpPr>
              <p:nvPr/>
            </p:nvSpPr>
            <p:spPr bwMode="auto">
              <a:xfrm>
                <a:off x="3744" y="816"/>
                <a:ext cx="1104" cy="2736"/>
              </a:xfrm>
              <a:custGeom>
                <a:avLst/>
                <a:gdLst>
                  <a:gd name="T0" fmla="*/ 0 w 1104"/>
                  <a:gd name="T1" fmla="*/ 2736 h 2736"/>
                  <a:gd name="T2" fmla="*/ 336 w 1104"/>
                  <a:gd name="T3" fmla="*/ 2736 h 2736"/>
                  <a:gd name="T4" fmla="*/ 1104 w 1104"/>
                  <a:gd name="T5" fmla="*/ 0 h 2736"/>
                  <a:gd name="T6" fmla="*/ 0 w 1104"/>
                  <a:gd name="T7" fmla="*/ 2736 h 2736"/>
                  <a:gd name="T8" fmla="*/ 0 60000 65536"/>
                  <a:gd name="T9" fmla="*/ 0 60000 65536"/>
                  <a:gd name="T10" fmla="*/ 0 60000 65536"/>
                  <a:gd name="T11" fmla="*/ 0 60000 65536"/>
                  <a:gd name="T12" fmla="*/ 0 w 1104"/>
                  <a:gd name="T13" fmla="*/ 0 h 2736"/>
                  <a:gd name="T14" fmla="*/ 1104 w 1104"/>
                  <a:gd name="T15" fmla="*/ 2736 h 2736"/>
                </a:gdLst>
                <a:ahLst/>
                <a:cxnLst>
                  <a:cxn ang="T8">
                    <a:pos x="T0" y="T1"/>
                  </a:cxn>
                  <a:cxn ang="T9">
                    <a:pos x="T2" y="T3"/>
                  </a:cxn>
                  <a:cxn ang="T10">
                    <a:pos x="T4" y="T5"/>
                  </a:cxn>
                  <a:cxn ang="T11">
                    <a:pos x="T6" y="T7"/>
                  </a:cxn>
                </a:cxnLst>
                <a:rect l="T12" t="T13" r="T14" b="T15"/>
                <a:pathLst>
                  <a:path w="1104" h="2736">
                    <a:moveTo>
                      <a:pt x="0" y="2736"/>
                    </a:moveTo>
                    <a:lnTo>
                      <a:pt x="336" y="2736"/>
                    </a:lnTo>
                    <a:lnTo>
                      <a:pt x="1104" y="0"/>
                    </a:lnTo>
                    <a:lnTo>
                      <a:pt x="0" y="2736"/>
                    </a:lnTo>
                    <a:close/>
                  </a:path>
                </a:pathLst>
              </a:custGeom>
              <a:solidFill>
                <a:srgbClr val="000066"/>
              </a:solidFill>
              <a:ln w="9525">
                <a:solidFill>
                  <a:srgbClr val="00004C"/>
                </a:solidFill>
                <a:round/>
                <a:headEnd/>
                <a:tailEnd/>
              </a:ln>
            </p:spPr>
            <p:txBody>
              <a:bodyPr/>
              <a:lstStyle/>
              <a:p>
                <a:endParaRPr lang="tr-TR"/>
              </a:p>
            </p:txBody>
          </p:sp>
        </p:grpSp>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 -I</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65538" name="Text Box 4"/>
          <p:cNvSpPr>
            <a:spLocks noGrp="1" noChangeArrowheads="1"/>
          </p:cNvSpPr>
          <p:nvPr>
            <p:ph type="body" idx="1"/>
          </p:nvPr>
        </p:nvSpPr>
        <p:spPr>
          <a:xfrm>
            <a:off x="571500" y="1928813"/>
            <a:ext cx="7772400" cy="4114800"/>
          </a:xfrm>
        </p:spPr>
        <p:txBody>
          <a:bodyPr/>
          <a:lstStyle/>
          <a:p>
            <a:pPr marL="290513" indent="-290513" algn="ctr" eaLnBrk="1" hangingPunct="1">
              <a:spcBef>
                <a:spcPct val="15000"/>
              </a:spcBef>
              <a:spcAft>
                <a:spcPct val="15000"/>
              </a:spcAft>
              <a:buClr>
                <a:srgbClr val="FF5050"/>
              </a:buClr>
              <a:buSzPct val="170000"/>
            </a:pPr>
            <a:endParaRPr lang="tr-TR" sz="2400" smtClean="0">
              <a:solidFill>
                <a:schemeClr val="bg1"/>
              </a:solidFill>
              <a:latin typeface="Arial" charset="0"/>
            </a:endParaRPr>
          </a:p>
          <a:p>
            <a:pPr marL="290513" indent="-290513" algn="ctr" eaLnBrk="1" hangingPunct="1">
              <a:spcBef>
                <a:spcPct val="15000"/>
              </a:spcBef>
              <a:spcAft>
                <a:spcPct val="15000"/>
              </a:spcAft>
              <a:buClr>
                <a:srgbClr val="FF5050"/>
              </a:buClr>
              <a:buSzPct val="170000"/>
            </a:pPr>
            <a:endParaRPr lang="tr-TR" sz="2400" smtClean="0">
              <a:solidFill>
                <a:schemeClr val="bg1"/>
              </a:solidFill>
              <a:latin typeface="Arial" charset="0"/>
            </a:endParaRPr>
          </a:p>
          <a:p>
            <a:pPr marL="290513" indent="-290513" algn="ctr" eaLnBrk="1" hangingPunct="1">
              <a:spcBef>
                <a:spcPct val="15000"/>
              </a:spcBef>
              <a:spcAft>
                <a:spcPct val="15000"/>
              </a:spcAft>
              <a:buClr>
                <a:srgbClr val="FF5050"/>
              </a:buClr>
              <a:buSzPct val="170000"/>
            </a:pPr>
            <a:r>
              <a:rPr lang="tr-TR" sz="2400" smtClean="0">
                <a:solidFill>
                  <a:schemeClr val="bg1"/>
                </a:solidFill>
                <a:latin typeface="Arial" charset="0"/>
              </a:rPr>
              <a:t>Seri:II, No:22 “Borçlanma Araçlarının Kurul  Kurul Kaydına Alınmasına ve Satışına İlişkin Esaslar Tebliği”</a:t>
            </a:r>
          </a:p>
          <a:p>
            <a:pPr marL="290513" indent="-290513" algn="ctr" eaLnBrk="1" hangingPunct="1">
              <a:spcBef>
                <a:spcPct val="15000"/>
              </a:spcBef>
              <a:spcAft>
                <a:spcPct val="15000"/>
              </a:spcAft>
              <a:buClr>
                <a:srgbClr val="FF5050"/>
              </a:buClr>
              <a:buSzPct val="170000"/>
              <a:buFontTx/>
              <a:buNone/>
            </a:pPr>
            <a:endParaRPr lang="tr-TR" sz="1000" smtClean="0">
              <a:solidFill>
                <a:schemeClr val="bg1"/>
              </a:solidFill>
              <a:latin typeface="Arial" charset="0"/>
            </a:endParaRPr>
          </a:p>
          <a:p>
            <a:pPr marL="290513" indent="-290513" algn="ctr" eaLnBrk="1" hangingPunct="1">
              <a:spcBef>
                <a:spcPct val="15000"/>
              </a:spcBef>
              <a:spcAft>
                <a:spcPct val="15000"/>
              </a:spcAft>
              <a:buClr>
                <a:srgbClr val="FF5050"/>
              </a:buClr>
              <a:buSzPct val="170000"/>
              <a:buFontTx/>
              <a:buNone/>
            </a:pPr>
            <a:endParaRPr lang="tr-TR" sz="1000" smtClean="0">
              <a:solidFill>
                <a:schemeClr val="bg1"/>
              </a:solidFill>
              <a:latin typeface="Arial" charset="0"/>
            </a:endParaRPr>
          </a:p>
        </p:txBody>
      </p:sp>
      <p:sp>
        <p:nvSpPr>
          <p:cNvPr id="65539"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DÜZENLEME-2</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67586" name="Text Box 4"/>
          <p:cNvSpPr>
            <a:spLocks noGrp="1" noChangeArrowheads="1"/>
          </p:cNvSpPr>
          <p:nvPr>
            <p:ph type="body" idx="1"/>
          </p:nvPr>
        </p:nvSpPr>
        <p:spPr>
          <a:xfrm>
            <a:off x="571500" y="1928813"/>
            <a:ext cx="7772400" cy="4114800"/>
          </a:xfrm>
        </p:spPr>
        <p:txBody>
          <a:bodyPr/>
          <a:lstStyle/>
          <a:p>
            <a:pPr marL="290513" indent="-290513" algn="ctr" eaLnBrk="1" hangingPunct="1">
              <a:spcBef>
                <a:spcPct val="15000"/>
              </a:spcBef>
              <a:spcAft>
                <a:spcPct val="15000"/>
              </a:spcAft>
              <a:buClr>
                <a:srgbClr val="FF5050"/>
              </a:buClr>
              <a:buSzPct val="170000"/>
            </a:pPr>
            <a:endParaRPr lang="tr-TR" sz="2400" smtClean="0">
              <a:solidFill>
                <a:schemeClr val="bg1"/>
              </a:solidFill>
              <a:latin typeface="Arial" charset="0"/>
            </a:endParaRP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Yeni borçlanma araçları tasarımında kolaylık sağlandı</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Borçlanma limitleri yeniden belirlendi </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Kurul kayıt ücretleri vadeye göre belirlendi</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İzahname ve sirkülerin KAP’ta yayınlanma imkanı</a:t>
            </a:r>
          </a:p>
          <a:p>
            <a:pPr marL="290513" indent="-290513" algn="ctr" eaLnBrk="1" hangingPunct="1">
              <a:lnSpc>
                <a:spcPct val="150000"/>
              </a:lnSpc>
              <a:spcBef>
                <a:spcPct val="15000"/>
              </a:spcBef>
              <a:spcAft>
                <a:spcPct val="15000"/>
              </a:spcAft>
              <a:buClr>
                <a:srgbClr val="FF5050"/>
              </a:buClr>
              <a:buSzPct val="170000"/>
              <a:buFontTx/>
              <a:buNone/>
            </a:pPr>
            <a:endParaRPr lang="tr-TR" sz="1000" smtClean="0">
              <a:solidFill>
                <a:schemeClr val="bg1"/>
              </a:solidFill>
              <a:latin typeface="Arial" charset="0"/>
            </a:endParaRPr>
          </a:p>
        </p:txBody>
      </p:sp>
      <p:sp>
        <p:nvSpPr>
          <p:cNvPr id="67587"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DÜZENLEME-3</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69634" name="Text Box 4"/>
          <p:cNvSpPr>
            <a:spLocks noGrp="1" noChangeArrowheads="1"/>
          </p:cNvSpPr>
          <p:nvPr>
            <p:ph type="body" idx="1"/>
          </p:nvPr>
        </p:nvSpPr>
        <p:spPr>
          <a:xfrm>
            <a:off x="571500" y="1928813"/>
            <a:ext cx="7772400" cy="4114800"/>
          </a:xfrm>
        </p:spPr>
        <p:txBody>
          <a:bodyPr/>
          <a:lstStyle/>
          <a:p>
            <a:pPr marL="290513" indent="-290513" algn="ctr" eaLnBrk="1" hangingPunct="1">
              <a:spcBef>
                <a:spcPct val="15000"/>
              </a:spcBef>
              <a:spcAft>
                <a:spcPct val="15000"/>
              </a:spcAft>
              <a:buClr>
                <a:srgbClr val="FF5050"/>
              </a:buClr>
              <a:buSzPct val="170000"/>
            </a:pPr>
            <a:r>
              <a:rPr lang="tr-TR" sz="2400" smtClean="0">
                <a:solidFill>
                  <a:schemeClr val="bg1"/>
                </a:solidFill>
                <a:latin typeface="Arial" charset="0"/>
              </a:rPr>
              <a:t>Kaydileştirilme öngörüldü</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AB düzenlemelerine uygun izahname formatları belirlendi</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Derecelendirme ihtiyari  </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Tahsisli ve nitelikli yatırımcıya satış</a:t>
            </a:r>
          </a:p>
          <a:p>
            <a:pPr marL="290513" indent="-290513" algn="ctr" eaLnBrk="1" hangingPunct="1">
              <a:lnSpc>
                <a:spcPct val="150000"/>
              </a:lnSpc>
              <a:spcBef>
                <a:spcPct val="15000"/>
              </a:spcBef>
              <a:spcAft>
                <a:spcPct val="15000"/>
              </a:spcAft>
              <a:buClr>
                <a:srgbClr val="FF5050"/>
              </a:buClr>
              <a:buSzPct val="170000"/>
              <a:buFontTx/>
              <a:buNone/>
            </a:pPr>
            <a:endParaRPr lang="tr-TR" sz="1000" smtClean="0">
              <a:solidFill>
                <a:schemeClr val="bg1"/>
              </a:solidFill>
              <a:latin typeface="Arial" charset="0"/>
            </a:endParaRPr>
          </a:p>
        </p:txBody>
      </p:sp>
      <p:sp>
        <p:nvSpPr>
          <p:cNvPr id="69635"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DÜZENLEME-4</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71682" name="Text Box 4"/>
          <p:cNvSpPr>
            <a:spLocks noGrp="1" noChangeArrowheads="1"/>
          </p:cNvSpPr>
          <p:nvPr>
            <p:ph type="body" idx="1"/>
          </p:nvPr>
        </p:nvSpPr>
        <p:spPr>
          <a:xfrm>
            <a:off x="571500" y="1928813"/>
            <a:ext cx="7772400" cy="4114800"/>
          </a:xfrm>
        </p:spPr>
        <p:txBody>
          <a:bodyPr/>
          <a:lstStyle/>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Vadeye göre ayrıma gidildi</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Tahvil 1 yıldan uzun</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Bono 1 yıldan kısa</a:t>
            </a:r>
          </a:p>
          <a:p>
            <a:pPr marL="290513" indent="-290513" algn="ctr" eaLnBrk="1" hangingPunct="1">
              <a:lnSpc>
                <a:spcPct val="150000"/>
              </a:lnSpc>
              <a:spcBef>
                <a:spcPct val="15000"/>
              </a:spcBef>
              <a:spcAft>
                <a:spcPct val="15000"/>
              </a:spcAft>
              <a:buClr>
                <a:srgbClr val="FF5050"/>
              </a:buClr>
              <a:buSzPct val="170000"/>
              <a:buFontTx/>
              <a:buNone/>
            </a:pPr>
            <a:r>
              <a:rPr lang="tr-TR" sz="2400" smtClean="0">
                <a:solidFill>
                  <a:schemeClr val="bg1"/>
                </a:solidFill>
                <a:latin typeface="Arial" charset="0"/>
              </a:rPr>
              <a:t> - Banka Bonosu - Halka arz 60 gün-1 yıl</a:t>
            </a:r>
          </a:p>
          <a:p>
            <a:pPr marL="290513" indent="-290513" algn="ctr" eaLnBrk="1" hangingPunct="1">
              <a:lnSpc>
                <a:spcPct val="150000"/>
              </a:lnSpc>
              <a:spcBef>
                <a:spcPct val="15000"/>
              </a:spcBef>
              <a:spcAft>
                <a:spcPct val="15000"/>
              </a:spcAft>
              <a:buClr>
                <a:srgbClr val="FF5050"/>
              </a:buClr>
              <a:buSzPct val="170000"/>
              <a:buFontTx/>
              <a:buNone/>
            </a:pPr>
            <a:r>
              <a:rPr lang="tr-TR" sz="2400" smtClean="0">
                <a:solidFill>
                  <a:schemeClr val="bg1"/>
                </a:solidFill>
                <a:latin typeface="Arial" charset="0"/>
              </a:rPr>
              <a:t>- Tahsisli Satış 15 gün -1 yıl</a:t>
            </a:r>
          </a:p>
        </p:txBody>
      </p:sp>
      <p:sp>
        <p:nvSpPr>
          <p:cNvPr id="71683"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DÜZENLEME-5</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73730" name="Text Box 4"/>
          <p:cNvSpPr>
            <a:spLocks noGrp="1" noChangeArrowheads="1"/>
          </p:cNvSpPr>
          <p:nvPr>
            <p:ph type="body" idx="1"/>
          </p:nvPr>
        </p:nvSpPr>
        <p:spPr>
          <a:xfrm>
            <a:off x="571500" y="1928813"/>
            <a:ext cx="7772400" cy="4114800"/>
          </a:xfrm>
        </p:spPr>
        <p:txBody>
          <a:bodyPr/>
          <a:lstStyle/>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Satışta esneklikler tanındı</a:t>
            </a:r>
          </a:p>
          <a:p>
            <a:pPr marL="290513" indent="-290513" algn="ctr" eaLnBrk="1" hangingPunct="1">
              <a:lnSpc>
                <a:spcPct val="150000"/>
              </a:lnSpc>
              <a:spcBef>
                <a:spcPct val="15000"/>
              </a:spcBef>
              <a:spcAft>
                <a:spcPct val="15000"/>
              </a:spcAft>
              <a:buClr>
                <a:srgbClr val="FF5050"/>
              </a:buClr>
              <a:buSzPct val="170000"/>
              <a:buFontTx/>
              <a:buChar char="-"/>
            </a:pPr>
            <a:r>
              <a:rPr lang="tr-TR" sz="2400" smtClean="0">
                <a:solidFill>
                  <a:schemeClr val="bg1"/>
                </a:solidFill>
                <a:latin typeface="Arial" charset="0"/>
              </a:rPr>
              <a:t>1 yıllık süreçte satış imkanı</a:t>
            </a:r>
          </a:p>
          <a:p>
            <a:pPr marL="290513" indent="-290513" algn="ctr" eaLnBrk="1" hangingPunct="1">
              <a:lnSpc>
                <a:spcPct val="150000"/>
              </a:lnSpc>
              <a:spcBef>
                <a:spcPct val="15000"/>
              </a:spcBef>
              <a:spcAft>
                <a:spcPct val="15000"/>
              </a:spcAft>
              <a:buClr>
                <a:srgbClr val="FF5050"/>
              </a:buClr>
              <a:buSzPct val="170000"/>
              <a:buFontTx/>
              <a:buChar char="-"/>
            </a:pPr>
            <a:r>
              <a:rPr lang="tr-TR" sz="2400" smtClean="0">
                <a:solidFill>
                  <a:schemeClr val="bg1"/>
                </a:solidFill>
                <a:latin typeface="Arial" charset="0"/>
              </a:rPr>
              <a:t>Satış sırasında ücret ödeme</a:t>
            </a:r>
          </a:p>
          <a:p>
            <a:pPr marL="290513" indent="-290513" algn="ctr" eaLnBrk="1" hangingPunct="1">
              <a:lnSpc>
                <a:spcPct val="150000"/>
              </a:lnSpc>
              <a:spcBef>
                <a:spcPct val="15000"/>
              </a:spcBef>
              <a:spcAft>
                <a:spcPct val="15000"/>
              </a:spcAft>
              <a:buClr>
                <a:srgbClr val="FF5050"/>
              </a:buClr>
              <a:buSzPct val="170000"/>
              <a:buFontTx/>
              <a:buChar char="-"/>
            </a:pPr>
            <a:r>
              <a:rPr lang="tr-TR" sz="2400" smtClean="0">
                <a:solidFill>
                  <a:schemeClr val="bg1"/>
                </a:solidFill>
                <a:latin typeface="Arial" charset="0"/>
              </a:rPr>
              <a:t>Satılamayanların yeniden satışı</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Nitelikli yatırımcıya halka arz imkanı</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Borsada işlem görme</a:t>
            </a:r>
          </a:p>
        </p:txBody>
      </p:sp>
      <p:sp>
        <p:nvSpPr>
          <p:cNvPr id="73731"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DÜZENLEME-6</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75778" name="Text Box 4"/>
          <p:cNvSpPr>
            <a:spLocks noGrp="1" noChangeArrowheads="1"/>
          </p:cNvSpPr>
          <p:nvPr>
            <p:ph type="body" idx="1"/>
          </p:nvPr>
        </p:nvSpPr>
        <p:spPr>
          <a:xfrm>
            <a:off x="571500" y="1928813"/>
            <a:ext cx="7772400" cy="4114800"/>
          </a:xfrm>
        </p:spPr>
        <p:txBody>
          <a:bodyPr/>
          <a:lstStyle/>
          <a:p>
            <a:pPr marL="290513" indent="-290513" algn="ctr" eaLnBrk="1" hangingPunct="1">
              <a:lnSpc>
                <a:spcPct val="150000"/>
              </a:lnSpc>
              <a:spcBef>
                <a:spcPct val="15000"/>
              </a:spcBef>
              <a:spcAft>
                <a:spcPct val="15000"/>
              </a:spcAft>
              <a:buClr>
                <a:srgbClr val="FF5050"/>
              </a:buClr>
              <a:buSzPct val="170000"/>
            </a:pPr>
            <a:endParaRPr lang="tr-TR" sz="2400" smtClean="0">
              <a:solidFill>
                <a:schemeClr val="bg1"/>
              </a:solidFill>
              <a:latin typeface="Arial" charset="0"/>
            </a:endParaRP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Repoya konu olma</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Yatırım fonlarına alım imkanı</a:t>
            </a:r>
          </a:p>
        </p:txBody>
      </p:sp>
      <p:sp>
        <p:nvSpPr>
          <p:cNvPr id="75779"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
            </a:r>
            <a:br>
              <a:rPr lang="tr-TR" sz="2400" b="1" dirty="0" smtClean="0">
                <a:solidFill>
                  <a:schemeClr val="bg1"/>
                </a:solidFill>
                <a:effectLst>
                  <a:outerShdw blurRad="38100" dist="38100" dir="2700000" algn="tl">
                    <a:srgbClr val="000000"/>
                  </a:outerShdw>
                </a:effectLst>
                <a:latin typeface="Arial" charset="0"/>
              </a:rPr>
            </a:br>
            <a:r>
              <a:rPr lang="tr-TR" sz="2400" b="1" dirty="0" smtClean="0">
                <a:solidFill>
                  <a:schemeClr val="bg1"/>
                </a:solidFill>
                <a:effectLst>
                  <a:outerShdw blurRad="38100" dist="38100" dir="2700000" algn="tl">
                    <a:srgbClr val="000000"/>
                  </a:outerShdw>
                </a:effectLst>
                <a:latin typeface="Arial" charset="0"/>
              </a:rPr>
              <a:t>BORÇLANMA ARAÇLARINA İLİŞKİN DÜZENLEME-7</a:t>
            </a:r>
            <a:br>
              <a:rPr lang="tr-TR" sz="2400" b="1" dirty="0" smtClean="0">
                <a:solidFill>
                  <a:schemeClr val="bg1"/>
                </a:solidFill>
                <a:effectLst>
                  <a:outerShdw blurRad="38100" dist="38100" dir="2700000" algn="tl">
                    <a:srgbClr val="000000"/>
                  </a:outerShdw>
                </a:effectLst>
                <a:latin typeface="Arial" charset="0"/>
              </a:rPr>
            </a:br>
            <a:endParaRPr lang="tr-TR" sz="2400" b="1" dirty="0" smtClean="0">
              <a:solidFill>
                <a:schemeClr val="bg1"/>
              </a:solidFill>
              <a:effectLst>
                <a:outerShdw blurRad="38100" dist="38100" dir="2700000" algn="tl">
                  <a:srgbClr val="000000"/>
                </a:outerShdw>
              </a:effectLst>
              <a:latin typeface="Arial" charset="0"/>
            </a:endParaRPr>
          </a:p>
        </p:txBody>
      </p:sp>
      <p:sp>
        <p:nvSpPr>
          <p:cNvPr id="77826" name="Text Box 4"/>
          <p:cNvSpPr>
            <a:spLocks noGrp="1" noChangeArrowheads="1"/>
          </p:cNvSpPr>
          <p:nvPr>
            <p:ph type="body" idx="1"/>
          </p:nvPr>
        </p:nvSpPr>
        <p:spPr>
          <a:xfrm>
            <a:off x="571500" y="1928813"/>
            <a:ext cx="7772400" cy="4114800"/>
          </a:xfrm>
        </p:spPr>
        <p:txBody>
          <a:bodyPr/>
          <a:lstStyle/>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HDT, DET ihraç imkanı</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Dövize veya getiriye endeksli ürün ihracı</a:t>
            </a:r>
          </a:p>
        </p:txBody>
      </p:sp>
      <p:sp>
        <p:nvSpPr>
          <p:cNvPr id="77827"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685800" y="609600"/>
            <a:ext cx="7772400" cy="731838"/>
          </a:xfrm>
        </p:spPr>
        <p:txBody>
          <a:bodyPr/>
          <a:lstStyle/>
          <a:p>
            <a:pPr eaLnBrk="1" hangingPunct="1">
              <a:defRPr/>
            </a:pPr>
            <a:r>
              <a:rPr lang="tr-TR" sz="2400" b="1" dirty="0" smtClean="0">
                <a:solidFill>
                  <a:schemeClr val="bg1"/>
                </a:solidFill>
                <a:effectLst>
                  <a:outerShdw blurRad="38100" dist="38100" dir="2700000" algn="tl">
                    <a:srgbClr val="000000"/>
                  </a:outerShdw>
                </a:effectLst>
                <a:latin typeface="Arial" charset="0"/>
              </a:rPr>
              <a:t>BORÇLANMA ARAÇLARI DIŞINDAKİ ARAÇLAR</a:t>
            </a:r>
          </a:p>
        </p:txBody>
      </p:sp>
      <p:sp>
        <p:nvSpPr>
          <p:cNvPr id="79874" name="Text Box 4"/>
          <p:cNvSpPr>
            <a:spLocks noGrp="1" noChangeArrowheads="1"/>
          </p:cNvSpPr>
          <p:nvPr>
            <p:ph type="body" idx="1"/>
          </p:nvPr>
        </p:nvSpPr>
        <p:spPr>
          <a:xfrm>
            <a:off x="571500" y="1928813"/>
            <a:ext cx="7772400" cy="4114800"/>
          </a:xfrm>
        </p:spPr>
        <p:txBody>
          <a:bodyPr/>
          <a:lstStyle/>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VTMK</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İTMK</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VDMK</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VARANTLAR</a:t>
            </a:r>
          </a:p>
          <a:p>
            <a:pPr marL="290513" indent="-290513" algn="ctr" eaLnBrk="1" hangingPunct="1">
              <a:lnSpc>
                <a:spcPct val="150000"/>
              </a:lnSpc>
              <a:spcBef>
                <a:spcPct val="15000"/>
              </a:spcBef>
              <a:spcAft>
                <a:spcPct val="15000"/>
              </a:spcAft>
              <a:buClr>
                <a:srgbClr val="FF5050"/>
              </a:buClr>
              <a:buSzPct val="170000"/>
            </a:pPr>
            <a:r>
              <a:rPr lang="tr-TR" sz="2400" smtClean="0">
                <a:solidFill>
                  <a:schemeClr val="bg1"/>
                </a:solidFill>
                <a:latin typeface="Arial" charset="0"/>
              </a:rPr>
              <a:t>KİRA SERTİFİKALARI</a:t>
            </a:r>
          </a:p>
        </p:txBody>
      </p:sp>
      <p:sp>
        <p:nvSpPr>
          <p:cNvPr id="79875" name="Line 5"/>
          <p:cNvSpPr>
            <a:spLocks noChangeShapeType="1"/>
          </p:cNvSpPr>
          <p:nvPr/>
        </p:nvSpPr>
        <p:spPr bwMode="auto">
          <a:xfrm flipH="1">
            <a:off x="971550" y="14128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2"/>
          <p:cNvSpPr txBox="1">
            <a:spLocks noChangeArrowheads="1"/>
          </p:cNvSpPr>
          <p:nvPr/>
        </p:nvSpPr>
        <p:spPr bwMode="auto">
          <a:xfrm>
            <a:off x="1979613" y="2205038"/>
            <a:ext cx="5400675" cy="1371600"/>
          </a:xfrm>
          <a:prstGeom prst="rect">
            <a:avLst/>
          </a:prstGeom>
          <a:noFill/>
          <a:ln w="9525">
            <a:noFill/>
            <a:miter lim="800000"/>
            <a:headEnd/>
            <a:tailEnd/>
          </a:ln>
        </p:spPr>
        <p:txBody>
          <a:bodyPr>
            <a:spAutoFit/>
          </a:bodyPr>
          <a:lstStyle/>
          <a:p>
            <a:pPr marL="290513" indent="-290513">
              <a:spcBef>
                <a:spcPct val="50000"/>
              </a:spcBef>
              <a:buClr>
                <a:srgbClr val="FF5050"/>
              </a:buClr>
              <a:buSzPct val="170000"/>
            </a:pPr>
            <a:endParaRPr lang="tr-TR" sz="1800"/>
          </a:p>
          <a:p>
            <a:pPr marL="290513" indent="-290513">
              <a:spcBef>
                <a:spcPct val="50000"/>
              </a:spcBef>
              <a:buClr>
                <a:srgbClr val="FF5050"/>
              </a:buClr>
              <a:buSzPct val="170000"/>
            </a:pPr>
            <a:r>
              <a:rPr lang="tr-TR" sz="4400" i="1">
                <a:solidFill>
                  <a:srgbClr val="FF5050"/>
                </a:solidFill>
                <a:latin typeface="Tahoma" pitchFamily="34" charset="0"/>
              </a:rPr>
              <a:t>TEŞEKKÜRLER</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2" name="Rectangle 2"/>
          <p:cNvSpPr>
            <a:spLocks noChangeArrowheads="1"/>
          </p:cNvSpPr>
          <p:nvPr/>
        </p:nvSpPr>
        <p:spPr bwMode="auto">
          <a:xfrm>
            <a:off x="1319213" y="1916113"/>
            <a:ext cx="7824787" cy="2741612"/>
          </a:xfrm>
          <a:prstGeom prst="rect">
            <a:avLst/>
          </a:prstGeom>
          <a:noFill/>
          <a:ln w="9525">
            <a:noFill/>
            <a:miter lim="800000"/>
            <a:headEnd/>
            <a:tailEnd/>
          </a:ln>
          <a:effectLst/>
        </p:spPr>
        <p:txBody>
          <a:bodyPr>
            <a:spAutoFit/>
          </a:bodyPr>
          <a:lstStyle/>
          <a:p>
            <a:pPr>
              <a:spcBef>
                <a:spcPct val="50000"/>
              </a:spcBef>
              <a:defRPr/>
            </a:pPr>
            <a:endParaRPr lang="tr-TR" sz="2400">
              <a:effectLst>
                <a:outerShdw blurRad="38100" dist="38100" dir="2700000" algn="tl">
                  <a:srgbClr val="000000"/>
                </a:outerShdw>
              </a:effectLst>
              <a:latin typeface="Times New Roman" pitchFamily="18" charset="0"/>
              <a:cs typeface="+mn-cs"/>
            </a:endParaRPr>
          </a:p>
          <a:p>
            <a:pPr>
              <a:spcBef>
                <a:spcPct val="50000"/>
              </a:spcBef>
              <a:defRPr/>
            </a:pPr>
            <a:endParaRPr lang="tr-TR" sz="2400">
              <a:effectLst>
                <a:outerShdw blurRad="38100" dist="38100" dir="2700000" algn="tl">
                  <a:srgbClr val="000000"/>
                </a:outerShdw>
              </a:effectLst>
              <a:latin typeface="Times New Roman" pitchFamily="18" charset="0"/>
              <a:cs typeface="+mn-cs"/>
            </a:endParaRPr>
          </a:p>
          <a:p>
            <a:pPr>
              <a:spcBef>
                <a:spcPct val="50000"/>
              </a:spcBef>
              <a:defRPr/>
            </a:pPr>
            <a:endParaRPr lang="tr-TR" sz="2400">
              <a:effectLst>
                <a:outerShdw blurRad="38100" dist="38100" dir="2700000" algn="tl">
                  <a:srgbClr val="000000"/>
                </a:outerShdw>
              </a:effectLst>
              <a:latin typeface="Times New Roman" pitchFamily="18" charset="0"/>
              <a:cs typeface="+mn-cs"/>
            </a:endParaRPr>
          </a:p>
          <a:p>
            <a:pPr>
              <a:spcBef>
                <a:spcPct val="50000"/>
              </a:spcBef>
              <a:defRPr/>
            </a:pPr>
            <a:endParaRPr lang="tr-TR" sz="2400" i="1">
              <a:effectLst>
                <a:outerShdw blurRad="38100" dist="38100" dir="2700000" algn="tl">
                  <a:srgbClr val="000000"/>
                </a:outerShdw>
              </a:effectLst>
              <a:latin typeface="Times New Roman" pitchFamily="18" charset="0"/>
              <a:cs typeface="+mn-cs"/>
            </a:endParaRPr>
          </a:p>
          <a:p>
            <a:pPr>
              <a:spcBef>
                <a:spcPct val="50000"/>
              </a:spcBef>
              <a:defRPr/>
            </a:pPr>
            <a:endParaRPr lang="tr-TR" sz="2800">
              <a:latin typeface="Tahoma" pitchFamily="34" charset="0"/>
              <a:cs typeface="+mn-cs"/>
            </a:endParaRPr>
          </a:p>
        </p:txBody>
      </p:sp>
      <p:sp>
        <p:nvSpPr>
          <p:cNvPr id="19458" name="Line 4"/>
          <p:cNvSpPr>
            <a:spLocks noChangeShapeType="1"/>
          </p:cNvSpPr>
          <p:nvPr/>
        </p:nvSpPr>
        <p:spPr bwMode="auto">
          <a:xfrm flipH="1">
            <a:off x="1187450" y="1412875"/>
            <a:ext cx="7391400" cy="0"/>
          </a:xfrm>
          <a:prstGeom prst="line">
            <a:avLst/>
          </a:prstGeom>
          <a:noFill/>
          <a:ln w="76200">
            <a:solidFill>
              <a:srgbClr val="FF5050"/>
            </a:solidFill>
            <a:round/>
            <a:headEnd/>
            <a:tailEnd/>
          </a:ln>
        </p:spPr>
        <p:txBody>
          <a:bodyPr wrap="none" anchor="ctr"/>
          <a:lstStyle/>
          <a:p>
            <a:endParaRPr lang="tr-TR"/>
          </a:p>
        </p:txBody>
      </p:sp>
      <p:sp>
        <p:nvSpPr>
          <p:cNvPr id="870405" name="Rectangle 5"/>
          <p:cNvSpPr>
            <a:spLocks noChangeArrowheads="1"/>
          </p:cNvSpPr>
          <p:nvPr/>
        </p:nvSpPr>
        <p:spPr bwMode="auto">
          <a:xfrm>
            <a:off x="684213" y="1341438"/>
            <a:ext cx="8351837" cy="4895850"/>
          </a:xfrm>
          <a:prstGeom prst="rect">
            <a:avLst/>
          </a:prstGeom>
          <a:noFill/>
          <a:ln w="9525">
            <a:noFill/>
            <a:miter lim="800000"/>
            <a:headEnd/>
            <a:tailEnd/>
          </a:ln>
          <a:effectLst/>
        </p:spPr>
        <p:txBody>
          <a:bodyPr anchor="ctr"/>
          <a:lstStyle/>
          <a:p>
            <a:pPr algn="ctr">
              <a:defRPr/>
            </a:pPr>
            <a:r>
              <a:rPr lang="tr-TR" sz="2400" i="1" dirty="0">
                <a:effectLst>
                  <a:outerShdw blurRad="38100" dist="38100" dir="2700000" algn="tl">
                    <a:srgbClr val="000000"/>
                  </a:outerShdw>
                </a:effectLst>
                <a:latin typeface="Tahoma" pitchFamily="34" charset="0"/>
                <a:cs typeface="+mn-cs"/>
              </a:rPr>
              <a:t>ÖZEL SEKTÖR BORÇLANMA ARAÇLARI </a:t>
            </a:r>
            <a:br>
              <a:rPr lang="tr-TR" sz="2400" i="1" dirty="0">
                <a:effectLst>
                  <a:outerShdw blurRad="38100" dist="38100" dir="2700000" algn="tl">
                    <a:srgbClr val="000000"/>
                  </a:outerShdw>
                </a:effectLst>
                <a:latin typeface="Tahoma" pitchFamily="34" charset="0"/>
                <a:cs typeface="+mn-cs"/>
              </a:rPr>
            </a:br>
            <a:r>
              <a:rPr lang="tr-TR" sz="2400" i="1" dirty="0">
                <a:effectLst>
                  <a:outerShdw blurRad="38100" dist="38100" dir="2700000" algn="tl">
                    <a:srgbClr val="000000"/>
                  </a:outerShdw>
                </a:effectLst>
                <a:latin typeface="Tahoma" pitchFamily="34" charset="0"/>
                <a:cs typeface="+mn-cs"/>
              </a:rPr>
              <a:t/>
            </a:r>
            <a:br>
              <a:rPr lang="tr-TR" sz="2400" i="1" dirty="0">
                <a:effectLst>
                  <a:outerShdw blurRad="38100" dist="38100" dir="2700000" algn="tl">
                    <a:srgbClr val="000000"/>
                  </a:outerShdw>
                </a:effectLst>
                <a:latin typeface="Tahoma" pitchFamily="34" charset="0"/>
                <a:cs typeface="+mn-cs"/>
              </a:rPr>
            </a:br>
            <a:r>
              <a:rPr lang="tr-TR" sz="2400" i="1" dirty="0">
                <a:effectLst>
                  <a:outerShdw blurRad="38100" dist="38100" dir="2700000" algn="tl">
                    <a:srgbClr val="000000"/>
                  </a:outerShdw>
                </a:effectLst>
                <a:latin typeface="Tahoma" pitchFamily="34" charset="0"/>
                <a:cs typeface="+mn-cs"/>
              </a:rPr>
              <a:t/>
            </a:r>
            <a:br>
              <a:rPr lang="tr-TR" sz="2400" i="1" dirty="0">
                <a:effectLst>
                  <a:outerShdw blurRad="38100" dist="38100" dir="2700000" algn="tl">
                    <a:srgbClr val="000000"/>
                  </a:outerShdw>
                </a:effectLst>
                <a:latin typeface="Tahoma" pitchFamily="34" charset="0"/>
                <a:cs typeface="+mn-cs"/>
              </a:rPr>
            </a:br>
            <a:r>
              <a:rPr lang="tr-TR" sz="2400" i="1" dirty="0">
                <a:effectLst>
                  <a:outerShdw blurRad="38100" dist="38100" dir="2700000" algn="tl">
                    <a:srgbClr val="000000"/>
                  </a:outerShdw>
                </a:effectLst>
                <a:latin typeface="Tahoma" pitchFamily="34" charset="0"/>
                <a:cs typeface="+mn-cs"/>
              </a:rPr>
              <a:t/>
            </a:r>
            <a:br>
              <a:rPr lang="tr-TR" sz="2400" i="1" dirty="0">
                <a:effectLst>
                  <a:outerShdw blurRad="38100" dist="38100" dir="2700000" algn="tl">
                    <a:srgbClr val="000000"/>
                  </a:outerShdw>
                </a:effectLst>
                <a:latin typeface="Tahoma" pitchFamily="34" charset="0"/>
                <a:cs typeface="+mn-cs"/>
              </a:rPr>
            </a:br>
            <a:r>
              <a:rPr lang="tr-TR" sz="2400" i="1" dirty="0">
                <a:effectLst>
                  <a:outerShdw blurRad="38100" dist="38100" dir="2700000" algn="tl">
                    <a:srgbClr val="000000"/>
                  </a:outerShdw>
                </a:effectLst>
                <a:latin typeface="Tahoma" pitchFamily="34" charset="0"/>
                <a:cs typeface="+mn-cs"/>
              </a:rPr>
              <a:t/>
            </a:r>
            <a:br>
              <a:rPr lang="tr-TR" sz="2400" i="1" dirty="0">
                <a:effectLst>
                  <a:outerShdw blurRad="38100" dist="38100" dir="2700000" algn="tl">
                    <a:srgbClr val="000000"/>
                  </a:outerShdw>
                </a:effectLst>
                <a:latin typeface="Tahoma" pitchFamily="34" charset="0"/>
                <a:cs typeface="+mn-cs"/>
              </a:rPr>
            </a:br>
            <a:r>
              <a:rPr lang="tr-TR" sz="2400" i="1" dirty="0">
                <a:solidFill>
                  <a:srgbClr val="FF5050"/>
                </a:solidFill>
                <a:effectLst>
                  <a:outerShdw blurRad="38100" dist="38100" dir="2700000" algn="tl">
                    <a:srgbClr val="000000"/>
                  </a:outerShdw>
                </a:effectLst>
                <a:latin typeface="Tahoma" pitchFamily="34" charset="0"/>
                <a:cs typeface="+mn-cs"/>
              </a:rPr>
              <a:t>Okan BAYRAK </a:t>
            </a:r>
            <a:br>
              <a:rPr lang="tr-TR" sz="2400" i="1" dirty="0">
                <a:solidFill>
                  <a:srgbClr val="FF5050"/>
                </a:solidFill>
                <a:effectLst>
                  <a:outerShdw blurRad="38100" dist="38100" dir="2700000" algn="tl">
                    <a:srgbClr val="000000"/>
                  </a:outerShdw>
                </a:effectLst>
                <a:latin typeface="Tahoma" pitchFamily="34" charset="0"/>
                <a:cs typeface="+mn-cs"/>
              </a:rPr>
            </a:br>
            <a:r>
              <a:rPr lang="tr-TR" sz="2400" i="1" dirty="0">
                <a:solidFill>
                  <a:srgbClr val="FF5050"/>
                </a:solidFill>
                <a:effectLst>
                  <a:outerShdw blurRad="38100" dist="38100" dir="2700000" algn="tl">
                    <a:srgbClr val="000000"/>
                  </a:outerShdw>
                </a:effectLst>
                <a:latin typeface="Tahoma" pitchFamily="34" charset="0"/>
                <a:cs typeface="+mn-cs"/>
              </a:rPr>
              <a:t>Ortaklıklar Finansmanı Dairesi</a:t>
            </a:r>
            <a:br>
              <a:rPr lang="tr-TR" sz="2400" i="1" dirty="0">
                <a:solidFill>
                  <a:srgbClr val="FF5050"/>
                </a:solidFill>
                <a:effectLst>
                  <a:outerShdw blurRad="38100" dist="38100" dir="2700000" algn="tl">
                    <a:srgbClr val="000000"/>
                  </a:outerShdw>
                </a:effectLst>
                <a:latin typeface="Tahoma" pitchFamily="34" charset="0"/>
                <a:cs typeface="+mn-cs"/>
              </a:rPr>
            </a:br>
            <a:r>
              <a:rPr lang="tr-TR" sz="2400" i="1" dirty="0">
                <a:solidFill>
                  <a:srgbClr val="FF5050"/>
                </a:solidFill>
                <a:effectLst>
                  <a:outerShdw blurRad="38100" dist="38100" dir="2700000" algn="tl">
                    <a:srgbClr val="000000"/>
                  </a:outerShdw>
                </a:effectLst>
                <a:latin typeface="Tahoma" pitchFamily="34" charset="0"/>
                <a:cs typeface="+mn-cs"/>
              </a:rPr>
              <a:t>Başkan Yardımcısı</a:t>
            </a:r>
            <a:endParaRPr lang="en-US" sz="2400" i="1" dirty="0">
              <a:solidFill>
                <a:srgbClr val="FF5050"/>
              </a:solidFill>
              <a:effectLst>
                <a:outerShdw blurRad="38100" dist="38100" dir="2700000" algn="tl">
                  <a:srgbClr val="000000"/>
                </a:outerShdw>
              </a:effectLst>
              <a:latin typeface="Tahoma" pitchFamily="34" charset="0"/>
              <a:cs typeface="+mn-cs"/>
            </a:endParaRPr>
          </a:p>
        </p:txBody>
      </p:sp>
      <p:sp>
        <p:nvSpPr>
          <p:cNvPr id="870406" name="Rectangle 6"/>
          <p:cNvSpPr>
            <a:spLocks noChangeArrowheads="1"/>
          </p:cNvSpPr>
          <p:nvPr/>
        </p:nvSpPr>
        <p:spPr bwMode="auto">
          <a:xfrm>
            <a:off x="1116013" y="3429000"/>
            <a:ext cx="7632700" cy="1441450"/>
          </a:xfrm>
          <a:prstGeom prst="rect">
            <a:avLst/>
          </a:prstGeom>
          <a:noFill/>
          <a:ln w="9525">
            <a:noFill/>
            <a:miter lim="800000"/>
            <a:headEnd/>
            <a:tailEnd/>
          </a:ln>
          <a:effectLst/>
        </p:spPr>
        <p:txBody>
          <a:bodyPr/>
          <a:lstStyle/>
          <a:p>
            <a:pPr marL="342900" indent="-342900" algn="ctr">
              <a:spcBef>
                <a:spcPct val="20000"/>
              </a:spcBef>
              <a:defRPr/>
            </a:pPr>
            <a:endParaRPr lang="tr-TR" sz="2000">
              <a:effectLst>
                <a:outerShdw blurRad="38100" dist="38100" dir="2700000" algn="tl">
                  <a:srgbClr val="000000"/>
                </a:outerShdw>
              </a:effectLst>
              <a:latin typeface="Tahoma" pitchFamily="34" charset="0"/>
              <a:cs typeface="+mn-cs"/>
            </a:endParaRPr>
          </a:p>
          <a:p>
            <a:pPr marL="342900" indent="-342900" algn="ctr">
              <a:spcBef>
                <a:spcPct val="20000"/>
              </a:spcBef>
              <a:defRPr/>
            </a:pPr>
            <a:endParaRPr lang="tr-TR" sz="2000">
              <a:effectLst>
                <a:outerShdw blurRad="38100" dist="38100" dir="2700000" algn="tl">
                  <a:srgbClr val="000000"/>
                </a:outerShdw>
              </a:effectLst>
              <a:latin typeface="Tahoma" pitchFamily="34" charset="0"/>
              <a:cs typeface="+mn-cs"/>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body" idx="1"/>
          </p:nvPr>
        </p:nvSpPr>
        <p:spPr>
          <a:xfrm>
            <a:off x="900113" y="1268413"/>
            <a:ext cx="7772400" cy="5184775"/>
          </a:xfrm>
        </p:spPr>
        <p:txBody>
          <a:bodyPr/>
          <a:lstStyle/>
          <a:p>
            <a:pPr marL="0" indent="0" algn="ctr" eaLnBrk="1" hangingPunct="1">
              <a:lnSpc>
                <a:spcPct val="80000"/>
              </a:lnSpc>
              <a:buClr>
                <a:srgbClr val="FF5050"/>
              </a:buClr>
              <a:buSzPct val="170000"/>
            </a:pPr>
            <a:endParaRPr lang="tr-TR" sz="2000" b="1" smtClean="0">
              <a:solidFill>
                <a:srgbClr val="FF5050"/>
              </a:solidFill>
              <a:latin typeface="Arial" charset="0"/>
            </a:endParaRPr>
          </a:p>
          <a:p>
            <a:pPr marL="0" indent="0" algn="ctr" eaLnBrk="1" hangingPunct="1">
              <a:lnSpc>
                <a:spcPct val="80000"/>
              </a:lnSpc>
              <a:buClr>
                <a:srgbClr val="FF5050"/>
              </a:buClr>
              <a:buSzPct val="170000"/>
            </a:pPr>
            <a:r>
              <a:rPr lang="tr-TR" sz="2000" b="1" smtClean="0">
                <a:solidFill>
                  <a:srgbClr val="FF5050"/>
                </a:solidFill>
                <a:latin typeface="Arial" charset="0"/>
              </a:rPr>
              <a:t>1976 Öncesi</a:t>
            </a:r>
          </a:p>
          <a:p>
            <a:pPr marL="0" indent="0" algn="ctr" eaLnBrk="1" hangingPunct="1">
              <a:lnSpc>
                <a:spcPct val="80000"/>
              </a:lnSpc>
              <a:buClr>
                <a:srgbClr val="FF5050"/>
              </a:buClr>
              <a:buSzPct val="170000"/>
              <a:buFontTx/>
              <a:buNone/>
            </a:pPr>
            <a:r>
              <a:rPr lang="tr-TR" sz="2000" smtClean="0">
                <a:solidFill>
                  <a:schemeClr val="bg1"/>
                </a:solidFill>
                <a:latin typeface="Arial" charset="0"/>
              </a:rPr>
              <a:t>Faiz oranı üst sınırı TCMB tarafından belirleniyor.</a:t>
            </a:r>
          </a:p>
          <a:p>
            <a:pPr marL="0" indent="0" algn="ctr" eaLnBrk="1" hangingPunct="1">
              <a:lnSpc>
                <a:spcPct val="80000"/>
              </a:lnSpc>
              <a:buClr>
                <a:srgbClr val="FF5050"/>
              </a:buClr>
              <a:buSzPct val="170000"/>
              <a:buFontTx/>
              <a:buNone/>
            </a:pPr>
            <a:r>
              <a:rPr lang="tr-TR" sz="2000" smtClean="0">
                <a:solidFill>
                  <a:schemeClr val="bg1"/>
                </a:solidFill>
                <a:latin typeface="Arial" charset="0"/>
              </a:rPr>
              <a:t>İhraçlar hakkında TCMB’nin bilgilendirmesi uygulaması</a:t>
            </a:r>
          </a:p>
          <a:p>
            <a:pPr marL="0" indent="0" algn="ctr" eaLnBrk="1" hangingPunct="1">
              <a:lnSpc>
                <a:spcPct val="80000"/>
              </a:lnSpc>
              <a:buClr>
                <a:srgbClr val="FF5050"/>
              </a:buClr>
              <a:buSzPct val="170000"/>
              <a:buFontTx/>
              <a:buNone/>
            </a:pPr>
            <a:endParaRPr lang="tr-TR" sz="2000" smtClean="0">
              <a:solidFill>
                <a:srgbClr val="FF3300"/>
              </a:solidFill>
              <a:latin typeface="Arial" charset="0"/>
            </a:endParaRPr>
          </a:p>
          <a:p>
            <a:pPr marL="0" indent="0" algn="ctr" eaLnBrk="1" hangingPunct="1">
              <a:lnSpc>
                <a:spcPct val="80000"/>
              </a:lnSpc>
              <a:buClr>
                <a:srgbClr val="FF5050"/>
              </a:buClr>
              <a:buSzPct val="170000"/>
            </a:pPr>
            <a:r>
              <a:rPr lang="tr-TR" sz="2000" b="1" smtClean="0">
                <a:solidFill>
                  <a:srgbClr val="FF5050"/>
                </a:solidFill>
                <a:latin typeface="Arial" charset="0"/>
              </a:rPr>
              <a:t>1976-1982</a:t>
            </a:r>
          </a:p>
          <a:p>
            <a:pPr marL="0" indent="0" algn="ctr" eaLnBrk="1" hangingPunct="1">
              <a:lnSpc>
                <a:spcPct val="80000"/>
              </a:lnSpc>
              <a:buClr>
                <a:srgbClr val="FF5050"/>
              </a:buClr>
              <a:buSzPct val="170000"/>
              <a:buFontTx/>
              <a:buNone/>
            </a:pPr>
            <a:r>
              <a:rPr lang="tr-TR" sz="2000" smtClean="0">
                <a:solidFill>
                  <a:schemeClr val="bg1"/>
                </a:solidFill>
                <a:latin typeface="Arial" charset="0"/>
              </a:rPr>
              <a:t>TC Merkez Bankasının izni gerekiyor.</a:t>
            </a:r>
          </a:p>
          <a:p>
            <a:pPr marL="0" indent="0" algn="just" eaLnBrk="1" hangingPunct="1">
              <a:lnSpc>
                <a:spcPct val="80000"/>
              </a:lnSpc>
              <a:buClr>
                <a:srgbClr val="FF5050"/>
              </a:buClr>
              <a:buSzPct val="170000"/>
              <a:buFontTx/>
              <a:buNone/>
            </a:pPr>
            <a:endParaRPr lang="tr-TR" sz="2000" smtClean="0">
              <a:solidFill>
                <a:schemeClr val="bg1"/>
              </a:solidFill>
              <a:latin typeface="Arial" charset="0"/>
            </a:endParaRPr>
          </a:p>
          <a:p>
            <a:pPr marL="0" indent="0" algn="ctr" eaLnBrk="1" hangingPunct="1">
              <a:lnSpc>
                <a:spcPct val="80000"/>
              </a:lnSpc>
              <a:buClr>
                <a:srgbClr val="FF5050"/>
              </a:buClr>
              <a:buSzPct val="170000"/>
            </a:pPr>
            <a:r>
              <a:rPr lang="tr-TR" sz="2000" b="1" smtClean="0">
                <a:solidFill>
                  <a:srgbClr val="FF5050"/>
                </a:solidFill>
                <a:latin typeface="Arial" charset="0"/>
              </a:rPr>
              <a:t>1982-1992</a:t>
            </a:r>
          </a:p>
          <a:p>
            <a:pPr marL="0" indent="0" algn="ctr" eaLnBrk="1" hangingPunct="1">
              <a:lnSpc>
                <a:spcPct val="80000"/>
              </a:lnSpc>
              <a:buClr>
                <a:srgbClr val="FF5050"/>
              </a:buClr>
              <a:buSzPct val="170000"/>
              <a:buFontTx/>
              <a:buNone/>
            </a:pPr>
            <a:r>
              <a:rPr lang="tr-TR" sz="2000" smtClean="0">
                <a:solidFill>
                  <a:schemeClr val="bg1"/>
                </a:solidFill>
                <a:latin typeface="Arial" charset="0"/>
              </a:rPr>
              <a:t>SPKn.’na göre kamu sektörü tahvilleri dışındaki </a:t>
            </a:r>
          </a:p>
          <a:p>
            <a:pPr marL="0" indent="0" algn="ctr" eaLnBrk="1" hangingPunct="1">
              <a:lnSpc>
                <a:spcPct val="80000"/>
              </a:lnSpc>
              <a:buClr>
                <a:srgbClr val="FF5050"/>
              </a:buClr>
              <a:buSzPct val="170000"/>
              <a:buFontTx/>
              <a:buNone/>
            </a:pPr>
            <a:r>
              <a:rPr lang="tr-TR" sz="2000" smtClean="0">
                <a:solidFill>
                  <a:schemeClr val="bg1"/>
                </a:solidFill>
                <a:latin typeface="Arial" charset="0"/>
              </a:rPr>
              <a:t>bütün ihraçlar Kurul iznine tabi</a:t>
            </a:r>
          </a:p>
          <a:p>
            <a:pPr marL="0" indent="0" algn="ctr" eaLnBrk="1" hangingPunct="1">
              <a:lnSpc>
                <a:spcPct val="80000"/>
              </a:lnSpc>
              <a:buClr>
                <a:srgbClr val="FF5050"/>
              </a:buClr>
              <a:buSzPct val="170000"/>
              <a:buFontTx/>
              <a:buNone/>
            </a:pPr>
            <a:r>
              <a:rPr lang="tr-TR" sz="2000" smtClean="0">
                <a:solidFill>
                  <a:schemeClr val="bg1"/>
                </a:solidFill>
                <a:latin typeface="Arial" charset="0"/>
              </a:rPr>
              <a:t>Faiz oranlarına ilişkin TCMB kontrolü</a:t>
            </a:r>
          </a:p>
          <a:p>
            <a:pPr marL="0" indent="0" algn="just" eaLnBrk="1" hangingPunct="1">
              <a:lnSpc>
                <a:spcPct val="80000"/>
              </a:lnSpc>
              <a:buClr>
                <a:srgbClr val="FF5050"/>
              </a:buClr>
              <a:buSzPct val="170000"/>
            </a:pPr>
            <a:endParaRPr lang="tr-TR" sz="2000" smtClean="0">
              <a:solidFill>
                <a:schemeClr val="bg1"/>
              </a:solidFill>
              <a:latin typeface="Arial" charset="0"/>
            </a:endParaRPr>
          </a:p>
          <a:p>
            <a:pPr marL="0" indent="0" algn="ctr" eaLnBrk="1" hangingPunct="1">
              <a:lnSpc>
                <a:spcPct val="80000"/>
              </a:lnSpc>
              <a:buClr>
                <a:srgbClr val="FF5050"/>
              </a:buClr>
              <a:buSzPct val="170000"/>
            </a:pPr>
            <a:r>
              <a:rPr lang="tr-TR" sz="2000" b="1" smtClean="0">
                <a:solidFill>
                  <a:srgbClr val="FF5050"/>
                </a:solidFill>
                <a:latin typeface="Arial" charset="0"/>
              </a:rPr>
              <a:t>1992 ve Sonrası</a:t>
            </a:r>
          </a:p>
          <a:p>
            <a:pPr marL="0" indent="0" algn="ctr" eaLnBrk="1" hangingPunct="1">
              <a:lnSpc>
                <a:spcPct val="80000"/>
              </a:lnSpc>
              <a:buClr>
                <a:srgbClr val="FF5050"/>
              </a:buClr>
              <a:buSzPct val="170000"/>
              <a:buFontTx/>
              <a:buNone/>
            </a:pPr>
            <a:r>
              <a:rPr lang="tr-TR" sz="2000" smtClean="0">
                <a:solidFill>
                  <a:schemeClr val="bg1"/>
                </a:solidFill>
                <a:latin typeface="Arial" charset="0"/>
              </a:rPr>
              <a:t>Kayda alma sistemine geçiş</a:t>
            </a:r>
          </a:p>
          <a:p>
            <a:pPr marL="0" indent="0" eaLnBrk="1" hangingPunct="1">
              <a:lnSpc>
                <a:spcPct val="80000"/>
              </a:lnSpc>
            </a:pPr>
            <a:endParaRPr lang="tr-TR" sz="2000" smtClean="0">
              <a:solidFill>
                <a:schemeClr val="bg1"/>
              </a:solidFill>
              <a:latin typeface="Arial" charset="0"/>
            </a:endParaRPr>
          </a:p>
        </p:txBody>
      </p:sp>
      <p:sp>
        <p:nvSpPr>
          <p:cNvPr id="1514499" name="Rectangle 3"/>
          <p:cNvSpPr>
            <a:spLocks noGrp="1" noChangeArrowheads="1"/>
          </p:cNvSpPr>
          <p:nvPr>
            <p:ph type="title"/>
          </p:nvPr>
        </p:nvSpPr>
        <p:spPr>
          <a:xfrm>
            <a:off x="971550" y="692150"/>
            <a:ext cx="7772400" cy="576263"/>
          </a:xfrm>
        </p:spPr>
        <p:txBody>
          <a:bodyPr/>
          <a:lstStyle/>
          <a:p>
            <a:pPr eaLnBrk="1" hangingPunct="1">
              <a:defRPr/>
            </a:pPr>
            <a:r>
              <a:rPr lang="tr-TR" sz="2800" b="1" dirty="0" smtClean="0">
                <a:solidFill>
                  <a:schemeClr val="bg1"/>
                </a:solidFill>
                <a:effectLst>
                  <a:outerShdw blurRad="38100" dist="38100" dir="2700000" algn="tl">
                    <a:srgbClr val="000000"/>
                  </a:outerShdw>
                </a:effectLst>
                <a:latin typeface="Arial" charset="0"/>
              </a:rPr>
              <a:t>TARİHSEL GELİŞİMİ</a:t>
            </a:r>
          </a:p>
        </p:txBody>
      </p:sp>
      <p:sp>
        <p:nvSpPr>
          <p:cNvPr id="21507" name="Line 4"/>
          <p:cNvSpPr>
            <a:spLocks noChangeShapeType="1"/>
          </p:cNvSpPr>
          <p:nvPr/>
        </p:nvSpPr>
        <p:spPr bwMode="auto">
          <a:xfrm flipH="1">
            <a:off x="1116013" y="1268413"/>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717"/>
          <p:cNvSpPr>
            <a:spLocks noGrp="1" noChangeArrowheads="1"/>
          </p:cNvSpPr>
          <p:nvPr>
            <p:ph type="title"/>
          </p:nvPr>
        </p:nvSpPr>
        <p:spPr>
          <a:xfrm>
            <a:off x="1000125" y="428625"/>
            <a:ext cx="7415213" cy="285750"/>
          </a:xfrm>
        </p:spPr>
        <p:txBody>
          <a:bodyPr/>
          <a:lstStyle/>
          <a:p>
            <a:pPr eaLnBrk="1" hangingPunct="1"/>
            <a:r>
              <a:rPr lang="tr-TR" sz="2400" b="1" smtClean="0">
                <a:solidFill>
                  <a:schemeClr val="bg1"/>
                </a:solidFill>
                <a:latin typeface="Arial" charset="0"/>
              </a:rPr>
              <a:t/>
            </a:r>
            <a:br>
              <a:rPr lang="tr-TR" sz="2400" b="1" smtClean="0">
                <a:solidFill>
                  <a:schemeClr val="bg1"/>
                </a:solidFill>
                <a:latin typeface="Arial" charset="0"/>
              </a:rPr>
            </a:br>
            <a:r>
              <a:rPr lang="tr-TR" sz="2400" b="1" smtClean="0">
                <a:solidFill>
                  <a:schemeClr val="bg1"/>
                </a:solidFill>
                <a:latin typeface="Arial" charset="0"/>
              </a:rPr>
              <a:t/>
            </a:r>
            <a:br>
              <a:rPr lang="tr-TR" sz="2400" b="1" smtClean="0">
                <a:solidFill>
                  <a:schemeClr val="bg1"/>
                </a:solidFill>
                <a:latin typeface="Arial" charset="0"/>
              </a:rPr>
            </a:br>
            <a:r>
              <a:rPr lang="tr-TR" sz="2400" b="1" smtClean="0">
                <a:solidFill>
                  <a:schemeClr val="bg1"/>
                </a:solidFill>
                <a:latin typeface="Arial" charset="0"/>
              </a:rPr>
              <a:t>ÖZEL KESİM MENKUL KIYMET İHRAÇLARI</a:t>
            </a:r>
            <a:br>
              <a:rPr lang="tr-TR" sz="2400" b="1" smtClean="0">
                <a:solidFill>
                  <a:schemeClr val="bg1"/>
                </a:solidFill>
                <a:latin typeface="Arial" charset="0"/>
              </a:rPr>
            </a:br>
            <a:r>
              <a:rPr lang="tr-TR" sz="2400" b="1" smtClean="0">
                <a:solidFill>
                  <a:schemeClr val="bg1"/>
                </a:solidFill>
                <a:latin typeface="Arial" charset="0"/>
              </a:rPr>
              <a:t>(1992-2010) </a:t>
            </a:r>
            <a:br>
              <a:rPr lang="tr-TR" sz="2400" b="1" smtClean="0">
                <a:solidFill>
                  <a:schemeClr val="bg1"/>
                </a:solidFill>
                <a:latin typeface="Arial" charset="0"/>
              </a:rPr>
            </a:br>
            <a:r>
              <a:rPr lang="tr-TR" sz="2400" b="1" smtClean="0">
                <a:solidFill>
                  <a:schemeClr val="bg1"/>
                </a:solidFill>
                <a:latin typeface="Arial" charset="0"/>
              </a:rPr>
              <a:t/>
            </a:r>
            <a:br>
              <a:rPr lang="tr-TR" sz="2400" b="1" smtClean="0">
                <a:solidFill>
                  <a:schemeClr val="bg1"/>
                </a:solidFill>
                <a:latin typeface="Arial" charset="0"/>
              </a:rPr>
            </a:br>
            <a:endParaRPr lang="tr-TR" sz="2400" b="1" smtClean="0">
              <a:solidFill>
                <a:schemeClr val="bg1"/>
              </a:solidFill>
              <a:latin typeface="Arial" charset="0"/>
            </a:endParaRPr>
          </a:p>
        </p:txBody>
      </p:sp>
      <p:graphicFrame>
        <p:nvGraphicFramePr>
          <p:cNvPr id="53250" name="Object 723"/>
          <p:cNvGraphicFramePr>
            <a:graphicFrameLocks noChangeAspect="1"/>
          </p:cNvGraphicFramePr>
          <p:nvPr>
            <p:ph idx="1"/>
          </p:nvPr>
        </p:nvGraphicFramePr>
        <p:xfrm>
          <a:off x="1117600" y="1363663"/>
          <a:ext cx="8026400" cy="9913937"/>
        </p:xfrm>
        <a:graphic>
          <a:graphicData uri="http://schemas.openxmlformats.org/presentationml/2006/ole">
            <p:oleObj spid="_x0000_s53250" name="Document" r:id="rId4" imgW="6412461" imgH="7920718" progId="Word.Document.8">
              <p:embed/>
            </p:oleObj>
          </a:graphicData>
        </a:graphic>
      </p:graphicFrame>
      <p:sp>
        <p:nvSpPr>
          <p:cNvPr id="53252" name="Line 725"/>
          <p:cNvSpPr>
            <a:spLocks noChangeShapeType="1"/>
          </p:cNvSpPr>
          <p:nvPr/>
        </p:nvSpPr>
        <p:spPr bwMode="auto">
          <a:xfrm flipH="1">
            <a:off x="1428750" y="1071563"/>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685800" y="609600"/>
            <a:ext cx="7772400" cy="1090613"/>
          </a:xfrm>
        </p:spPr>
        <p:txBody>
          <a:bodyPr/>
          <a:lstStyle/>
          <a:p>
            <a:pPr eaLnBrk="1" hangingPunct="1"/>
            <a:r>
              <a:rPr lang="tr-TR" sz="2600" b="1" smtClean="0">
                <a:solidFill>
                  <a:schemeClr val="bg1"/>
                </a:solidFill>
                <a:latin typeface="Arial" charset="0"/>
              </a:rPr>
              <a:t>PİYASANIN GELİŞMEMESİNİN GEREKÇELERİ</a:t>
            </a:r>
          </a:p>
        </p:txBody>
      </p:sp>
      <p:sp>
        <p:nvSpPr>
          <p:cNvPr id="55298" name="Rectangle 3"/>
          <p:cNvSpPr>
            <a:spLocks noGrp="1" noChangeArrowheads="1"/>
          </p:cNvSpPr>
          <p:nvPr>
            <p:ph type="body" idx="1"/>
          </p:nvPr>
        </p:nvSpPr>
        <p:spPr/>
        <p:txBody>
          <a:bodyPr/>
          <a:lstStyle/>
          <a:p>
            <a:pPr eaLnBrk="1" hangingPunct="1">
              <a:buFontTx/>
              <a:buNone/>
            </a:pPr>
            <a:endParaRPr lang="tr-TR" smtClean="0"/>
          </a:p>
        </p:txBody>
      </p:sp>
      <p:sp>
        <p:nvSpPr>
          <p:cNvPr id="55299" name="Rectangle 4"/>
          <p:cNvSpPr>
            <a:spLocks noChangeArrowheads="1"/>
          </p:cNvSpPr>
          <p:nvPr/>
        </p:nvSpPr>
        <p:spPr bwMode="auto">
          <a:xfrm>
            <a:off x="684213" y="2214563"/>
            <a:ext cx="8134350" cy="4238625"/>
          </a:xfrm>
          <a:prstGeom prst="rect">
            <a:avLst/>
          </a:prstGeom>
          <a:noFill/>
          <a:ln w="9525">
            <a:noFill/>
            <a:miter lim="800000"/>
            <a:headEnd/>
            <a:tailEnd/>
          </a:ln>
        </p:spPr>
        <p:txBody>
          <a:bodyPr/>
          <a:lstStyle/>
          <a:p>
            <a:pPr marL="449263" indent="-85725">
              <a:spcBef>
                <a:spcPct val="20000"/>
              </a:spcBef>
              <a:buClr>
                <a:srgbClr val="FF5050"/>
              </a:buClr>
              <a:buSzPct val="170000"/>
              <a:buFontTx/>
              <a:buChar char="•"/>
            </a:pPr>
            <a:r>
              <a:rPr lang="tr-TR" sz="2800" b="0"/>
              <a:t>Kamu kesiminin yüksek borçlanma gereği ve özel sektörün borçlanma piyasasından dışlanması</a:t>
            </a:r>
          </a:p>
          <a:p>
            <a:pPr marL="449263" indent="-85725">
              <a:spcBef>
                <a:spcPct val="20000"/>
              </a:spcBef>
              <a:buClr>
                <a:srgbClr val="FF5050"/>
              </a:buClr>
              <a:buSzPct val="170000"/>
              <a:buFontTx/>
              <a:buChar char="•"/>
            </a:pPr>
            <a:r>
              <a:rPr lang="tr-TR" sz="2800" b="0"/>
              <a:t>Yüksek ve dalgalı reel faizler </a:t>
            </a:r>
          </a:p>
          <a:p>
            <a:pPr marL="449263" indent="-85725">
              <a:spcBef>
                <a:spcPct val="20000"/>
              </a:spcBef>
              <a:buClr>
                <a:srgbClr val="FF5050"/>
              </a:buClr>
              <a:buSzPct val="170000"/>
              <a:buFontTx/>
              <a:buChar char="•"/>
            </a:pPr>
            <a:r>
              <a:rPr lang="tr-TR" sz="2800" b="0"/>
              <a:t>Ekonomik ve siyasi istikrarsızlık</a:t>
            </a:r>
          </a:p>
          <a:p>
            <a:pPr marL="449263" indent="-85725">
              <a:spcBef>
                <a:spcPct val="20000"/>
              </a:spcBef>
              <a:buClr>
                <a:srgbClr val="FF5050"/>
              </a:buClr>
              <a:buSzPct val="170000"/>
              <a:buFontTx/>
              <a:buChar char="•"/>
            </a:pPr>
            <a:r>
              <a:rPr lang="tr-TR" sz="2800" b="0"/>
              <a:t>Yüksek enflasyon oranları</a:t>
            </a:r>
          </a:p>
          <a:p>
            <a:pPr marL="449263" indent="-85725">
              <a:spcBef>
                <a:spcPct val="20000"/>
              </a:spcBef>
              <a:buClr>
                <a:srgbClr val="FF5050"/>
              </a:buClr>
              <a:buSzPct val="170000"/>
              <a:buFontTx/>
              <a:buChar char="•"/>
            </a:pPr>
            <a:r>
              <a:rPr lang="tr-TR" sz="2800" b="0"/>
              <a:t>Aktif bir birincil piyasanın oluşmaması</a:t>
            </a:r>
          </a:p>
          <a:p>
            <a:pPr marL="449263" indent="-85725">
              <a:spcBef>
                <a:spcPct val="20000"/>
              </a:spcBef>
              <a:buClr>
                <a:srgbClr val="FF5050"/>
              </a:buClr>
              <a:buSzPct val="170000"/>
              <a:buFontTx/>
              <a:buChar char="•"/>
            </a:pPr>
            <a:r>
              <a:rPr lang="tr-TR" sz="2800" b="0"/>
              <a:t>Kurumsal yatırımcı tabanının yetersiz olması</a:t>
            </a:r>
          </a:p>
          <a:p>
            <a:pPr marL="449263" indent="-85725" algn="ctr">
              <a:spcBef>
                <a:spcPct val="20000"/>
              </a:spcBef>
              <a:buClr>
                <a:srgbClr val="FF5050"/>
              </a:buClr>
              <a:buSzPct val="170000"/>
              <a:buFontTx/>
              <a:buChar char="•"/>
            </a:pPr>
            <a:endParaRPr lang="tr-TR" sz="2800" b="0"/>
          </a:p>
          <a:p>
            <a:pPr marL="449263" indent="-85725">
              <a:spcBef>
                <a:spcPct val="20000"/>
              </a:spcBef>
              <a:buSzPct val="170000"/>
            </a:pPr>
            <a:endParaRPr lang="tr-TR" b="0"/>
          </a:p>
        </p:txBody>
      </p:sp>
      <p:sp>
        <p:nvSpPr>
          <p:cNvPr id="55300" name="Line 5"/>
          <p:cNvSpPr>
            <a:spLocks noChangeShapeType="1"/>
          </p:cNvSpPr>
          <p:nvPr/>
        </p:nvSpPr>
        <p:spPr bwMode="auto">
          <a:xfrm flipH="1">
            <a:off x="1116013" y="1700213"/>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684213" y="908050"/>
            <a:ext cx="7772400" cy="515938"/>
          </a:xfrm>
        </p:spPr>
        <p:txBody>
          <a:bodyPr/>
          <a:lstStyle/>
          <a:p>
            <a:pPr eaLnBrk="1" hangingPunct="1"/>
            <a:r>
              <a:rPr lang="tr-TR" sz="2800" b="1" smtClean="0">
                <a:solidFill>
                  <a:schemeClr val="bg1"/>
                </a:solidFill>
                <a:latin typeface="Arial" charset="0"/>
                <a:cs typeface="Arial" charset="0"/>
              </a:rPr>
              <a:t>MEVCUT</a:t>
            </a:r>
            <a:r>
              <a:rPr lang="tr-TR" sz="2800" smtClean="0">
                <a:latin typeface="Arial" charset="0"/>
                <a:cs typeface="Arial" charset="0"/>
              </a:rPr>
              <a:t> </a:t>
            </a:r>
            <a:r>
              <a:rPr lang="tr-TR" sz="2800" b="1" smtClean="0">
                <a:solidFill>
                  <a:schemeClr val="bg1"/>
                </a:solidFill>
                <a:latin typeface="Arial" charset="0"/>
                <a:cs typeface="Arial" charset="0"/>
              </a:rPr>
              <a:t>DURUM  FIRSATLAR- I </a:t>
            </a:r>
          </a:p>
        </p:txBody>
      </p:sp>
      <p:sp>
        <p:nvSpPr>
          <p:cNvPr id="57346" name="Rectangle 3"/>
          <p:cNvSpPr>
            <a:spLocks noGrp="1" noChangeArrowheads="1"/>
          </p:cNvSpPr>
          <p:nvPr>
            <p:ph type="body" idx="1"/>
          </p:nvPr>
        </p:nvSpPr>
        <p:spPr>
          <a:xfrm>
            <a:off x="1042988" y="1981200"/>
            <a:ext cx="7850187" cy="4114800"/>
          </a:xfrm>
        </p:spPr>
        <p:txBody>
          <a:bodyPr/>
          <a:lstStyle/>
          <a:p>
            <a:pPr eaLnBrk="1" hangingPunct="1">
              <a:buClr>
                <a:srgbClr val="FF5050"/>
              </a:buClr>
              <a:buSzPct val="170000"/>
              <a:buFontTx/>
              <a:buNone/>
            </a:pPr>
            <a:endParaRPr lang="tr-TR" sz="2600" smtClean="0">
              <a:solidFill>
                <a:schemeClr val="bg1"/>
              </a:solidFill>
              <a:latin typeface="Arial" charset="0"/>
            </a:endParaRPr>
          </a:p>
          <a:p>
            <a:pPr eaLnBrk="1" hangingPunct="1">
              <a:buClr>
                <a:srgbClr val="FF5050"/>
              </a:buClr>
              <a:buSzPct val="170000"/>
            </a:pPr>
            <a:r>
              <a:rPr lang="tr-TR" sz="2600" smtClean="0">
                <a:solidFill>
                  <a:schemeClr val="bg1"/>
                </a:solidFill>
                <a:latin typeface="Arial" charset="0"/>
              </a:rPr>
              <a:t>Makroekonomik-Siyasi İstikrar</a:t>
            </a:r>
          </a:p>
          <a:p>
            <a:pPr eaLnBrk="1" hangingPunct="1">
              <a:buClr>
                <a:srgbClr val="FF5050"/>
              </a:buClr>
              <a:buSzPct val="170000"/>
            </a:pPr>
            <a:endParaRPr lang="tr-TR" sz="2600" smtClean="0">
              <a:solidFill>
                <a:schemeClr val="bg1"/>
              </a:solidFill>
              <a:latin typeface="Arial" charset="0"/>
            </a:endParaRPr>
          </a:p>
          <a:p>
            <a:pPr eaLnBrk="1" hangingPunct="1">
              <a:buClr>
                <a:srgbClr val="FF5050"/>
              </a:buClr>
              <a:buSzPct val="170000"/>
            </a:pPr>
            <a:r>
              <a:rPr lang="tr-TR" sz="2600" smtClean="0">
                <a:solidFill>
                  <a:schemeClr val="bg1"/>
                </a:solidFill>
                <a:latin typeface="Arial" charset="0"/>
              </a:rPr>
              <a:t>Arz/Talep Tarafları İçin Benchmark</a:t>
            </a:r>
          </a:p>
          <a:p>
            <a:pPr eaLnBrk="1" hangingPunct="1">
              <a:buClr>
                <a:srgbClr val="FF5050"/>
              </a:buClr>
              <a:buSzPct val="170000"/>
              <a:buFontTx/>
              <a:buNone/>
            </a:pPr>
            <a:r>
              <a:rPr lang="tr-TR" sz="2600" smtClean="0">
                <a:solidFill>
                  <a:schemeClr val="bg1"/>
                </a:solidFill>
                <a:latin typeface="Arial" charset="0"/>
              </a:rPr>
              <a:t>	-Yatırımcı                   HB’deki Getiri</a:t>
            </a:r>
          </a:p>
          <a:p>
            <a:pPr eaLnBrk="1" hangingPunct="1">
              <a:buClr>
                <a:srgbClr val="FF5050"/>
              </a:buClr>
              <a:buSzPct val="170000"/>
              <a:buFontTx/>
              <a:buNone/>
            </a:pPr>
            <a:r>
              <a:rPr lang="tr-TR" sz="2600" smtClean="0">
                <a:solidFill>
                  <a:schemeClr val="bg1"/>
                </a:solidFill>
                <a:latin typeface="Arial" charset="0"/>
              </a:rPr>
              <a:t>	-İhraçcı                       Banka Kredisinin Maliyeti</a:t>
            </a:r>
          </a:p>
          <a:p>
            <a:pPr eaLnBrk="1" hangingPunct="1">
              <a:buClr>
                <a:srgbClr val="FF5050"/>
              </a:buClr>
              <a:buSzPct val="170000"/>
              <a:buFontTx/>
              <a:buNone/>
            </a:pPr>
            <a:endParaRPr lang="tr-TR" sz="2600" smtClean="0">
              <a:solidFill>
                <a:schemeClr val="bg1"/>
              </a:solidFill>
              <a:latin typeface="Arial" charset="0"/>
            </a:endParaRPr>
          </a:p>
        </p:txBody>
      </p:sp>
      <p:sp>
        <p:nvSpPr>
          <p:cNvPr id="57347" name="Line 4"/>
          <p:cNvSpPr>
            <a:spLocks noChangeShapeType="1"/>
          </p:cNvSpPr>
          <p:nvPr/>
        </p:nvSpPr>
        <p:spPr bwMode="auto">
          <a:xfrm flipH="1">
            <a:off x="1187450" y="1557338"/>
            <a:ext cx="7391400" cy="0"/>
          </a:xfrm>
          <a:prstGeom prst="line">
            <a:avLst/>
          </a:prstGeom>
          <a:noFill/>
          <a:ln w="76200">
            <a:solidFill>
              <a:srgbClr val="FF5050"/>
            </a:solidFill>
            <a:round/>
            <a:headEnd/>
            <a:tailEnd/>
          </a:ln>
        </p:spPr>
        <p:txBody>
          <a:bodyPr wrap="none" anchor="ctr"/>
          <a:lstStyle/>
          <a:p>
            <a:endParaRPr lang="tr-TR"/>
          </a:p>
        </p:txBody>
      </p:sp>
      <p:sp>
        <p:nvSpPr>
          <p:cNvPr id="57348" name="Line 5"/>
          <p:cNvSpPr>
            <a:spLocks noChangeShapeType="1"/>
          </p:cNvSpPr>
          <p:nvPr/>
        </p:nvSpPr>
        <p:spPr bwMode="auto">
          <a:xfrm>
            <a:off x="3563938" y="3500438"/>
            <a:ext cx="647700" cy="0"/>
          </a:xfrm>
          <a:prstGeom prst="line">
            <a:avLst/>
          </a:prstGeom>
          <a:noFill/>
          <a:ln w="9525">
            <a:noFill/>
            <a:round/>
            <a:headEnd/>
            <a:tailEnd type="triangle" w="med" len="med"/>
          </a:ln>
        </p:spPr>
        <p:txBody>
          <a:bodyPr>
            <a:spAutoFit/>
          </a:bodyPr>
          <a:lstStyle/>
          <a:p>
            <a:endParaRPr lang="tr-TR"/>
          </a:p>
        </p:txBody>
      </p:sp>
      <p:sp>
        <p:nvSpPr>
          <p:cNvPr id="57349" name="Line 6"/>
          <p:cNvSpPr>
            <a:spLocks noChangeShapeType="1"/>
          </p:cNvSpPr>
          <p:nvPr/>
        </p:nvSpPr>
        <p:spPr bwMode="auto">
          <a:xfrm>
            <a:off x="3995738" y="3284538"/>
            <a:ext cx="1081087" cy="0"/>
          </a:xfrm>
          <a:prstGeom prst="line">
            <a:avLst/>
          </a:prstGeom>
          <a:noFill/>
          <a:ln w="9525">
            <a:noFill/>
            <a:round/>
            <a:headEnd/>
            <a:tailEnd type="triangle" w="med" len="med"/>
          </a:ln>
        </p:spPr>
        <p:txBody>
          <a:bodyPr>
            <a:spAutoFit/>
          </a:bodyPr>
          <a:lstStyle/>
          <a:p>
            <a:endParaRPr lang="tr-TR"/>
          </a:p>
        </p:txBody>
      </p:sp>
      <p:sp>
        <p:nvSpPr>
          <p:cNvPr id="57350" name="AutoShape 7"/>
          <p:cNvSpPr>
            <a:spLocks noChangeArrowheads="1"/>
          </p:cNvSpPr>
          <p:nvPr/>
        </p:nvSpPr>
        <p:spPr bwMode="auto">
          <a:xfrm>
            <a:off x="2843213" y="4437063"/>
            <a:ext cx="1728787" cy="360362"/>
          </a:xfrm>
          <a:prstGeom prst="rightArrow">
            <a:avLst>
              <a:gd name="adj1" fmla="val 50000"/>
              <a:gd name="adj2" fmla="val 119934"/>
            </a:avLst>
          </a:prstGeom>
          <a:solidFill>
            <a:srgbClr val="FF6600"/>
          </a:solidFill>
          <a:ln w="9525" algn="ctr">
            <a:solidFill>
              <a:srgbClr val="FF6600"/>
            </a:solidFill>
            <a:miter lim="800000"/>
            <a:headEnd/>
            <a:tailEnd/>
          </a:ln>
        </p:spPr>
        <p:txBody>
          <a:bodyPr anchor="ctr">
            <a:spAutoFit/>
          </a:bodyPr>
          <a:lstStyle/>
          <a:p>
            <a:pPr>
              <a:spcBef>
                <a:spcPct val="50000"/>
              </a:spcBef>
              <a:buClr>
                <a:srgbClr val="FF5050"/>
              </a:buClr>
              <a:buSzPct val="170000"/>
              <a:buFontTx/>
              <a:buChar char="•"/>
            </a:pPr>
            <a:endParaRPr lang="tr-TR"/>
          </a:p>
        </p:txBody>
      </p:sp>
      <p:sp>
        <p:nvSpPr>
          <p:cNvPr id="57351" name="AutoShape 8"/>
          <p:cNvSpPr>
            <a:spLocks noChangeArrowheads="1"/>
          </p:cNvSpPr>
          <p:nvPr/>
        </p:nvSpPr>
        <p:spPr bwMode="auto">
          <a:xfrm>
            <a:off x="2987675" y="4005263"/>
            <a:ext cx="1584325" cy="360362"/>
          </a:xfrm>
          <a:prstGeom prst="rightArrow">
            <a:avLst>
              <a:gd name="adj1" fmla="val 50000"/>
              <a:gd name="adj2" fmla="val 109912"/>
            </a:avLst>
          </a:prstGeom>
          <a:solidFill>
            <a:srgbClr val="FF6600"/>
          </a:solidFill>
          <a:ln w="9525" algn="ctr">
            <a:solidFill>
              <a:srgbClr val="FF6600"/>
            </a:solidFill>
            <a:miter lim="800000"/>
            <a:headEnd/>
            <a:tailEnd/>
          </a:ln>
        </p:spPr>
        <p:txBody>
          <a:bodyPr anchor="ctr">
            <a:spAutoFit/>
          </a:bodyPr>
          <a:lstStyle/>
          <a:p>
            <a:pPr>
              <a:spcBef>
                <a:spcPct val="50000"/>
              </a:spcBef>
              <a:buClr>
                <a:srgbClr val="FF5050"/>
              </a:buClr>
              <a:buSzPct val="170000"/>
              <a:buFontTx/>
              <a:buChar char="•"/>
            </a:pPr>
            <a:endParaRPr lang="tr-T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1295400" y="549275"/>
            <a:ext cx="7237413" cy="503238"/>
          </a:xfrm>
        </p:spPr>
        <p:txBody>
          <a:bodyPr/>
          <a:lstStyle/>
          <a:p>
            <a:pPr eaLnBrk="1" hangingPunct="1"/>
            <a:r>
              <a:rPr lang="tr-TR" sz="2800" b="1" smtClean="0">
                <a:solidFill>
                  <a:schemeClr val="bg1"/>
                </a:solidFill>
                <a:latin typeface="Arial" charset="0"/>
                <a:cs typeface="Arial" charset="0"/>
              </a:rPr>
              <a:t>MEVCUT</a:t>
            </a:r>
            <a:r>
              <a:rPr lang="tr-TR" sz="2800" smtClean="0">
                <a:latin typeface="Arial" charset="0"/>
                <a:cs typeface="Arial" charset="0"/>
              </a:rPr>
              <a:t> </a:t>
            </a:r>
            <a:r>
              <a:rPr lang="tr-TR" sz="2800" b="1" smtClean="0">
                <a:solidFill>
                  <a:schemeClr val="bg1"/>
                </a:solidFill>
                <a:latin typeface="Arial" charset="0"/>
                <a:cs typeface="Arial" charset="0"/>
              </a:rPr>
              <a:t>DURUM  FIRSATLAR- II</a:t>
            </a:r>
          </a:p>
        </p:txBody>
      </p:sp>
      <p:sp>
        <p:nvSpPr>
          <p:cNvPr id="59394" name="Rectangle 3"/>
          <p:cNvSpPr>
            <a:spLocks noGrp="1" noChangeArrowheads="1"/>
          </p:cNvSpPr>
          <p:nvPr>
            <p:ph type="body" idx="1"/>
          </p:nvPr>
        </p:nvSpPr>
        <p:spPr>
          <a:xfrm>
            <a:off x="1187450" y="1484313"/>
            <a:ext cx="7561263" cy="4619625"/>
          </a:xfrm>
        </p:spPr>
        <p:txBody>
          <a:bodyPr/>
          <a:lstStyle/>
          <a:p>
            <a:pPr eaLnBrk="1" hangingPunct="1">
              <a:lnSpc>
                <a:spcPct val="80000"/>
              </a:lnSpc>
              <a:buClr>
                <a:srgbClr val="FF5050"/>
              </a:buClr>
              <a:buSzPct val="170000"/>
            </a:pPr>
            <a:r>
              <a:rPr lang="tr-TR" sz="2400" smtClean="0">
                <a:solidFill>
                  <a:schemeClr val="bg1"/>
                </a:solidFill>
                <a:latin typeface="Arial" charset="0"/>
              </a:rPr>
              <a:t>Kamu Menkul Kıymetleri için yıllardır işleyen bir piyasanın varlığı</a:t>
            </a:r>
          </a:p>
          <a:p>
            <a:pPr eaLnBrk="1" hangingPunct="1">
              <a:lnSpc>
                <a:spcPct val="80000"/>
              </a:lnSpc>
              <a:buClr>
                <a:srgbClr val="FF5050"/>
              </a:buClr>
              <a:buSzPct val="170000"/>
            </a:pPr>
            <a:endParaRPr lang="tr-TR" sz="2400" smtClean="0">
              <a:solidFill>
                <a:schemeClr val="bg1"/>
              </a:solidFill>
              <a:latin typeface="Arial" charset="0"/>
            </a:endParaRPr>
          </a:p>
          <a:p>
            <a:pPr eaLnBrk="1" hangingPunct="1">
              <a:lnSpc>
                <a:spcPct val="80000"/>
              </a:lnSpc>
              <a:buClr>
                <a:srgbClr val="FF5050"/>
              </a:buClr>
              <a:buSzPct val="170000"/>
            </a:pPr>
            <a:r>
              <a:rPr lang="tr-TR" sz="2400" smtClean="0">
                <a:solidFill>
                  <a:schemeClr val="bg1"/>
                </a:solidFill>
                <a:latin typeface="Arial" charset="0"/>
              </a:rPr>
              <a:t>İMKB Tahvil ve Bono Piyasası</a:t>
            </a:r>
          </a:p>
          <a:p>
            <a:pPr eaLnBrk="1" hangingPunct="1">
              <a:lnSpc>
                <a:spcPct val="80000"/>
              </a:lnSpc>
              <a:buClr>
                <a:srgbClr val="FF5050"/>
              </a:buClr>
              <a:buSzPct val="170000"/>
            </a:pPr>
            <a:endParaRPr lang="tr-TR" sz="2400" smtClean="0">
              <a:solidFill>
                <a:schemeClr val="bg1"/>
              </a:solidFill>
              <a:latin typeface="Arial" charset="0"/>
            </a:endParaRPr>
          </a:p>
          <a:p>
            <a:pPr eaLnBrk="1" hangingPunct="1">
              <a:lnSpc>
                <a:spcPct val="80000"/>
              </a:lnSpc>
              <a:buClr>
                <a:srgbClr val="FF5050"/>
              </a:buClr>
              <a:buSzPct val="170000"/>
            </a:pPr>
            <a:r>
              <a:rPr lang="tr-TR" sz="2400" smtClean="0">
                <a:solidFill>
                  <a:schemeClr val="bg1"/>
                </a:solidFill>
                <a:latin typeface="Arial" charset="0"/>
              </a:rPr>
              <a:t>Takas ve Saklama Sistemi</a:t>
            </a:r>
          </a:p>
          <a:p>
            <a:pPr eaLnBrk="1" hangingPunct="1">
              <a:lnSpc>
                <a:spcPct val="80000"/>
              </a:lnSpc>
              <a:buClr>
                <a:srgbClr val="FF5050"/>
              </a:buClr>
              <a:buSzPct val="170000"/>
            </a:pPr>
            <a:endParaRPr lang="tr-TR" sz="2400" smtClean="0">
              <a:solidFill>
                <a:schemeClr val="bg1"/>
              </a:solidFill>
              <a:latin typeface="Arial" charset="0"/>
            </a:endParaRPr>
          </a:p>
          <a:p>
            <a:pPr eaLnBrk="1" hangingPunct="1">
              <a:lnSpc>
                <a:spcPct val="80000"/>
              </a:lnSpc>
              <a:buClr>
                <a:srgbClr val="FF5050"/>
              </a:buClr>
              <a:buSzPct val="170000"/>
            </a:pPr>
            <a:r>
              <a:rPr lang="tr-TR" sz="2400" smtClean="0">
                <a:solidFill>
                  <a:schemeClr val="bg1"/>
                </a:solidFill>
                <a:latin typeface="Arial" charset="0"/>
              </a:rPr>
              <a:t>Merkezi Kayıt Kuruluşu ve Kaydileştirme</a:t>
            </a:r>
          </a:p>
          <a:p>
            <a:pPr eaLnBrk="1" hangingPunct="1">
              <a:lnSpc>
                <a:spcPct val="80000"/>
              </a:lnSpc>
              <a:buClr>
                <a:srgbClr val="FF5050"/>
              </a:buClr>
              <a:buSzPct val="170000"/>
            </a:pPr>
            <a:endParaRPr lang="tr-TR" sz="2400" smtClean="0">
              <a:solidFill>
                <a:schemeClr val="bg1"/>
              </a:solidFill>
              <a:latin typeface="Arial" charset="0"/>
            </a:endParaRPr>
          </a:p>
          <a:p>
            <a:pPr eaLnBrk="1" hangingPunct="1">
              <a:lnSpc>
                <a:spcPct val="80000"/>
              </a:lnSpc>
              <a:buClr>
                <a:srgbClr val="FF5050"/>
              </a:buClr>
              <a:buSzPct val="170000"/>
            </a:pPr>
            <a:r>
              <a:rPr lang="tr-TR" sz="2400" smtClean="0">
                <a:solidFill>
                  <a:schemeClr val="bg1"/>
                </a:solidFill>
                <a:latin typeface="Arial" charset="0"/>
              </a:rPr>
              <a:t>Diğer Kurumlar </a:t>
            </a:r>
          </a:p>
          <a:p>
            <a:pPr eaLnBrk="1" hangingPunct="1">
              <a:lnSpc>
                <a:spcPct val="80000"/>
              </a:lnSpc>
              <a:buClr>
                <a:srgbClr val="FF5050"/>
              </a:buClr>
              <a:buSzPct val="170000"/>
              <a:buFontTx/>
              <a:buNone/>
            </a:pPr>
            <a:r>
              <a:rPr lang="tr-TR" sz="2400" smtClean="0">
                <a:solidFill>
                  <a:schemeClr val="bg1"/>
                </a:solidFill>
                <a:latin typeface="Arial" charset="0"/>
              </a:rPr>
              <a:t>(Derecelendirme Şirketleri, Kurumsal Yatırımcılar vs.)</a:t>
            </a:r>
          </a:p>
          <a:p>
            <a:pPr eaLnBrk="1" hangingPunct="1">
              <a:lnSpc>
                <a:spcPct val="80000"/>
              </a:lnSpc>
              <a:buClr>
                <a:srgbClr val="FF5050"/>
              </a:buClr>
              <a:buSzPct val="170000"/>
              <a:buFontTx/>
              <a:buNone/>
            </a:pPr>
            <a:endParaRPr lang="tr-TR" sz="2400" smtClean="0">
              <a:solidFill>
                <a:schemeClr val="bg1"/>
              </a:solidFill>
              <a:latin typeface="Arial" charset="0"/>
            </a:endParaRPr>
          </a:p>
        </p:txBody>
      </p:sp>
      <p:sp>
        <p:nvSpPr>
          <p:cNvPr id="59395" name="Line 4"/>
          <p:cNvSpPr>
            <a:spLocks noChangeShapeType="1"/>
          </p:cNvSpPr>
          <p:nvPr/>
        </p:nvSpPr>
        <p:spPr bwMode="auto">
          <a:xfrm flipH="1">
            <a:off x="1116013" y="1196975"/>
            <a:ext cx="7391400" cy="0"/>
          </a:xfrm>
          <a:prstGeom prst="line">
            <a:avLst/>
          </a:prstGeom>
          <a:noFill/>
          <a:ln w="76200">
            <a:solidFill>
              <a:srgbClr val="FF5050"/>
            </a:solidFill>
            <a:round/>
            <a:headEnd/>
            <a:tailEnd/>
          </a:ln>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Line 2"/>
          <p:cNvSpPr>
            <a:spLocks noChangeShapeType="1"/>
          </p:cNvSpPr>
          <p:nvPr/>
        </p:nvSpPr>
        <p:spPr bwMode="auto">
          <a:xfrm flipH="1">
            <a:off x="1187450" y="1268413"/>
            <a:ext cx="7391400" cy="0"/>
          </a:xfrm>
          <a:prstGeom prst="line">
            <a:avLst/>
          </a:prstGeom>
          <a:noFill/>
          <a:ln w="76200">
            <a:solidFill>
              <a:srgbClr val="FF5050"/>
            </a:solidFill>
            <a:round/>
            <a:headEnd/>
            <a:tailEnd/>
          </a:ln>
        </p:spPr>
        <p:txBody>
          <a:bodyPr wrap="none" anchor="ctr"/>
          <a:lstStyle/>
          <a:p>
            <a:endParaRPr lang="tr-TR"/>
          </a:p>
        </p:txBody>
      </p:sp>
      <p:sp>
        <p:nvSpPr>
          <p:cNvPr id="1575939" name="Rectangle 3"/>
          <p:cNvSpPr>
            <a:spLocks noChangeArrowheads="1"/>
          </p:cNvSpPr>
          <p:nvPr/>
        </p:nvSpPr>
        <p:spPr bwMode="auto">
          <a:xfrm>
            <a:off x="1042988" y="692150"/>
            <a:ext cx="7705725" cy="519113"/>
          </a:xfrm>
          <a:prstGeom prst="rect">
            <a:avLst/>
          </a:prstGeom>
          <a:noFill/>
          <a:ln w="9525">
            <a:noFill/>
            <a:miter lim="800000"/>
            <a:headEnd/>
            <a:tailEnd/>
          </a:ln>
          <a:effectLst/>
        </p:spPr>
        <p:txBody>
          <a:bodyPr>
            <a:spAutoFit/>
          </a:bodyPr>
          <a:lstStyle/>
          <a:p>
            <a:pPr algn="ctr">
              <a:defRPr/>
            </a:pPr>
            <a:r>
              <a:rPr lang="tr-TR" sz="2800" dirty="0">
                <a:effectLst>
                  <a:outerShdw blurRad="38100" dist="38100" dir="2700000" algn="tl">
                    <a:srgbClr val="000000"/>
                  </a:outerShdw>
                </a:effectLst>
                <a:cs typeface="+mn-cs"/>
              </a:rPr>
              <a:t>YENİ DÜZENLEMENİN HEDEFLERİ </a:t>
            </a:r>
            <a:endParaRPr lang="tr-TR" sz="2800" dirty="0">
              <a:effectLst>
                <a:outerShdw blurRad="38100" dist="38100" dir="2700000" algn="tl">
                  <a:srgbClr val="000000"/>
                </a:outerShdw>
              </a:effectLst>
              <a:cs typeface="+mn-cs"/>
            </a:endParaRPr>
          </a:p>
        </p:txBody>
      </p:sp>
      <p:sp>
        <p:nvSpPr>
          <p:cNvPr id="61443" name="Text Box 4"/>
          <p:cNvSpPr txBox="1">
            <a:spLocks noChangeArrowheads="1"/>
          </p:cNvSpPr>
          <p:nvPr/>
        </p:nvSpPr>
        <p:spPr bwMode="auto">
          <a:xfrm>
            <a:off x="1071563" y="1500188"/>
            <a:ext cx="7713662" cy="3268662"/>
          </a:xfrm>
          <a:prstGeom prst="rect">
            <a:avLst/>
          </a:prstGeom>
          <a:noFill/>
          <a:ln w="9525">
            <a:noFill/>
            <a:miter lim="800000"/>
            <a:headEnd/>
            <a:tailEnd/>
          </a:ln>
        </p:spPr>
        <p:txBody>
          <a:bodyPr>
            <a:spAutoFit/>
          </a:bodyPr>
          <a:lstStyle/>
          <a:p>
            <a:pPr>
              <a:lnSpc>
                <a:spcPct val="80000"/>
              </a:lnSpc>
              <a:spcBef>
                <a:spcPct val="50000"/>
              </a:spcBef>
              <a:buClr>
                <a:srgbClr val="FF5050"/>
              </a:buClr>
              <a:buSzPct val="170000"/>
              <a:buFontTx/>
              <a:buChar char="•"/>
            </a:pPr>
            <a:endParaRPr lang="tr-TR" sz="2400"/>
          </a:p>
          <a:p>
            <a:pPr>
              <a:lnSpc>
                <a:spcPct val="80000"/>
              </a:lnSpc>
              <a:spcBef>
                <a:spcPct val="50000"/>
              </a:spcBef>
              <a:buClr>
                <a:srgbClr val="FF5050"/>
              </a:buClr>
              <a:buSzPct val="170000"/>
              <a:buFontTx/>
              <a:buChar char="•"/>
            </a:pPr>
            <a:r>
              <a:rPr lang="tr-TR" sz="2400"/>
              <a:t>Basit ve esnek bir düzenleme yapmak</a:t>
            </a:r>
          </a:p>
          <a:p>
            <a:pPr>
              <a:lnSpc>
                <a:spcPct val="80000"/>
              </a:lnSpc>
              <a:spcBef>
                <a:spcPct val="50000"/>
              </a:spcBef>
              <a:buClr>
                <a:srgbClr val="FF5050"/>
              </a:buClr>
              <a:buSzPct val="170000"/>
              <a:buFontTx/>
              <a:buChar char="•"/>
            </a:pPr>
            <a:endParaRPr lang="tr-TR" sz="2400"/>
          </a:p>
          <a:p>
            <a:pPr>
              <a:lnSpc>
                <a:spcPct val="80000"/>
              </a:lnSpc>
              <a:spcBef>
                <a:spcPct val="50000"/>
              </a:spcBef>
              <a:buClr>
                <a:srgbClr val="FF5050"/>
              </a:buClr>
              <a:buSzPct val="170000"/>
              <a:buFontTx/>
              <a:buChar char="•"/>
            </a:pPr>
            <a:r>
              <a:rPr lang="tr-TR" sz="2400"/>
              <a:t>Maliyetleri düşürmek</a:t>
            </a:r>
          </a:p>
          <a:p>
            <a:pPr>
              <a:lnSpc>
                <a:spcPct val="80000"/>
              </a:lnSpc>
              <a:spcBef>
                <a:spcPct val="50000"/>
              </a:spcBef>
              <a:buClr>
                <a:srgbClr val="FF5050"/>
              </a:buClr>
              <a:buSzPct val="170000"/>
              <a:buFontTx/>
              <a:buChar char="•"/>
            </a:pPr>
            <a:endParaRPr lang="tr-TR" sz="2400"/>
          </a:p>
          <a:p>
            <a:pPr>
              <a:lnSpc>
                <a:spcPct val="80000"/>
              </a:lnSpc>
              <a:spcBef>
                <a:spcPct val="50000"/>
              </a:spcBef>
              <a:buClr>
                <a:srgbClr val="FF5050"/>
              </a:buClr>
              <a:buSzPct val="170000"/>
              <a:buFontTx/>
              <a:buChar char="•"/>
            </a:pPr>
            <a:r>
              <a:rPr lang="tr-TR" sz="2400"/>
              <a:t> Esnek bir ihraç ve satış yapısı sağlamak </a:t>
            </a:r>
          </a:p>
          <a:p>
            <a:pPr>
              <a:lnSpc>
                <a:spcPct val="80000"/>
              </a:lnSpc>
              <a:spcBef>
                <a:spcPct val="50000"/>
              </a:spcBef>
              <a:buClr>
                <a:srgbClr val="FF5050"/>
              </a:buClr>
              <a:buSzPct val="170000"/>
              <a:buFontTx/>
              <a:buChar char="•"/>
            </a:pPr>
            <a:endParaRPr lang="tr-TR" sz="240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Line 2"/>
          <p:cNvSpPr>
            <a:spLocks noChangeShapeType="1"/>
          </p:cNvSpPr>
          <p:nvPr/>
        </p:nvSpPr>
        <p:spPr bwMode="auto">
          <a:xfrm flipH="1">
            <a:off x="1187450" y="1268413"/>
            <a:ext cx="7391400" cy="0"/>
          </a:xfrm>
          <a:prstGeom prst="line">
            <a:avLst/>
          </a:prstGeom>
          <a:noFill/>
          <a:ln w="76200">
            <a:solidFill>
              <a:srgbClr val="FF5050"/>
            </a:solidFill>
            <a:round/>
            <a:headEnd/>
            <a:tailEnd/>
          </a:ln>
        </p:spPr>
        <p:txBody>
          <a:bodyPr wrap="none" anchor="ctr"/>
          <a:lstStyle/>
          <a:p>
            <a:endParaRPr lang="tr-TR"/>
          </a:p>
        </p:txBody>
      </p:sp>
      <p:sp>
        <p:nvSpPr>
          <p:cNvPr id="1575939" name="Rectangle 3"/>
          <p:cNvSpPr>
            <a:spLocks noChangeArrowheads="1"/>
          </p:cNvSpPr>
          <p:nvPr/>
        </p:nvSpPr>
        <p:spPr bwMode="auto">
          <a:xfrm>
            <a:off x="1042988" y="692150"/>
            <a:ext cx="7705725" cy="523875"/>
          </a:xfrm>
          <a:prstGeom prst="rect">
            <a:avLst/>
          </a:prstGeom>
          <a:noFill/>
          <a:ln w="9525">
            <a:noFill/>
            <a:miter lim="800000"/>
            <a:headEnd/>
            <a:tailEnd/>
          </a:ln>
          <a:effectLst/>
        </p:spPr>
        <p:txBody>
          <a:bodyPr>
            <a:spAutoFit/>
          </a:bodyPr>
          <a:lstStyle/>
          <a:p>
            <a:pPr algn="ctr">
              <a:defRPr/>
            </a:pPr>
            <a:r>
              <a:rPr lang="tr-TR" sz="2800" dirty="0">
                <a:effectLst>
                  <a:outerShdw blurRad="38100" dist="38100" dir="2700000" algn="tl">
                    <a:srgbClr val="000000"/>
                  </a:outerShdw>
                </a:effectLst>
                <a:cs typeface="+mn-cs"/>
              </a:rPr>
              <a:t>TEMEL DÜZENLEMELER</a:t>
            </a:r>
            <a:endParaRPr lang="tr-TR" sz="2800" dirty="0">
              <a:effectLst>
                <a:outerShdw blurRad="38100" dist="38100" dir="2700000" algn="tl">
                  <a:srgbClr val="000000"/>
                </a:outerShdw>
              </a:effectLst>
              <a:cs typeface="+mn-cs"/>
            </a:endParaRPr>
          </a:p>
        </p:txBody>
      </p:sp>
      <p:sp>
        <p:nvSpPr>
          <p:cNvPr id="63491" name="Text Box 4"/>
          <p:cNvSpPr txBox="1">
            <a:spLocks noChangeArrowheads="1"/>
          </p:cNvSpPr>
          <p:nvPr/>
        </p:nvSpPr>
        <p:spPr bwMode="auto">
          <a:xfrm>
            <a:off x="539750" y="1341438"/>
            <a:ext cx="8245475" cy="5802312"/>
          </a:xfrm>
          <a:prstGeom prst="rect">
            <a:avLst/>
          </a:prstGeom>
          <a:noFill/>
          <a:ln w="9525">
            <a:noFill/>
            <a:miter lim="800000"/>
            <a:headEnd/>
            <a:tailEnd/>
          </a:ln>
        </p:spPr>
        <p:txBody>
          <a:bodyPr>
            <a:spAutoFit/>
          </a:bodyPr>
          <a:lstStyle/>
          <a:p>
            <a:pPr marL="900113" indent="-87313" algn="ctr">
              <a:spcBef>
                <a:spcPct val="20000"/>
              </a:spcBef>
              <a:buSzPct val="170000"/>
            </a:pPr>
            <a:endParaRPr lang="tr-TR" sz="2800">
              <a:solidFill>
                <a:srgbClr val="FF5050"/>
              </a:solidFill>
            </a:endParaRPr>
          </a:p>
          <a:p>
            <a:pPr marL="900113" indent="-87313" algn="ctr">
              <a:spcBef>
                <a:spcPct val="50000"/>
              </a:spcBef>
              <a:buClr>
                <a:srgbClr val="FF5050"/>
              </a:buClr>
              <a:buSzPct val="170000"/>
              <a:buFontTx/>
              <a:buChar char="•"/>
            </a:pPr>
            <a:r>
              <a:rPr lang="en-US" sz="2200">
                <a:solidFill>
                  <a:srgbClr val="FF5050"/>
                </a:solidFill>
              </a:rPr>
              <a:t>TTK</a:t>
            </a:r>
            <a:r>
              <a:rPr lang="tr-TR" sz="2200">
                <a:solidFill>
                  <a:srgbClr val="FF5050"/>
                </a:solidFill>
              </a:rPr>
              <a:t>n.</a:t>
            </a:r>
            <a:r>
              <a:rPr lang="en-US" sz="2200">
                <a:solidFill>
                  <a:srgbClr val="FF5050"/>
                </a:solidFill>
              </a:rPr>
              <a:t> 420</a:t>
            </a:r>
            <a:r>
              <a:rPr lang="tr-TR" sz="2200">
                <a:solidFill>
                  <a:srgbClr val="FF5050"/>
                </a:solidFill>
              </a:rPr>
              <a:t>-433 üncü Maddeler</a:t>
            </a:r>
            <a:endParaRPr lang="tr-TR" sz="2200">
              <a:solidFill>
                <a:schemeClr val="tx1"/>
              </a:solidFill>
            </a:endParaRPr>
          </a:p>
          <a:p>
            <a:pPr marL="900113" indent="-87313" algn="ctr">
              <a:spcBef>
                <a:spcPct val="50000"/>
              </a:spcBef>
              <a:buClr>
                <a:srgbClr val="FF5050"/>
              </a:buClr>
              <a:buSzPct val="170000"/>
              <a:buFontTx/>
              <a:buChar char="•"/>
            </a:pPr>
            <a:r>
              <a:rPr lang="en-US" sz="2400"/>
              <a:t>Anonim </a:t>
            </a:r>
            <a:r>
              <a:rPr lang="en-US" sz="2600"/>
              <a:t>ortaklıkların</a:t>
            </a:r>
            <a:r>
              <a:rPr lang="tr-TR" sz="2600"/>
              <a:t>,</a:t>
            </a:r>
            <a:r>
              <a:rPr lang="en-US" sz="2600"/>
              <a:t>ödünç para bulmak için</a:t>
            </a:r>
            <a:r>
              <a:rPr lang="tr-TR" sz="2600"/>
              <a:t>,</a:t>
            </a:r>
            <a:r>
              <a:rPr lang="en-US" sz="2600"/>
              <a:t> itibari kıymetleri eşit ve ibareleri aynı olmak üzere</a:t>
            </a:r>
            <a:r>
              <a:rPr lang="tr-TR" sz="2600"/>
              <a:t> </a:t>
            </a:r>
            <a:r>
              <a:rPr lang="en-US" sz="2600"/>
              <a:t>çıkardıkları borç senetleri</a:t>
            </a:r>
            <a:endParaRPr lang="tr-TR" sz="2600"/>
          </a:p>
          <a:p>
            <a:pPr marL="900113" indent="-87313" algn="ctr">
              <a:spcBef>
                <a:spcPct val="50000"/>
              </a:spcBef>
              <a:buClr>
                <a:srgbClr val="FF5050"/>
              </a:buClr>
              <a:buSzPct val="170000"/>
            </a:pPr>
            <a:endParaRPr lang="tr-TR" sz="2600">
              <a:solidFill>
                <a:srgbClr val="FF5050"/>
              </a:solidFill>
            </a:endParaRPr>
          </a:p>
          <a:p>
            <a:pPr marL="900113" indent="-87313" algn="ctr">
              <a:spcBef>
                <a:spcPct val="20000"/>
              </a:spcBef>
              <a:buSzPct val="170000"/>
            </a:pPr>
            <a:r>
              <a:rPr lang="tr-TR" sz="2600">
                <a:solidFill>
                  <a:srgbClr val="FF5050"/>
                </a:solidFill>
              </a:rPr>
              <a:t>SPKn.</a:t>
            </a:r>
            <a:r>
              <a:rPr lang="en-US" sz="2600">
                <a:solidFill>
                  <a:srgbClr val="FF5050"/>
                </a:solidFill>
              </a:rPr>
              <a:t> </a:t>
            </a:r>
            <a:r>
              <a:rPr lang="tr-TR" sz="2600">
                <a:solidFill>
                  <a:srgbClr val="FF5050"/>
                </a:solidFill>
              </a:rPr>
              <a:t>13 üncü Madde</a:t>
            </a:r>
          </a:p>
          <a:p>
            <a:pPr marL="900113" indent="-87313" algn="ctr">
              <a:spcBef>
                <a:spcPct val="20000"/>
              </a:spcBef>
              <a:buClr>
                <a:srgbClr val="FF5050"/>
              </a:buClr>
              <a:buSzPct val="170000"/>
              <a:buFontTx/>
              <a:buChar char="•"/>
            </a:pPr>
            <a:r>
              <a:rPr lang="tr-TR" sz="2600"/>
              <a:t>TTKn.’na ve Bakanlar Kurulu Kararına Atıf</a:t>
            </a:r>
          </a:p>
          <a:p>
            <a:pPr marL="900113" indent="-87313" algn="ctr">
              <a:spcBef>
                <a:spcPct val="20000"/>
              </a:spcBef>
              <a:buSzPct val="85000"/>
            </a:pPr>
            <a:endParaRPr lang="tr-TR" sz="2600">
              <a:solidFill>
                <a:srgbClr val="FF5050"/>
              </a:solidFill>
            </a:endParaRPr>
          </a:p>
          <a:p>
            <a:pPr marL="900113" indent="-87313" algn="ctr">
              <a:spcBef>
                <a:spcPct val="20000"/>
              </a:spcBef>
              <a:buSzPct val="85000"/>
            </a:pPr>
            <a:endParaRPr lang="tr-TR" sz="2400"/>
          </a:p>
          <a:p>
            <a:pPr marL="900113" indent="-87313" algn="ctr">
              <a:spcBef>
                <a:spcPct val="20000"/>
              </a:spcBef>
              <a:buSzPct val="85000"/>
            </a:pPr>
            <a:endParaRPr lang="tr-TR" sz="2400"/>
          </a:p>
          <a:p>
            <a:pPr marL="900113" indent="-87313" algn="ctr">
              <a:spcBef>
                <a:spcPct val="20000"/>
              </a:spcBef>
              <a:buSzPct val="85000"/>
            </a:pPr>
            <a:endParaRPr lang="tr-TR" sz="240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
            <a:srgbClr val="FF5050"/>
          </a:buClr>
          <a:buSzPct val="170000"/>
          <a:buFontTx/>
          <a:buChar char="•"/>
          <a:tabLst/>
          <a:defRPr kumimoji="0" lang="en-US" sz="32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
            <a:srgbClr val="FF5050"/>
          </a:buClr>
          <a:buSzPct val="170000"/>
          <a:buFontTx/>
          <a:buChar char="•"/>
          <a:tabLst/>
          <a:defRPr kumimoji="0" lang="en-US" sz="3200" b="1" i="0" u="none" strike="noStrike" cap="none" normalizeH="0" baseline="0" smtClean="0">
            <a:ln>
              <a:noFill/>
            </a:ln>
            <a:solidFill>
              <a:schemeClr val="bg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12008</TotalTime>
  <Words>617</Words>
  <Application>Microsoft Office PowerPoint</Application>
  <PresentationFormat>On-screen Show (4:3)</PresentationFormat>
  <Paragraphs>130</Paragraphs>
  <Slides>18</Slides>
  <Notes>18</Notes>
  <HiddenSlides>0</HiddenSlides>
  <MMClips>0</MMClips>
  <ScaleCrop>false</ScaleCrop>
  <HeadingPairs>
    <vt:vector size="8" baseType="variant">
      <vt:variant>
        <vt:lpstr>Fonts Used</vt:lpstr>
      </vt:variant>
      <vt:variant>
        <vt:i4>3</vt:i4>
      </vt:variant>
      <vt:variant>
        <vt:lpstr>Design Template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Times New Roman</vt:lpstr>
      <vt:lpstr>Tahoma</vt:lpstr>
      <vt:lpstr>Default Design</vt:lpstr>
      <vt:lpstr>Document</vt:lpstr>
      <vt:lpstr>Slide 1</vt:lpstr>
      <vt:lpstr>Slide 2</vt:lpstr>
      <vt:lpstr>TARİHSEL GELİŞİMİ</vt:lpstr>
      <vt:lpstr>  ÖZEL KESİM MENKUL KIYMET İHRAÇLARI (1992-2010)   </vt:lpstr>
      <vt:lpstr>PİYASANIN GELİŞMEMESİNİN GEREKÇELERİ</vt:lpstr>
      <vt:lpstr>MEVCUT DURUM  FIRSATLAR- I </vt:lpstr>
      <vt:lpstr>MEVCUT DURUM  FIRSATLAR- II</vt:lpstr>
      <vt:lpstr>Slide 8</vt:lpstr>
      <vt:lpstr>Slide 9</vt:lpstr>
      <vt:lpstr> BORÇLANMA ARAÇLARINA İLİŞKİN DÜZENLEME -I </vt:lpstr>
      <vt:lpstr> BORÇLANMA ARAÇLARINA İLİŞKİN DÜZENLEME-2 </vt:lpstr>
      <vt:lpstr> BORÇLANMA ARAÇLARINA İLİŞKİN DÜZENLEME-3 </vt:lpstr>
      <vt:lpstr> BORÇLANMA ARAÇLARINA İLİŞKİN DÜZENLEME-4 </vt:lpstr>
      <vt:lpstr> BORÇLANMA ARAÇLARINA İLİŞKİN DÜZENLEME-5 </vt:lpstr>
      <vt:lpstr> BORÇLANMA ARAÇLARINA İLİŞKİN DÜZENLEME-6 </vt:lpstr>
      <vt:lpstr> BORÇLANMA ARAÇLARINA İLİŞKİN DÜZENLEME-7 </vt:lpstr>
      <vt:lpstr>BORÇLANMA ARAÇLARI DIŞINDAKİ ARAÇLAR</vt:lpstr>
      <vt:lpstr>Slide 18</vt:lpstr>
    </vt:vector>
  </TitlesOfParts>
  <Company>SPK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UErturk</dc:creator>
  <cp:lastModifiedBy>tulayb</cp:lastModifiedBy>
  <cp:revision>885</cp:revision>
  <cp:lastPrinted>2003-12-12T07:32:07Z</cp:lastPrinted>
  <dcterms:created xsi:type="dcterms:W3CDTF">2002-11-08T15:12:11Z</dcterms:created>
  <dcterms:modified xsi:type="dcterms:W3CDTF">2010-04-22T10:17:35Z</dcterms:modified>
</cp:coreProperties>
</file>