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3.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6" r:id="rId5"/>
    <p:sldId id="320" r:id="rId6"/>
    <p:sldId id="302" r:id="rId7"/>
    <p:sldId id="303" r:id="rId8"/>
    <p:sldId id="304" r:id="rId9"/>
    <p:sldId id="317" r:id="rId10"/>
    <p:sldId id="305" r:id="rId11"/>
    <p:sldId id="282" r:id="rId12"/>
    <p:sldId id="294" r:id="rId13"/>
    <p:sldId id="299" r:id="rId14"/>
    <p:sldId id="310" r:id="rId15"/>
    <p:sldId id="311" r:id="rId16"/>
    <p:sldId id="313" r:id="rId17"/>
    <p:sldId id="315" r:id="rId18"/>
    <p:sldId id="312" r:id="rId19"/>
    <p:sldId id="321" r:id="rId20"/>
    <p:sldId id="322" r:id="rId21"/>
    <p:sldId id="301" r:id="rId22"/>
    <p:sldId id="308" r:id="rId23"/>
    <p:sldId id="323" r:id="rId24"/>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FDFF"/>
    <a:srgbClr val="D6F0F6"/>
    <a:srgbClr val="CCECFF"/>
    <a:srgbClr val="CCFF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2" autoAdjust="0"/>
  </p:normalViewPr>
  <p:slideViewPr>
    <p:cSldViewPr showGuides="1">
      <p:cViewPr varScale="1">
        <p:scale>
          <a:sx n="151" d="100"/>
          <a:sy n="151" d="100"/>
        </p:scale>
        <p:origin x="510" y="10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tbbdosyas\users\bankacilik\bolukbasig\THH%20BA&#350;VURU%20ADETLER&#304;\THH%20Ba&#351;vurular%20Y&#305;ll&#305;k%202013-2021.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tbbdosyas\users\bankacilik\bolukbasig\Genel\BMHH%20Sunum\Ayd&#305;n%20&#220;niversitesi%20T&#252;ketici%20Haklar&#305;%20Sempozyumu\GRAF&#304;KLER.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tbbdosyas\users\bankacilik\bolukbasig\Genel\BMHH%20Sunum\Ayd&#305;n%20&#220;niversitesi%20T&#252;ketici%20Haklar&#305;%20Sempozyumu\GRAF&#304;KLER.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tbbdosyas\users\bankacilik\bolukbasig\Genel\BMHH%20Sunum\Ayd&#305;n%20&#220;niversitesi%20T&#252;ketici%20Haklar&#305;%20Sempozyumu\GRAF&#304;KLER.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tbbdosyas\users\bankacilik\bolukbasig\BDDK%20-%20Mevzuata%20Ayk&#305;r&#305;l&#305;k\Y&#246;netim%20Kurulu\Sunum%20Grafikleri.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tbbdosyas\users\bankacilik\bolukbasig\Genel\BMHH%20Sunum\Ayd&#305;n%20&#220;niversitesi%20T&#252;ketici%20Haklar&#305;%20Sempozyumu\GRAF&#304;KLER.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3.xml"/></Relationships>
</file>

<file path=ppt/charts/_rels/chart7.xml.rels><?xml version="1.0" encoding="UTF-8" standalone="yes"?>
<Relationships xmlns="http://schemas.openxmlformats.org/package/2006/relationships"><Relationship Id="rId3" Type="http://schemas.openxmlformats.org/officeDocument/2006/relationships/oleObject" Target="file:///\\tbbdosyas\users\bankacilik\bolukbasig\Genel\BMHH%20Sunum\Ayd&#305;n%20&#220;niversitesi%20T&#252;ketici%20Haklar&#305;%20Sempozyumu\GRAF&#304;KLER.xlsx"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solidFill>
            <a:schemeClr val="tx1"/>
          </a:solidFill>
        </a:ln>
        <a:effectLst/>
        <a:sp3d>
          <a:contourClr>
            <a:schemeClr val="tx1"/>
          </a:contourClr>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5858015984955338E-2"/>
          <c:y val="0.14460038986354776"/>
          <c:w val="0.9482839680300893"/>
          <c:h val="0.71476262835566606"/>
        </c:manualLayout>
      </c:layout>
      <c:bar3DChart>
        <c:barDir val="col"/>
        <c:grouping val="clustered"/>
        <c:varyColors val="0"/>
        <c:ser>
          <c:idx val="0"/>
          <c:order val="0"/>
          <c:tx>
            <c:strRef>
              <c:f>'[THH Başvurular Yıllık 2013-2021.xlsx]THH'!$G$52</c:f>
              <c:strCache>
                <c:ptCount val="1"/>
                <c:pt idx="0">
                  <c:v>Toplam Başvuru Sayısı</c:v>
                </c:pt>
              </c:strCache>
            </c:strRef>
          </c:tx>
          <c:spPr>
            <a:solidFill>
              <a:srgbClr val="0070C0"/>
            </a:solidFill>
            <a:ln>
              <a:noFill/>
            </a:ln>
            <a:effectLst/>
            <a:sp3d/>
          </c:spPr>
          <c:invertIfNegative val="0"/>
          <c:dLbls>
            <c:dLbl>
              <c:idx val="0"/>
              <c:layout>
                <c:manualLayout>
                  <c:x val="2.4557956777996041E-2"/>
                  <c:y val="-5.39265251095382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A8C-4EA3-BCD5-38324AB7C4AF}"/>
                </c:ext>
              </c:extLst>
            </c:dLbl>
            <c:dLbl>
              <c:idx val="1"/>
              <c:layout>
                <c:manualLayout>
                  <c:x val="3.4381139489194378E-2"/>
                  <c:y val="-6.40377485675766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A8C-4EA3-BCD5-38324AB7C4A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'[THH Başvurular Yıllık 2013-2021.xlsx]THH'!$G$53:$G$54</c:f>
              <c:numCache>
                <c:formatCode>#,##0</c:formatCode>
                <c:ptCount val="2"/>
                <c:pt idx="0">
                  <c:v>5445308</c:v>
                </c:pt>
                <c:pt idx="1">
                  <c:v>453228</c:v>
                </c:pt>
              </c:numCache>
            </c:numRef>
          </c:val>
          <c:extLst>
            <c:ext xmlns:c16="http://schemas.microsoft.com/office/drawing/2014/chart" uri="{C3380CC4-5D6E-409C-BE32-E72D297353CC}">
              <c16:uniqueId val="{00000002-6A8C-4EA3-BCD5-38324AB7C4AF}"/>
            </c:ext>
          </c:extLst>
        </c:ser>
        <c:ser>
          <c:idx val="1"/>
          <c:order val="1"/>
          <c:tx>
            <c:strRef>
              <c:f>'[THH Başvurular Yıllık 2013-2021.xlsx]THH'!$H$52</c:f>
              <c:strCache>
                <c:ptCount val="1"/>
                <c:pt idx="0">
                  <c:v>Finansal Sektör Başvuru Sayısı</c:v>
                </c:pt>
              </c:strCache>
            </c:strRef>
          </c:tx>
          <c:spPr>
            <a:solidFill>
              <a:srgbClr val="00B0F0"/>
            </a:solidFill>
            <a:ln>
              <a:noFill/>
            </a:ln>
            <a:effectLst/>
            <a:sp3d/>
          </c:spPr>
          <c:invertIfNegative val="0"/>
          <c:dLbls>
            <c:dLbl>
              <c:idx val="0"/>
              <c:layout>
                <c:manualLayout>
                  <c:x val="4.0929927963326784E-2"/>
                  <c:y val="-5.39265251095382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A8C-4EA3-BCD5-38324AB7C4AF}"/>
                </c:ext>
              </c:extLst>
            </c:dLbl>
            <c:dLbl>
              <c:idx val="1"/>
              <c:layout>
                <c:manualLayout>
                  <c:x val="3.9292730844793594E-2"/>
                  <c:y val="-9.10010111223458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A8C-4EA3-BCD5-38324AB7C4A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'[THH Başvurular Yıllık 2013-2021.xlsx]THH'!$H$53:$H$54</c:f>
              <c:numCache>
                <c:formatCode>#,##0</c:formatCode>
                <c:ptCount val="2"/>
                <c:pt idx="0">
                  <c:v>4900777</c:v>
                </c:pt>
                <c:pt idx="1">
                  <c:v>60403</c:v>
                </c:pt>
              </c:numCache>
            </c:numRef>
          </c:val>
          <c:extLst>
            <c:ext xmlns:c16="http://schemas.microsoft.com/office/drawing/2014/chart" uri="{C3380CC4-5D6E-409C-BE32-E72D297353CC}">
              <c16:uniqueId val="{00000005-6A8C-4EA3-BCD5-38324AB7C4AF}"/>
            </c:ext>
          </c:extLst>
        </c:ser>
        <c:dLbls>
          <c:showLegendKey val="0"/>
          <c:showVal val="0"/>
          <c:showCatName val="0"/>
          <c:showSerName val="0"/>
          <c:showPercent val="0"/>
          <c:showBubbleSize val="0"/>
        </c:dLbls>
        <c:gapWidth val="150"/>
        <c:shape val="box"/>
        <c:axId val="621814584"/>
        <c:axId val="621814912"/>
        <c:axId val="0"/>
      </c:bar3DChart>
      <c:catAx>
        <c:axId val="621814584"/>
        <c:scaling>
          <c:orientation val="minMax"/>
        </c:scaling>
        <c:delete val="1"/>
        <c:axPos val="b"/>
        <c:majorTickMark val="none"/>
        <c:minorTickMark val="none"/>
        <c:tickLblPos val="nextTo"/>
        <c:crossAx val="621814912"/>
        <c:crosses val="autoZero"/>
        <c:auto val="0"/>
        <c:lblAlgn val="ctr"/>
        <c:lblOffset val="100"/>
        <c:noMultiLvlLbl val="0"/>
      </c:catAx>
      <c:valAx>
        <c:axId val="621814912"/>
        <c:scaling>
          <c:orientation val="minMax"/>
        </c:scaling>
        <c:delete val="1"/>
        <c:axPos val="l"/>
        <c:majorGridlines>
          <c:spPr>
            <a:ln w="9525" cap="flat" cmpd="sng" algn="ctr">
              <a:noFill/>
              <a:round/>
            </a:ln>
            <a:effectLst/>
          </c:spPr>
        </c:majorGridlines>
        <c:numFmt formatCode="#,##0" sourceLinked="1"/>
        <c:majorTickMark val="none"/>
        <c:minorTickMark val="none"/>
        <c:tickLblPos val="nextTo"/>
        <c:crossAx val="6218145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chart>
  <c:spPr>
    <a:noFill/>
    <a:ln>
      <a:noFill/>
    </a:ln>
    <a:effectLst/>
  </c:spPr>
  <c:txPr>
    <a:bodyPr/>
    <a:lstStyle/>
    <a:p>
      <a:pPr>
        <a:defRPr/>
      </a:pPr>
      <a:endParaRPr lang="tr-TR"/>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solidFill>
            <a:schemeClr val="tx1"/>
          </a:solidFill>
        </a:ln>
        <a:effectLst/>
        <a:sp3d>
          <a:contourClr>
            <a:schemeClr val="tx1"/>
          </a:contourClr>
        </a:sp3d>
      </c:spPr>
    </c:floor>
    <c:sideWall>
      <c:thickness val="0"/>
      <c:spPr>
        <a:noFill/>
        <a:ln>
          <a:noFill/>
        </a:ln>
        <a:effectLst/>
        <a:sp3d/>
      </c:spPr>
    </c:sideWall>
    <c:backWall>
      <c:thickness val="0"/>
      <c:spPr>
        <a:noFill/>
        <a:ln w="25400">
          <a:noFill/>
        </a:ln>
        <a:effectLst/>
        <a:sp3d/>
      </c:spPr>
    </c:backWall>
    <c:plotArea>
      <c:layout>
        <c:manualLayout>
          <c:layoutTarget val="inner"/>
          <c:xMode val="edge"/>
          <c:yMode val="edge"/>
          <c:x val="1.2556811018730065E-2"/>
          <c:y val="0.10456174649723038"/>
          <c:w val="0.987443210442981"/>
          <c:h val="0.67712609970674487"/>
        </c:manualLayout>
      </c:layout>
      <c:bar3DChart>
        <c:barDir val="col"/>
        <c:grouping val="clustered"/>
        <c:varyColors val="0"/>
        <c:ser>
          <c:idx val="0"/>
          <c:order val="0"/>
          <c:tx>
            <c:strRef>
              <c:f>'Yıllık başvurular'!$G$20</c:f>
              <c:strCache>
                <c:ptCount val="1"/>
                <c:pt idx="0">
                  <c:v>Toplam
Başvuru Adeti</c:v>
                </c:pt>
              </c:strCache>
            </c:strRef>
          </c:tx>
          <c:spPr>
            <a:solidFill>
              <a:srgbClr val="0070C0"/>
            </a:solidFill>
            <a:ln>
              <a:noFill/>
            </a:ln>
            <a:effectLst/>
            <a:sp3d/>
          </c:spPr>
          <c:invertIfNegative val="0"/>
          <c:dLbls>
            <c:dLbl>
              <c:idx val="0"/>
              <c:layout>
                <c:manualLayout>
                  <c:x val="6.9516857838025723E-3"/>
                  <c:y val="-3.25839035516454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C45-4286-91AE-9F30D06896BC}"/>
                </c:ext>
              </c:extLst>
            </c:dLbl>
            <c:dLbl>
              <c:idx val="10"/>
              <c:layout>
                <c:manualLayout>
                  <c:x val="2.4305000132557021E-2"/>
                  <c:y val="-6.5166524272442412E-3"/>
                </c:manualLayout>
              </c:layout>
              <c:tx>
                <c:rich>
                  <a:bodyPr rot="0" spcFirstLastPara="1" vertOverflow="ellipsis" vert="horz" wrap="square" anchor="ctr" anchorCtr="1"/>
                  <a:lstStyle/>
                  <a:p>
                    <a:pPr>
                      <a:defRPr sz="115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sz="1150" dirty="0"/>
                      <a:t>36.831 (*)</a:t>
                    </a:r>
                  </a:p>
                </c:rich>
              </c:tx>
              <c:spPr>
                <a:noFill/>
                <a:ln>
                  <a:noFill/>
                </a:ln>
                <a:effectLst/>
              </c:spPr>
              <c:txPr>
                <a:bodyPr rot="0" spcFirstLastPara="1" vertOverflow="ellipsis" vert="horz" wrap="square" anchor="ctr" anchorCtr="1"/>
                <a:lstStyle/>
                <a:p>
                  <a:pPr>
                    <a:defRPr sz="115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extLst>
                <c:ext xmlns:c15="http://schemas.microsoft.com/office/drawing/2012/chart" uri="{CE6537A1-D6FC-4f65-9D91-7224C49458BB}">
                  <c15:layout>
                    <c:manualLayout>
                      <c:w val="9.2534703479794159E-2"/>
                      <c:h val="5.2085498110390163E-2"/>
                    </c:manualLayout>
                  </c15:layout>
                </c:ext>
                <c:ext xmlns:c16="http://schemas.microsoft.com/office/drawing/2014/chart" uri="{C3380CC4-5D6E-409C-BE32-E72D297353CC}">
                  <c16:uniqueId val="{00000001-8C45-4286-91AE-9F30D06896BC}"/>
                </c:ext>
              </c:extLst>
            </c:dLbl>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'Yıllık başvurular'!$G$22:$G$32</c:f>
              <c:numCache>
                <c:formatCode>General</c:formatCode>
                <c:ptCount val="11"/>
                <c:pt idx="0">
                  <c:v>3163</c:v>
                </c:pt>
                <c:pt idx="1">
                  <c:v>6510</c:v>
                </c:pt>
                <c:pt idx="2" formatCode="#,##0">
                  <c:v>13828</c:v>
                </c:pt>
                <c:pt idx="3">
                  <c:v>9605</c:v>
                </c:pt>
                <c:pt idx="4">
                  <c:v>6887</c:v>
                </c:pt>
                <c:pt idx="5" formatCode="#,##0">
                  <c:v>13927</c:v>
                </c:pt>
                <c:pt idx="6" formatCode="#,##0">
                  <c:v>15739</c:v>
                </c:pt>
                <c:pt idx="7" formatCode="#,##0">
                  <c:v>28337</c:v>
                </c:pt>
                <c:pt idx="8" formatCode="#,##0">
                  <c:v>57638</c:v>
                </c:pt>
                <c:pt idx="9" formatCode="#,##0">
                  <c:v>44567</c:v>
                </c:pt>
                <c:pt idx="10" formatCode="#,##0">
                  <c:v>36831</c:v>
                </c:pt>
              </c:numCache>
            </c:numRef>
          </c:val>
          <c:extLst>
            <c:ext xmlns:c16="http://schemas.microsoft.com/office/drawing/2014/chart" uri="{C3380CC4-5D6E-409C-BE32-E72D297353CC}">
              <c16:uniqueId val="{00000002-8C45-4286-91AE-9F30D06896BC}"/>
            </c:ext>
          </c:extLst>
        </c:ser>
        <c:dLbls>
          <c:showLegendKey val="0"/>
          <c:showVal val="0"/>
          <c:showCatName val="0"/>
          <c:showSerName val="0"/>
          <c:showPercent val="0"/>
          <c:showBubbleSize val="0"/>
        </c:dLbls>
        <c:gapWidth val="150"/>
        <c:shape val="box"/>
        <c:axId val="635790720"/>
        <c:axId val="635790392"/>
        <c:axId val="0"/>
      </c:bar3DChart>
      <c:catAx>
        <c:axId val="635790720"/>
        <c:scaling>
          <c:orientation val="minMax"/>
        </c:scaling>
        <c:delete val="1"/>
        <c:axPos val="b"/>
        <c:majorTickMark val="none"/>
        <c:minorTickMark val="none"/>
        <c:tickLblPos val="nextTo"/>
        <c:crossAx val="635790392"/>
        <c:crosses val="autoZero"/>
        <c:auto val="1"/>
        <c:lblAlgn val="ctr"/>
        <c:lblOffset val="100"/>
        <c:noMultiLvlLbl val="0"/>
      </c:catAx>
      <c:valAx>
        <c:axId val="635790392"/>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635790720"/>
        <c:crosses val="autoZero"/>
        <c:crossBetween val="between"/>
      </c:valAx>
      <c:spPr>
        <a:noFill/>
        <a:ln>
          <a:noFill/>
        </a:ln>
        <a:effectLst/>
      </c:spPr>
    </c:plotArea>
    <c:plotVisOnly val="1"/>
    <c:dispBlanksAs val="gap"/>
    <c:showDLblsOverMax val="0"/>
  </c:chart>
  <c:spPr>
    <a:noFill/>
    <a:ln>
      <a:noFill/>
    </a:ln>
    <a:effectLst/>
  </c:spPr>
  <c:txPr>
    <a:bodyPr/>
    <a:lstStyle/>
    <a:p>
      <a:pPr>
        <a:defRPr b="1">
          <a:latin typeface="Calibri" panose="020F0502020204030204" pitchFamily="34" charset="0"/>
          <a:cs typeface="Calibri" panose="020F0502020204030204" pitchFamily="34" charset="0"/>
        </a:defRPr>
      </a:pPr>
      <a:endParaRPr lang="tr-T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en-US" sz="1400" dirty="0">
                <a:latin typeface="Arial" panose="020B0604020202020204" pitchFamily="34" charset="0"/>
                <a:cs typeface="Arial" panose="020B0604020202020204" pitchFamily="34" charset="0"/>
              </a:rPr>
              <a:t>1 </a:t>
            </a:r>
            <a:r>
              <a:rPr lang="en-US" sz="1400" dirty="0" err="1">
                <a:latin typeface="Arial" panose="020B0604020202020204" pitchFamily="34" charset="0"/>
                <a:cs typeface="Arial" panose="020B0604020202020204" pitchFamily="34" charset="0"/>
              </a:rPr>
              <a:t>Ocak</a:t>
            </a:r>
            <a:r>
              <a:rPr lang="tr-TR" sz="1400" dirty="0">
                <a:latin typeface="Arial" panose="020B0604020202020204" pitchFamily="34" charset="0"/>
                <a:cs typeface="Arial" panose="020B0604020202020204" pitchFamily="34" charset="0"/>
              </a:rPr>
              <a:t> 2021 </a:t>
            </a:r>
            <a:r>
              <a:rPr lang="en-US" sz="1400" dirty="0">
                <a:latin typeface="Arial" panose="020B0604020202020204" pitchFamily="34" charset="0"/>
                <a:cs typeface="Arial" panose="020B0604020202020204" pitchFamily="34" charset="0"/>
              </a:rPr>
              <a:t>-</a:t>
            </a:r>
            <a:r>
              <a:rPr lang="tr-TR" sz="1400"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30 </a:t>
            </a:r>
            <a:r>
              <a:rPr lang="en-US" sz="1400" dirty="0" err="1">
                <a:latin typeface="Arial" panose="020B0604020202020204" pitchFamily="34" charset="0"/>
                <a:cs typeface="Arial" panose="020B0604020202020204" pitchFamily="34" charset="0"/>
              </a:rPr>
              <a:t>Eylül</a:t>
            </a: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2022</a:t>
            </a:r>
            <a:endParaRPr lang="tr-TR" sz="1400" dirty="0" smtClean="0">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r>
              <a:rPr lang="tr-TR" sz="1400" b="0" i="0" baseline="0" dirty="0" smtClean="0">
                <a:effectLst/>
                <a:latin typeface="Arial" panose="020B0604020202020204" pitchFamily="34" charset="0"/>
                <a:cs typeface="Arial" panose="020B0604020202020204" pitchFamily="34" charset="0"/>
              </a:rPr>
              <a:t>Toplam 36.831</a:t>
            </a:r>
            <a:r>
              <a:rPr lang="en-US" sz="1400" b="0" i="0" baseline="0" dirty="0" smtClean="0">
                <a:effectLst/>
                <a:latin typeface="Arial" panose="020B0604020202020204" pitchFamily="34" charset="0"/>
                <a:cs typeface="Arial" panose="020B0604020202020204" pitchFamily="34" charset="0"/>
              </a:rPr>
              <a:t> </a:t>
            </a:r>
            <a:endParaRPr lang="tr-TR" sz="1400" dirty="0" smtClean="0">
              <a:effectLst/>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r>
              <a:rPr lang="en-US" dirty="0" smtClean="0"/>
              <a:t> </a:t>
            </a:r>
            <a:endParaRPr lang="en-US"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tr-T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7777777777777776E-2"/>
          <c:y val="0.10226851851851854"/>
          <c:w val="0.97222222222222221"/>
          <c:h val="0.60233939437028605"/>
        </c:manualLayout>
      </c:layout>
      <c:bar3DChart>
        <c:barDir val="col"/>
        <c:grouping val="clustered"/>
        <c:varyColors val="0"/>
        <c:ser>
          <c:idx val="0"/>
          <c:order val="0"/>
          <c:spPr>
            <a:solidFill>
              <a:srgbClr val="0070C0"/>
            </a:solidFill>
            <a:ln>
              <a:noFill/>
            </a:ln>
            <a:effectLst/>
            <a:sp3d/>
          </c:spPr>
          <c:invertIfNegative val="0"/>
          <c:dPt>
            <c:idx val="1"/>
            <c:invertIfNegative val="0"/>
            <c:bubble3D val="0"/>
            <c:spPr>
              <a:solidFill>
                <a:schemeClr val="tx2">
                  <a:lumMod val="60000"/>
                  <a:lumOff val="40000"/>
                </a:schemeClr>
              </a:solidFill>
              <a:ln>
                <a:noFill/>
              </a:ln>
              <a:effectLst/>
              <a:sp3d/>
            </c:spPr>
            <c:extLst>
              <c:ext xmlns:c16="http://schemas.microsoft.com/office/drawing/2014/chart" uri="{C3380CC4-5D6E-409C-BE32-E72D297353CC}">
                <c16:uniqueId val="{00000001-64DD-480D-95C1-D6A0F1CDD68C}"/>
              </c:ext>
            </c:extLst>
          </c:dPt>
          <c:dPt>
            <c:idx val="2"/>
            <c:invertIfNegative val="0"/>
            <c:bubble3D val="0"/>
            <c:spPr>
              <a:solidFill>
                <a:schemeClr val="tx2">
                  <a:lumMod val="40000"/>
                  <a:lumOff val="60000"/>
                </a:schemeClr>
              </a:solidFill>
              <a:ln>
                <a:noFill/>
              </a:ln>
              <a:effectLst/>
              <a:sp3d/>
            </c:spPr>
            <c:extLst>
              <c:ext xmlns:c16="http://schemas.microsoft.com/office/drawing/2014/chart" uri="{C3380CC4-5D6E-409C-BE32-E72D297353CC}">
                <c16:uniqueId val="{00000002-64DD-480D-95C1-D6A0F1CDD68C}"/>
              </c:ext>
            </c:extLst>
          </c:dPt>
          <c:dPt>
            <c:idx val="3"/>
            <c:invertIfNegative val="0"/>
            <c:bubble3D val="0"/>
            <c:spPr>
              <a:solidFill>
                <a:schemeClr val="tx2">
                  <a:lumMod val="20000"/>
                  <a:lumOff val="80000"/>
                </a:schemeClr>
              </a:solidFill>
              <a:ln>
                <a:noFill/>
              </a:ln>
              <a:effectLst/>
              <a:sp3d/>
            </c:spPr>
            <c:extLst>
              <c:ext xmlns:c16="http://schemas.microsoft.com/office/drawing/2014/chart" uri="{C3380CC4-5D6E-409C-BE32-E72D297353CC}">
                <c16:uniqueId val="{00000003-64DD-480D-95C1-D6A0F1CDD68C}"/>
              </c:ext>
            </c:extLst>
          </c:dPt>
          <c:dLbls>
            <c:dLbl>
              <c:idx val="0"/>
              <c:layout>
                <c:manualLayout>
                  <c:x val="1.0478417754243659E-2"/>
                  <c:y val="-3.1535743791271262E-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sz="1400" dirty="0" smtClean="0">
                        <a:latin typeface="Arial" panose="020B0604020202020204" pitchFamily="34" charset="0"/>
                        <a:cs typeface="Arial" panose="020B0604020202020204" pitchFamily="34" charset="0"/>
                      </a:rPr>
                      <a:t>%</a:t>
                    </a:r>
                    <a:fld id="{7103AF3A-9DD8-4F2A-9B38-4550B61688A8}" type="VALUE">
                      <a:rPr lang="en-US" sz="1400" smtClean="0">
                        <a:latin typeface="Arial" panose="020B0604020202020204" pitchFamily="34" charset="0"/>
                        <a:cs typeface="Arial" panose="020B0604020202020204" pitchFamily="34" charset="0"/>
                      </a:rPr>
                      <a:pPr>
                        <a:defRPr sz="1400">
                          <a:latin typeface="Arial" panose="020B0604020202020204" pitchFamily="34" charset="0"/>
                          <a:cs typeface="Arial" panose="020B0604020202020204" pitchFamily="34" charset="0"/>
                        </a:defRPr>
                      </a:pPr>
                      <a:t>[VALUE]</a:t>
                    </a:fld>
                    <a:endParaRPr lang="en-US" sz="1400" dirty="0" smtClean="0">
                      <a:latin typeface="Arial" panose="020B0604020202020204" pitchFamily="34" charset="0"/>
                      <a:cs typeface="Arial" panose="020B0604020202020204" pitchFamily="34" charset="0"/>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extLst>
                <c:ext xmlns:c15="http://schemas.microsoft.com/office/drawing/2012/chart" uri="{CE6537A1-D6FC-4f65-9D91-7224C49458BB}">
                  <c15:layout>
                    <c:manualLayout>
                      <c:w val="8.5155353299034467E-2"/>
                      <c:h val="7.4573104253357475E-2"/>
                    </c:manualLayout>
                  </c15:layout>
                  <c15:dlblFieldTable/>
                  <c15:showDataLabelsRange val="0"/>
                </c:ext>
                <c:ext xmlns:c16="http://schemas.microsoft.com/office/drawing/2014/chart" uri="{C3380CC4-5D6E-409C-BE32-E72D297353CC}">
                  <c16:uniqueId val="{00000004-64DD-480D-95C1-D6A0F1CDD68C}"/>
                </c:ext>
              </c:extLst>
            </c:dLbl>
            <c:dLbl>
              <c:idx val="1"/>
              <c:layout>
                <c:manualLayout>
                  <c:x val="2.7942691812644617E-2"/>
                  <c:y val="-2.5970732824552364E-2"/>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sz="1400" dirty="0" smtClean="0">
                        <a:latin typeface="Arial" panose="020B0604020202020204" pitchFamily="34" charset="0"/>
                        <a:cs typeface="Arial" panose="020B0604020202020204" pitchFamily="34" charset="0"/>
                      </a:rPr>
                      <a:t>%</a:t>
                    </a:r>
                    <a:fld id="{BAAFA0BA-DADC-4147-A076-C9638D30C543}" type="VALUE">
                      <a:rPr lang="en-US" sz="1400" smtClean="0">
                        <a:latin typeface="Arial" panose="020B0604020202020204" pitchFamily="34" charset="0"/>
                        <a:cs typeface="Arial" panose="020B0604020202020204" pitchFamily="34" charset="0"/>
                      </a:rPr>
                      <a:pPr>
                        <a:defRPr sz="1400">
                          <a:latin typeface="Arial" panose="020B0604020202020204" pitchFamily="34" charset="0"/>
                          <a:cs typeface="Arial" panose="020B0604020202020204" pitchFamily="34" charset="0"/>
                        </a:defRPr>
                      </a:pPr>
                      <a:t>[VALUE]</a:t>
                    </a:fld>
                    <a:endParaRPr lang="en-US" sz="1400" dirty="0" smtClean="0">
                      <a:latin typeface="Arial" panose="020B0604020202020204" pitchFamily="34" charset="0"/>
                      <a:cs typeface="Arial" panose="020B0604020202020204"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4DD-480D-95C1-D6A0F1CDD68C}"/>
                </c:ext>
              </c:extLst>
            </c:dLbl>
            <c:dLbl>
              <c:idx val="2"/>
              <c:layout>
                <c:manualLayout>
                  <c:x val="3.7256922416859406E-2"/>
                  <c:y val="-2.5970732824552364E-2"/>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sz="1400" dirty="0" smtClean="0">
                        <a:latin typeface="Arial" panose="020B0604020202020204" pitchFamily="34" charset="0"/>
                        <a:cs typeface="Arial" panose="020B0604020202020204" pitchFamily="34" charset="0"/>
                      </a:rPr>
                      <a:t>%16</a:t>
                    </a:r>
                    <a:endParaRPr lang="en-US" sz="1400" dirty="0">
                      <a:latin typeface="Arial" panose="020B0604020202020204" pitchFamily="34" charset="0"/>
                      <a:cs typeface="Arial" panose="020B0604020202020204"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4DD-480D-95C1-D6A0F1CDD68C}"/>
                </c:ext>
              </c:extLst>
            </c:dLbl>
            <c:dLbl>
              <c:idx val="3"/>
              <c:layout>
                <c:manualLayout>
                  <c:x val="1.3971345906322138E-2"/>
                  <c:y val="-2.782212461354357E-2"/>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smtClean="0"/>
                      <a:t>%15</a:t>
                    </a:r>
                    <a:endParaRPr lang="en-US" dirty="0"/>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4DD-480D-95C1-D6A0F1CDD68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Heyetler!$A$2:$A$5</c:f>
              <c:strCache>
                <c:ptCount val="4"/>
                <c:pt idx="0">
                  <c:v>Banka ve Kredi Kartları Hakem Heyeti</c:v>
                </c:pt>
                <c:pt idx="1">
                  <c:v>Sigortacılık İşlemleri Hakem Heyeti</c:v>
                </c:pt>
                <c:pt idx="2">
                  <c:v>Diğer Bankacılık Ürün ve Hizmetleri Hakem Heyeti </c:v>
                </c:pt>
                <c:pt idx="3">
                  <c:v>Tüketici Kredileri Hakem Heyeti</c:v>
                </c:pt>
              </c:strCache>
            </c:strRef>
          </c:cat>
          <c:val>
            <c:numRef>
              <c:f>Heyetler!$C$2:$C$5</c:f>
              <c:numCache>
                <c:formatCode>0</c:formatCode>
                <c:ptCount val="4"/>
                <c:pt idx="0">
                  <c:v>51.926531706663091</c:v>
                </c:pt>
                <c:pt idx="1">
                  <c:v>17.313312776511598</c:v>
                </c:pt>
                <c:pt idx="2">
                  <c:v>15.93779326987532</c:v>
                </c:pt>
                <c:pt idx="3">
                  <c:v>14.822362246949993</c:v>
                </c:pt>
              </c:numCache>
            </c:numRef>
          </c:val>
          <c:extLst>
            <c:ext xmlns:c16="http://schemas.microsoft.com/office/drawing/2014/chart" uri="{C3380CC4-5D6E-409C-BE32-E72D297353CC}">
              <c16:uniqueId val="{00000000-64DD-480D-95C1-D6A0F1CDD68C}"/>
            </c:ext>
          </c:extLst>
        </c:ser>
        <c:dLbls>
          <c:showLegendKey val="0"/>
          <c:showVal val="0"/>
          <c:showCatName val="0"/>
          <c:showSerName val="0"/>
          <c:showPercent val="0"/>
          <c:showBubbleSize val="0"/>
        </c:dLbls>
        <c:gapWidth val="150"/>
        <c:shape val="box"/>
        <c:axId val="74107015"/>
        <c:axId val="74104719"/>
        <c:axId val="0"/>
      </c:bar3DChart>
      <c:catAx>
        <c:axId val="7410701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tr-TR"/>
          </a:p>
        </c:txPr>
        <c:crossAx val="74104719"/>
        <c:crosses val="autoZero"/>
        <c:auto val="1"/>
        <c:lblAlgn val="ctr"/>
        <c:lblOffset val="100"/>
        <c:noMultiLvlLbl val="0"/>
      </c:catAx>
      <c:valAx>
        <c:axId val="74104719"/>
        <c:scaling>
          <c:orientation val="minMax"/>
        </c:scaling>
        <c:delete val="1"/>
        <c:axPos val="l"/>
        <c:numFmt formatCode="0" sourceLinked="1"/>
        <c:majorTickMark val="none"/>
        <c:minorTickMark val="none"/>
        <c:tickLblPos val="nextTo"/>
        <c:crossAx val="741070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tr-TR">
                <a:latin typeface="Arial" panose="020B0604020202020204" pitchFamily="34" charset="0"/>
                <a:cs typeface="Arial" panose="020B0604020202020204" pitchFamily="34" charset="0"/>
              </a:rPr>
              <a:t>1 Ocak 2021 - 30 Eylül 2021</a:t>
            </a:r>
          </a:p>
          <a:p>
            <a:pPr>
              <a:defRPr>
                <a:latin typeface="Arial" panose="020B0604020202020204" pitchFamily="34" charset="0"/>
                <a:cs typeface="Arial" panose="020B0604020202020204" pitchFamily="34" charset="0"/>
              </a:defRPr>
            </a:pPr>
            <a:r>
              <a:rPr lang="tr-TR">
                <a:latin typeface="Arial" panose="020B0604020202020204" pitchFamily="34" charset="0"/>
                <a:cs typeface="Arial" panose="020B0604020202020204" pitchFamily="34" charset="0"/>
              </a:rPr>
              <a:t>Toplam 33.747 </a:t>
            </a:r>
          </a:p>
        </c:rich>
      </c:tx>
      <c:layout>
        <c:manualLayout>
          <c:xMode val="edge"/>
          <c:yMode val="edge"/>
          <c:x val="0.34225612190111349"/>
          <c:y val="0.10247792841271171"/>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tr-T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7777777777777776E-2"/>
          <c:y val="0.10226851851851854"/>
          <c:w val="0.97222222222222221"/>
          <c:h val="0.60233939437028605"/>
        </c:manualLayout>
      </c:layout>
      <c:bar3DChart>
        <c:barDir val="col"/>
        <c:grouping val="clustered"/>
        <c:varyColors val="0"/>
        <c:ser>
          <c:idx val="0"/>
          <c:order val="0"/>
          <c:spPr>
            <a:solidFill>
              <a:schemeClr val="accent1"/>
            </a:solidFill>
            <a:ln>
              <a:noFill/>
            </a:ln>
            <a:effectLst/>
            <a:sp3d/>
          </c:spPr>
          <c:invertIfNegative val="0"/>
          <c:dLbls>
            <c:dLbl>
              <c:idx val="0"/>
              <c:layout>
                <c:manualLayout>
                  <c:x val="2.1843599825251202E-2"/>
                  <c:y val="-1.5048908954100828E-2"/>
                </c:manualLayout>
              </c:layout>
              <c:tx>
                <c:rich>
                  <a:bodyPr/>
                  <a:lstStyle/>
                  <a:p>
                    <a:r>
                      <a:rPr lang="en-US"/>
                      <a:t>% </a:t>
                    </a:r>
                    <a:fld id="{C222C540-3CDB-4834-BD0E-7A636CABAE5A}"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23A0-4D3E-9CA3-6674A273A456}"/>
                </c:ext>
              </c:extLst>
            </c:dLbl>
            <c:dLbl>
              <c:idx val="1"/>
              <c:layout>
                <c:manualLayout>
                  <c:x val="1.5290519877675761E-2"/>
                  <c:y val="-2.2573363431151312E-2"/>
                </c:manualLayout>
              </c:layout>
              <c:tx>
                <c:rich>
                  <a:bodyPr/>
                  <a:lstStyle/>
                  <a:p>
                    <a:r>
                      <a:rPr lang="en-US"/>
                      <a:t>%</a:t>
                    </a:r>
                    <a:fld id="{AFD557A4-4FDF-4B4A-B2B2-C5243482FABE}"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3A0-4D3E-9CA3-6674A273A456}"/>
                </c:ext>
              </c:extLst>
            </c:dLbl>
            <c:dLbl>
              <c:idx val="2"/>
              <c:layout>
                <c:manualLayout>
                  <c:x val="2.1843599825251123E-2"/>
                  <c:y val="-1.8811136192626036E-2"/>
                </c:manualLayout>
              </c:layout>
              <c:tx>
                <c:rich>
                  <a:bodyPr/>
                  <a:lstStyle/>
                  <a:p>
                    <a:r>
                      <a:rPr lang="en-US"/>
                      <a:t>%</a:t>
                    </a:r>
                    <a:fld id="{B9CC935A-3BAD-4FF4-953C-87E7C565F91E}"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23A0-4D3E-9CA3-6674A273A456}"/>
                </c:ext>
              </c:extLst>
            </c:dLbl>
            <c:dLbl>
              <c:idx val="3"/>
              <c:layout>
                <c:manualLayout>
                  <c:x val="1.5290519877675841E-2"/>
                  <c:y val="-1.5048908954100828E-2"/>
                </c:manualLayout>
              </c:layout>
              <c:tx>
                <c:rich>
                  <a:bodyPr/>
                  <a:lstStyle/>
                  <a:p>
                    <a:r>
                      <a:rPr lang="en-US" dirty="0" smtClean="0"/>
                      <a:t>%11</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3A0-4D3E-9CA3-6674A273A45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Heyetler!$A$25:$A$28</c:f>
              <c:strCache>
                <c:ptCount val="4"/>
                <c:pt idx="0">
                  <c:v>Banka ve Kredi Kartları Hakem Heyeti</c:v>
                </c:pt>
                <c:pt idx="1">
                  <c:v>Diğer Bankacılık Ürün ve Hizmetleri Hakem Heyeti </c:v>
                </c:pt>
                <c:pt idx="2">
                  <c:v>Tüketici Kredileri Hakem Heyeti</c:v>
                </c:pt>
                <c:pt idx="3">
                  <c:v>Sigortacılık İşlemleri Hakem Heyeti</c:v>
                </c:pt>
              </c:strCache>
            </c:strRef>
          </c:cat>
          <c:val>
            <c:numRef>
              <c:f>Heyetler!$C$25:$C$28</c:f>
              <c:numCache>
                <c:formatCode>0</c:formatCode>
                <c:ptCount val="4"/>
                <c:pt idx="0">
                  <c:v>62.642605268616471</c:v>
                </c:pt>
                <c:pt idx="1">
                  <c:v>13.805671615254688</c:v>
                </c:pt>
                <c:pt idx="2">
                  <c:v>11.947728686994399</c:v>
                </c:pt>
                <c:pt idx="3">
                  <c:v>11.603994429134442</c:v>
                </c:pt>
              </c:numCache>
            </c:numRef>
          </c:val>
          <c:extLst>
            <c:ext xmlns:c16="http://schemas.microsoft.com/office/drawing/2014/chart" uri="{C3380CC4-5D6E-409C-BE32-E72D297353CC}">
              <c16:uniqueId val="{00000004-23A0-4D3E-9CA3-6674A273A456}"/>
            </c:ext>
          </c:extLst>
        </c:ser>
        <c:dLbls>
          <c:showLegendKey val="0"/>
          <c:showVal val="0"/>
          <c:showCatName val="0"/>
          <c:showSerName val="0"/>
          <c:showPercent val="0"/>
          <c:showBubbleSize val="0"/>
        </c:dLbls>
        <c:gapWidth val="150"/>
        <c:shape val="box"/>
        <c:axId val="74107015"/>
        <c:axId val="74104719"/>
        <c:axId val="0"/>
      </c:bar3DChart>
      <c:catAx>
        <c:axId val="7410701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tr-TR"/>
          </a:p>
        </c:txPr>
        <c:crossAx val="74104719"/>
        <c:crosses val="autoZero"/>
        <c:auto val="1"/>
        <c:lblAlgn val="ctr"/>
        <c:lblOffset val="100"/>
        <c:noMultiLvlLbl val="0"/>
      </c:catAx>
      <c:valAx>
        <c:axId val="74104719"/>
        <c:scaling>
          <c:orientation val="minMax"/>
        </c:scaling>
        <c:delete val="1"/>
        <c:axPos val="l"/>
        <c:numFmt formatCode="0" sourceLinked="1"/>
        <c:majorTickMark val="none"/>
        <c:minorTickMark val="none"/>
        <c:tickLblPos val="nextTo"/>
        <c:crossAx val="741070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1552488999930237E-2"/>
          <c:y val="0.18878099565998041"/>
          <c:w val="0.71488341705131686"/>
          <c:h val="0.61498432487605714"/>
        </c:manualLayout>
      </c:layout>
      <c:bar3DChart>
        <c:barDir val="col"/>
        <c:grouping val="stacked"/>
        <c:varyColors val="0"/>
        <c:ser>
          <c:idx val="0"/>
          <c:order val="0"/>
          <c:tx>
            <c:strRef>
              <c:f>Konular!$A$27</c:f>
              <c:strCache>
                <c:ptCount val="1"/>
                <c:pt idx="0">
                  <c:v>Ücret ve Komisyonlar</c:v>
                </c:pt>
              </c:strCache>
            </c:strRef>
          </c:tx>
          <c:spPr>
            <a:solidFill>
              <a:srgbClr val="00B0F0"/>
            </a:solidFill>
            <a:ln>
              <a:noFill/>
            </a:ln>
            <a:effectLst/>
            <a:sp3d/>
          </c:spPr>
          <c:invertIfNegative val="0"/>
          <c:dLbls>
            <c:dLbl>
              <c:idx val="0"/>
              <c:tx>
                <c:rich>
                  <a:bodyPr/>
                  <a:lstStyle/>
                  <a:p>
                    <a:r>
                      <a:rPr lang="en-US" dirty="0"/>
                      <a:t>% </a:t>
                    </a:r>
                    <a:r>
                      <a:rPr lang="en-US" dirty="0" smtClean="0"/>
                      <a:t>51</a:t>
                    </a:r>
                  </a:p>
                  <a:p>
                    <a:r>
                      <a:rPr lang="en-US" dirty="0" err="1" smtClean="0"/>
                      <a:t>Diğer</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FF7-43A6-AED1-5682B359384A}"/>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Konular!$B$27</c:f>
              <c:numCache>
                <c:formatCode>#,##0</c:formatCode>
                <c:ptCount val="1"/>
                <c:pt idx="0">
                  <c:v>19484</c:v>
                </c:pt>
              </c:numCache>
            </c:numRef>
          </c:val>
          <c:extLst>
            <c:ext xmlns:c16="http://schemas.microsoft.com/office/drawing/2014/chart" uri="{C3380CC4-5D6E-409C-BE32-E72D297353CC}">
              <c16:uniqueId val="{00000001-9FF7-43A6-AED1-5682B359384A}"/>
            </c:ext>
          </c:extLst>
        </c:ser>
        <c:ser>
          <c:idx val="1"/>
          <c:order val="1"/>
          <c:tx>
            <c:strRef>
              <c:f>Konular!$A$28</c:f>
              <c:strCache>
                <c:ptCount val="1"/>
                <c:pt idx="0">
                  <c:v>Kredi Kartı Ücreti</c:v>
                </c:pt>
              </c:strCache>
            </c:strRef>
          </c:tx>
          <c:spPr>
            <a:solidFill>
              <a:srgbClr val="FF0000"/>
            </a:solidFill>
            <a:ln>
              <a:noFill/>
            </a:ln>
            <a:effectLst/>
            <a:sp3d/>
          </c:spPr>
          <c:invertIfNegative val="0"/>
          <c:dLbls>
            <c:dLbl>
              <c:idx val="0"/>
              <c:layout>
                <c:manualLayout>
                  <c:x val="1.640644579542834E-2"/>
                  <c:y val="-2.3824861753711953E-2"/>
                </c:manualLayout>
              </c:layout>
              <c:tx>
                <c:rich>
                  <a:bodyPr/>
                  <a:lstStyle/>
                  <a:p>
                    <a:r>
                      <a:rPr lang="en-US" dirty="0"/>
                      <a:t>% </a:t>
                    </a:r>
                    <a:r>
                      <a:rPr lang="en-US" dirty="0" smtClean="0"/>
                      <a:t>49 Kart </a:t>
                    </a:r>
                    <a:r>
                      <a:rPr lang="en-US" dirty="0" err="1" smtClean="0"/>
                      <a:t>Ücreti</a:t>
                    </a:r>
                    <a:endParaRPr lang="en-US" dirty="0" smtClean="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FF7-43A6-AED1-5682B359384A}"/>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Konular!$B$28</c:f>
              <c:numCache>
                <c:formatCode>#,##0</c:formatCode>
                <c:ptCount val="1"/>
                <c:pt idx="0">
                  <c:v>9595</c:v>
                </c:pt>
              </c:numCache>
            </c:numRef>
          </c:val>
          <c:extLst>
            <c:ext xmlns:c16="http://schemas.microsoft.com/office/drawing/2014/chart" uri="{C3380CC4-5D6E-409C-BE32-E72D297353CC}">
              <c16:uniqueId val="{00000003-9FF7-43A6-AED1-5682B359384A}"/>
            </c:ext>
          </c:extLst>
        </c:ser>
        <c:dLbls>
          <c:showLegendKey val="0"/>
          <c:showVal val="0"/>
          <c:showCatName val="0"/>
          <c:showSerName val="0"/>
          <c:showPercent val="0"/>
          <c:showBubbleSize val="0"/>
        </c:dLbls>
        <c:gapWidth val="150"/>
        <c:shape val="box"/>
        <c:axId val="631998023"/>
        <c:axId val="631998679"/>
        <c:axId val="0"/>
      </c:bar3DChart>
      <c:catAx>
        <c:axId val="631998023"/>
        <c:scaling>
          <c:orientation val="minMax"/>
        </c:scaling>
        <c:delete val="1"/>
        <c:axPos val="b"/>
        <c:majorTickMark val="none"/>
        <c:minorTickMark val="none"/>
        <c:tickLblPos val="nextTo"/>
        <c:crossAx val="631998679"/>
        <c:crosses val="autoZero"/>
        <c:auto val="1"/>
        <c:lblAlgn val="ctr"/>
        <c:lblOffset val="100"/>
        <c:noMultiLvlLbl val="0"/>
      </c:catAx>
      <c:valAx>
        <c:axId val="631998679"/>
        <c:scaling>
          <c:orientation val="minMax"/>
        </c:scaling>
        <c:delete val="1"/>
        <c:axPos val="l"/>
        <c:numFmt formatCode="#,##0" sourceLinked="1"/>
        <c:majorTickMark val="none"/>
        <c:minorTickMark val="none"/>
        <c:tickLblPos val="nextTo"/>
        <c:crossAx val="63199802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tr-TR" b="1" dirty="0" smtClean="0"/>
              <a:t>Toplam 36.831</a:t>
            </a:r>
            <a:endParaRPr lang="tr-TR" b="1" dirty="0"/>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tr-T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14822697045368585"/>
          <c:w val="0.99390615478366839"/>
          <c:h val="0.63943294446182375"/>
        </c:manualLayout>
      </c:layout>
      <c:bar3DChart>
        <c:barDir val="col"/>
        <c:grouping val="clustered"/>
        <c:varyColors val="0"/>
        <c:ser>
          <c:idx val="0"/>
          <c:order val="0"/>
          <c:spPr>
            <a:solidFill>
              <a:srgbClr val="0070C0"/>
            </a:solidFill>
            <a:ln>
              <a:noFill/>
            </a:ln>
            <a:effectLst/>
            <a:sp3d/>
          </c:spPr>
          <c:invertIfNegative val="0"/>
          <c:cat>
            <c:strRef>
              <c:f>Konular!$A$8:$A$13</c:f>
              <c:strCache>
                <c:ptCount val="6"/>
                <c:pt idx="0">
                  <c:v>Ücret ve Komisyonlar</c:v>
                </c:pt>
                <c:pt idx="1">
                  <c:v>Dolandırıcılık ve Harcama İtirazları</c:v>
                </c:pt>
                <c:pt idx="2">
                  <c:v>Operasyonel Uygulamalar 
(Arıza, Hata vb Teknik Sorunlar)</c:v>
                </c:pt>
                <c:pt idx="3">
                  <c:v>Kredi Talepleri
(Kredi Yapılandırma, Kart Limiti vb.)</c:v>
                </c:pt>
                <c:pt idx="4">
                  <c:v>Bloke Uygulanması</c:v>
                </c:pt>
                <c:pt idx="5">
                  <c:v>Diğer</c:v>
                </c:pt>
              </c:strCache>
            </c:strRef>
          </c:cat>
          <c:val>
            <c:numRef>
              <c:f>Konular!$B$8:$B$13</c:f>
              <c:numCache>
                <c:formatCode>General</c:formatCode>
                <c:ptCount val="6"/>
                <c:pt idx="0">
                  <c:v>27230</c:v>
                </c:pt>
                <c:pt idx="1">
                  <c:v>3951</c:v>
                </c:pt>
                <c:pt idx="2">
                  <c:v>2304</c:v>
                </c:pt>
                <c:pt idx="3">
                  <c:v>894</c:v>
                </c:pt>
                <c:pt idx="4">
                  <c:v>686</c:v>
                </c:pt>
                <c:pt idx="5" formatCode="#,##0">
                  <c:v>1766</c:v>
                </c:pt>
              </c:numCache>
            </c:numRef>
          </c:val>
          <c:extLst>
            <c:ext xmlns:c16="http://schemas.microsoft.com/office/drawing/2014/chart" uri="{C3380CC4-5D6E-409C-BE32-E72D297353CC}">
              <c16:uniqueId val="{00000000-944D-47C0-8E8E-4A22D2BC409C}"/>
            </c:ext>
          </c:extLst>
        </c:ser>
        <c:dLbls>
          <c:showLegendKey val="0"/>
          <c:showVal val="0"/>
          <c:showCatName val="0"/>
          <c:showSerName val="0"/>
          <c:showPercent val="0"/>
          <c:showBubbleSize val="0"/>
        </c:dLbls>
        <c:gapWidth val="150"/>
        <c:shape val="box"/>
        <c:axId val="762662800"/>
        <c:axId val="762661160"/>
        <c:axId val="0"/>
        <c:extLst>
          <c:ext xmlns:c15="http://schemas.microsoft.com/office/drawing/2012/chart" uri="{02D57815-91ED-43cb-92C2-25804820EDAC}">
            <c15:filteredBarSeries>
              <c15:ser>
                <c:idx val="1"/>
                <c:order val="1"/>
                <c:spPr>
                  <a:solidFill>
                    <a:schemeClr val="accent2"/>
                  </a:solidFill>
                  <a:ln>
                    <a:noFill/>
                  </a:ln>
                  <a:effectLst/>
                  <a:sp3d/>
                </c:spPr>
                <c:invertIfNegative val="0"/>
                <c:cat>
                  <c:strRef>
                    <c:extLst>
                      <c:ext uri="{02D57815-91ED-43cb-92C2-25804820EDAC}">
                        <c15:formulaRef>
                          <c15:sqref>Konular!$A$8:$A$13</c15:sqref>
                        </c15:formulaRef>
                      </c:ext>
                    </c:extLst>
                    <c:strCache>
                      <c:ptCount val="6"/>
                      <c:pt idx="0">
                        <c:v>Ücret ve Komisyonlar</c:v>
                      </c:pt>
                      <c:pt idx="1">
                        <c:v>Dolandırıcılık ve Harcama İtirazları</c:v>
                      </c:pt>
                      <c:pt idx="2">
                        <c:v>Operasyonel Uygulamalar 
(Arıza, Hata vb Teknik Sorunlar)</c:v>
                      </c:pt>
                      <c:pt idx="3">
                        <c:v>Kredi Talepleri
(Kredi Yapılandırma, Kart Limiti vb.)</c:v>
                      </c:pt>
                      <c:pt idx="4">
                        <c:v>Bloke Uygulanması</c:v>
                      </c:pt>
                      <c:pt idx="5">
                        <c:v>Diğer</c:v>
                      </c:pt>
                    </c:strCache>
                  </c:strRef>
                </c:cat>
                <c:val>
                  <c:numRef>
                    <c:extLst>
                      <c:ext uri="{02D57815-91ED-43cb-92C2-25804820EDAC}">
                        <c15:formulaRef>
                          <c15:sqref>Konular!$C$8:$C$13</c15:sqref>
                        </c15:formulaRef>
                      </c:ext>
                    </c:extLst>
                    <c:numCache>
                      <c:formatCode>0</c:formatCode>
                      <c:ptCount val="6"/>
                      <c:pt idx="0">
                        <c:v>73.93228530314137</c:v>
                      </c:pt>
                      <c:pt idx="1">
                        <c:v>10.727376394884743</c:v>
                      </c:pt>
                      <c:pt idx="2">
                        <c:v>6.2555999022562512</c:v>
                      </c:pt>
                      <c:pt idx="3">
                        <c:v>2.4273030870733892</c:v>
                      </c:pt>
                      <c:pt idx="4">
                        <c:v>1.862561429230811</c:v>
                      </c:pt>
                      <c:pt idx="5" formatCode="0.0">
                        <c:v>4.7948738834134286</c:v>
                      </c:pt>
                    </c:numCache>
                  </c:numRef>
                </c:val>
                <c:extLst>
                  <c:ext xmlns:c16="http://schemas.microsoft.com/office/drawing/2014/chart" uri="{C3380CC4-5D6E-409C-BE32-E72D297353CC}">
                    <c16:uniqueId val="{00000001-944D-47C0-8E8E-4A22D2BC409C}"/>
                  </c:ext>
                </c:extLst>
              </c15:ser>
            </c15:filteredBarSeries>
          </c:ext>
        </c:extLst>
      </c:bar3DChart>
      <c:catAx>
        <c:axId val="76266280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tr-TR"/>
          </a:p>
        </c:txPr>
        <c:crossAx val="762661160"/>
        <c:crosses val="autoZero"/>
        <c:auto val="1"/>
        <c:lblAlgn val="ctr"/>
        <c:lblOffset val="100"/>
        <c:noMultiLvlLbl val="0"/>
      </c:catAx>
      <c:valAx>
        <c:axId val="762661160"/>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762662800"/>
        <c:crosses val="autoZero"/>
        <c:crossBetween val="between"/>
      </c:valAx>
      <c:spPr>
        <a:noFill/>
        <a:ln>
          <a:noFill/>
        </a:ln>
        <a:effectLst/>
      </c:spPr>
    </c:plotArea>
    <c:plotVisOnly val="1"/>
    <c:dispBlanksAs val="gap"/>
    <c:showDLblsOverMax val="0"/>
  </c:chart>
  <c:spPr>
    <a:noFill/>
    <a:ln>
      <a:noFill/>
    </a:ln>
    <a:effectLst/>
  </c:spPr>
  <c:txPr>
    <a:bodyPr/>
    <a:lstStyle/>
    <a:p>
      <a:pPr>
        <a:defRPr sz="1000">
          <a:latin typeface="Arial" panose="020B0604020202020204" pitchFamily="34" charset="0"/>
          <a:cs typeface="Arial" panose="020B0604020202020204" pitchFamily="34" charset="0"/>
        </a:defRPr>
      </a:pPr>
      <a:endParaRPr lang="tr-TR"/>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2386918505204589E-3"/>
          <c:y val="4.3650793650793648E-2"/>
          <c:w val="0.9947613081494795"/>
          <c:h val="0.72534933133358326"/>
        </c:manualLayout>
      </c:layout>
      <c:bar3DChart>
        <c:barDir val="col"/>
        <c:grouping val="clustered"/>
        <c:varyColors val="0"/>
        <c:ser>
          <c:idx val="0"/>
          <c:order val="0"/>
          <c:spPr>
            <a:solidFill>
              <a:schemeClr val="accent1"/>
            </a:solidFill>
            <a:ln>
              <a:noFill/>
            </a:ln>
            <a:effectLst/>
            <a:sp3d/>
          </c:spPr>
          <c:invertIfNegative val="0"/>
          <c:dPt>
            <c:idx val="0"/>
            <c:invertIfNegative val="0"/>
            <c:bubble3D val="0"/>
            <c:spPr>
              <a:solidFill>
                <a:srgbClr val="00B0F0"/>
              </a:solidFill>
              <a:ln>
                <a:noFill/>
              </a:ln>
              <a:effectLst/>
              <a:sp3d/>
            </c:spPr>
            <c:extLst>
              <c:ext xmlns:c16="http://schemas.microsoft.com/office/drawing/2014/chart" uri="{C3380CC4-5D6E-409C-BE32-E72D297353CC}">
                <c16:uniqueId val="{00000001-9288-43DA-A49F-86B07504F5F3}"/>
              </c:ext>
            </c:extLst>
          </c:dPt>
          <c:dPt>
            <c:idx val="1"/>
            <c:invertIfNegative val="0"/>
            <c:bubble3D val="0"/>
            <c:spPr>
              <a:solidFill>
                <a:schemeClr val="accent1">
                  <a:lumMod val="75000"/>
                </a:schemeClr>
              </a:solidFill>
              <a:ln>
                <a:noFill/>
              </a:ln>
              <a:effectLst/>
              <a:sp3d/>
            </c:spPr>
            <c:extLst>
              <c:ext xmlns:c16="http://schemas.microsoft.com/office/drawing/2014/chart" uri="{C3380CC4-5D6E-409C-BE32-E72D297353CC}">
                <c16:uniqueId val="{00000003-9288-43DA-A49F-86B07504F5F3}"/>
              </c:ext>
            </c:extLst>
          </c:dPt>
          <c:dPt>
            <c:idx val="2"/>
            <c:invertIfNegative val="0"/>
            <c:bubble3D val="0"/>
            <c:spPr>
              <a:solidFill>
                <a:schemeClr val="accent1">
                  <a:lumMod val="40000"/>
                  <a:lumOff val="60000"/>
                </a:schemeClr>
              </a:solidFill>
              <a:ln>
                <a:noFill/>
              </a:ln>
              <a:effectLst/>
              <a:sp3d/>
            </c:spPr>
            <c:extLst>
              <c:ext xmlns:c16="http://schemas.microsoft.com/office/drawing/2014/chart" uri="{C3380CC4-5D6E-409C-BE32-E72D297353CC}">
                <c16:uniqueId val="{00000005-9288-43DA-A49F-86B07504F5F3}"/>
              </c:ext>
            </c:extLst>
          </c:dPt>
          <c:dPt>
            <c:idx val="3"/>
            <c:invertIfNegative val="0"/>
            <c:bubble3D val="0"/>
            <c:spPr>
              <a:solidFill>
                <a:srgbClr val="C00000"/>
              </a:solidFill>
              <a:ln>
                <a:noFill/>
              </a:ln>
              <a:effectLst/>
              <a:sp3d/>
            </c:spPr>
            <c:extLst>
              <c:ext xmlns:c16="http://schemas.microsoft.com/office/drawing/2014/chart" uri="{C3380CC4-5D6E-409C-BE32-E72D297353CC}">
                <c16:uniqueId val="{00000006-9288-43DA-A49F-86B07504F5F3}"/>
              </c:ext>
            </c:extLst>
          </c:dPt>
          <c:dLbls>
            <c:dLbl>
              <c:idx val="0"/>
              <c:layout>
                <c:manualLayout>
                  <c:x val="1.9444444444444445E-2"/>
                  <c:y val="-2.7777777777777776E-2"/>
                </c:manualLayout>
              </c:layout>
              <c:tx>
                <c:rich>
                  <a:bodyPr/>
                  <a:lstStyle/>
                  <a:p>
                    <a:r>
                      <a:rPr lang="en-US" dirty="0" smtClean="0"/>
                      <a:t>%48</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288-43DA-A49F-86B07504F5F3}"/>
                </c:ext>
              </c:extLst>
            </c:dLbl>
            <c:dLbl>
              <c:idx val="1"/>
              <c:layout>
                <c:manualLayout>
                  <c:x val="3.3333333333333333E-2"/>
                  <c:y val="-4.6296296296296294E-2"/>
                </c:manualLayout>
              </c:layout>
              <c:tx>
                <c:rich>
                  <a:bodyPr/>
                  <a:lstStyle/>
                  <a:p>
                    <a:r>
                      <a:rPr lang="en-US" dirty="0" smtClean="0"/>
                      <a:t>%21</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288-43DA-A49F-86B07504F5F3}"/>
                </c:ext>
              </c:extLst>
            </c:dLbl>
            <c:dLbl>
              <c:idx val="2"/>
              <c:layout>
                <c:manualLayout>
                  <c:x val="2.2222222222222223E-2"/>
                  <c:y val="-2.7777777777777776E-2"/>
                </c:manualLayout>
              </c:layout>
              <c:tx>
                <c:rich>
                  <a:bodyPr/>
                  <a:lstStyle/>
                  <a:p>
                    <a:r>
                      <a:rPr lang="en-US" dirty="0" smtClean="0"/>
                      <a:t>%79</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288-43DA-A49F-86B07504F5F3}"/>
                </c:ext>
              </c:extLst>
            </c:dLbl>
            <c:dLbl>
              <c:idx val="3"/>
              <c:layout>
                <c:manualLayout>
                  <c:x val="2.3177567728998209E-2"/>
                  <c:y val="-2.7777777777777814E-2"/>
                </c:manualLayout>
              </c:layout>
              <c:tx>
                <c:rich>
                  <a:bodyPr/>
                  <a:lstStyle/>
                  <a:p>
                    <a:r>
                      <a:rPr lang="en-US" dirty="0" smtClean="0"/>
                      <a:t>%60</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288-43DA-A49F-86B07504F5F3}"/>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'Karar Dağılım'!$G$42:$J$42</c:f>
              <c:strCache>
                <c:ptCount val="4"/>
                <c:pt idx="0">
                  <c:v>Heyet Gündemine Alınmayan Başvurular </c:v>
                </c:pt>
                <c:pt idx="1">
                  <c:v>Müşteri Lehine Sonuçlanan Başvurular</c:v>
                </c:pt>
                <c:pt idx="2">
                  <c:v>Banka Lehine Sonuçlanan Başvurular </c:v>
                </c:pt>
                <c:pt idx="3">
                  <c:v>Müşteri Lehine
Sonuçlanma Oranı - Heyet Gündemine Alınan Başvurular </c:v>
                </c:pt>
              </c:strCache>
            </c:strRef>
          </c:cat>
          <c:val>
            <c:numRef>
              <c:f>'Karar Dağılım'!$G$43:$J$43</c:f>
              <c:numCache>
                <c:formatCode>#,##0</c:formatCode>
                <c:ptCount val="4"/>
                <c:pt idx="0">
                  <c:v>17759</c:v>
                </c:pt>
                <c:pt idx="1">
                  <c:v>1247</c:v>
                </c:pt>
                <c:pt idx="2">
                  <c:v>4663</c:v>
                </c:pt>
                <c:pt idx="3">
                  <c:v>11060</c:v>
                </c:pt>
              </c:numCache>
            </c:numRef>
          </c:val>
          <c:extLst>
            <c:ext xmlns:c16="http://schemas.microsoft.com/office/drawing/2014/chart" uri="{C3380CC4-5D6E-409C-BE32-E72D297353CC}">
              <c16:uniqueId val="{00000007-9288-43DA-A49F-86B07504F5F3}"/>
            </c:ext>
          </c:extLst>
        </c:ser>
        <c:dLbls>
          <c:showLegendKey val="0"/>
          <c:showVal val="0"/>
          <c:showCatName val="0"/>
          <c:showSerName val="0"/>
          <c:showPercent val="0"/>
          <c:showBubbleSize val="0"/>
        </c:dLbls>
        <c:gapWidth val="150"/>
        <c:shape val="box"/>
        <c:axId val="592392056"/>
        <c:axId val="592392384"/>
        <c:axId val="0"/>
      </c:bar3DChart>
      <c:catAx>
        <c:axId val="59239205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tr-TR"/>
          </a:p>
        </c:txPr>
        <c:crossAx val="592392384"/>
        <c:crosses val="autoZero"/>
        <c:auto val="1"/>
        <c:lblAlgn val="ctr"/>
        <c:lblOffset val="100"/>
        <c:noMultiLvlLbl val="0"/>
      </c:catAx>
      <c:valAx>
        <c:axId val="592392384"/>
        <c:scaling>
          <c:orientation val="minMax"/>
        </c:scaling>
        <c:delete val="1"/>
        <c:axPos val="l"/>
        <c:majorGridlines>
          <c:spPr>
            <a:ln w="9525" cap="flat" cmpd="sng" algn="ctr">
              <a:noFill/>
              <a:round/>
            </a:ln>
            <a:effectLst/>
          </c:spPr>
        </c:majorGridlines>
        <c:numFmt formatCode="#,##0" sourceLinked="1"/>
        <c:majorTickMark val="none"/>
        <c:minorTickMark val="none"/>
        <c:tickLblPos val="nextTo"/>
        <c:crossAx val="592392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0.19843</cdr:x>
      <cdr:y>0.8635</cdr:y>
    </cdr:from>
    <cdr:to>
      <cdr:x>0.7888</cdr:x>
      <cdr:y>0.92214</cdr:y>
    </cdr:to>
    <cdr:sp macro="" textlink="">
      <cdr:nvSpPr>
        <cdr:cNvPr id="2" name="TextBox 1"/>
        <cdr:cNvSpPr txBox="1"/>
      </cdr:nvSpPr>
      <cdr:spPr>
        <a:xfrm xmlns:a="http://schemas.openxmlformats.org/drawingml/2006/main">
          <a:off x="1539240" y="3253740"/>
          <a:ext cx="4579620" cy="2209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000" b="1">
              <a:latin typeface="Arial" panose="020B0604020202020204" pitchFamily="34" charset="0"/>
              <a:cs typeface="Arial" panose="020B0604020202020204" pitchFamily="34" charset="0"/>
            </a:rPr>
            <a:t>2014			</a:t>
          </a:r>
          <a:r>
            <a:rPr lang="tr-TR" sz="1000" b="1" baseline="0">
              <a:latin typeface="Arial" panose="020B0604020202020204" pitchFamily="34" charset="0"/>
              <a:cs typeface="Arial" panose="020B0604020202020204" pitchFamily="34" charset="0"/>
            </a:rPr>
            <a:t>                       </a:t>
          </a:r>
          <a:r>
            <a:rPr lang="tr-TR" sz="1000" b="1">
              <a:latin typeface="Arial" panose="020B0604020202020204" pitchFamily="34" charset="0"/>
              <a:cs typeface="Arial" panose="020B0604020202020204" pitchFamily="34" charset="0"/>
            </a:rPr>
            <a:t>2022</a:t>
          </a:r>
        </a:p>
      </cdr:txBody>
    </cdr:sp>
  </cdr:relSizeAnchor>
  <cdr:relSizeAnchor xmlns:cdr="http://schemas.openxmlformats.org/drawingml/2006/chartDrawing">
    <cdr:from>
      <cdr:x>0.77975</cdr:x>
      <cdr:y>0.62699</cdr:y>
    </cdr:from>
    <cdr:to>
      <cdr:x>0.88186</cdr:x>
      <cdr:y>0.68432</cdr:y>
    </cdr:to>
    <cdr:sp macro="" textlink="">
      <cdr:nvSpPr>
        <cdr:cNvPr id="3" name="TextBox 2"/>
        <cdr:cNvSpPr txBox="1"/>
      </cdr:nvSpPr>
      <cdr:spPr>
        <a:xfrm xmlns:a="http://schemas.openxmlformats.org/drawingml/2006/main">
          <a:off x="6048672" y="2362572"/>
          <a:ext cx="792088" cy="2160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100" dirty="0" smtClean="0"/>
            <a:t>(*)</a:t>
          </a:r>
          <a:endParaRPr lang="tr-TR"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0.06068</cdr:x>
      <cdr:y>0.7956</cdr:y>
    </cdr:from>
    <cdr:to>
      <cdr:x>0.13784</cdr:x>
      <cdr:y>0.85219</cdr:y>
    </cdr:to>
    <cdr:sp macro="" textlink="">
      <cdr:nvSpPr>
        <cdr:cNvPr id="2" name="TextBox 1"/>
        <cdr:cNvSpPr txBox="1"/>
      </cdr:nvSpPr>
      <cdr:spPr>
        <a:xfrm xmlns:a="http://schemas.openxmlformats.org/drawingml/2006/main">
          <a:off x="539552" y="3100943"/>
          <a:ext cx="686144" cy="2205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200" b="1" dirty="0">
              <a:latin typeface="Arial" panose="020B0604020202020204" pitchFamily="34" charset="0"/>
              <a:cs typeface="Arial" panose="020B0604020202020204" pitchFamily="34" charset="0"/>
            </a:rPr>
            <a:t>2012</a:t>
          </a:r>
        </a:p>
      </cdr:txBody>
    </cdr:sp>
  </cdr:relSizeAnchor>
  <cdr:relSizeAnchor xmlns:cdr="http://schemas.openxmlformats.org/drawingml/2006/chartDrawing">
    <cdr:from>
      <cdr:x>0.1488</cdr:x>
      <cdr:y>0.7956</cdr:y>
    </cdr:from>
    <cdr:to>
      <cdr:x>0.21553</cdr:x>
      <cdr:y>0.84643</cdr:y>
    </cdr:to>
    <cdr:sp macro="" textlink="">
      <cdr:nvSpPr>
        <cdr:cNvPr id="3" name="TextBox 2"/>
        <cdr:cNvSpPr txBox="1"/>
      </cdr:nvSpPr>
      <cdr:spPr>
        <a:xfrm xmlns:a="http://schemas.openxmlformats.org/drawingml/2006/main">
          <a:off x="1323197" y="3100943"/>
          <a:ext cx="593396" cy="1981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200" b="1" dirty="0">
              <a:latin typeface="Arial" panose="020B0604020202020204" pitchFamily="34" charset="0"/>
              <a:cs typeface="Arial" panose="020B0604020202020204" pitchFamily="34" charset="0"/>
            </a:rPr>
            <a:t>2013</a:t>
          </a:r>
        </a:p>
      </cdr:txBody>
    </cdr:sp>
  </cdr:relSizeAnchor>
  <cdr:relSizeAnchor xmlns:cdr="http://schemas.openxmlformats.org/drawingml/2006/chartDrawing">
    <cdr:from>
      <cdr:x>0.23073</cdr:x>
      <cdr:y>0.7956</cdr:y>
    </cdr:from>
    <cdr:to>
      <cdr:x>0.29746</cdr:x>
      <cdr:y>0.84643</cdr:y>
    </cdr:to>
    <cdr:sp macro="" textlink="">
      <cdr:nvSpPr>
        <cdr:cNvPr id="5" name="TextBox 1"/>
        <cdr:cNvSpPr txBox="1"/>
      </cdr:nvSpPr>
      <cdr:spPr>
        <a:xfrm xmlns:a="http://schemas.openxmlformats.org/drawingml/2006/main">
          <a:off x="2051720" y="3100943"/>
          <a:ext cx="593395" cy="1981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tr-TR" sz="1200" b="1" dirty="0">
              <a:latin typeface="Arial" panose="020B0604020202020204" pitchFamily="34" charset="0"/>
              <a:cs typeface="Arial" panose="020B0604020202020204" pitchFamily="34" charset="0"/>
            </a:rPr>
            <a:t>2014</a:t>
          </a:r>
        </a:p>
      </cdr:txBody>
    </cdr:sp>
  </cdr:relSizeAnchor>
  <cdr:relSizeAnchor xmlns:cdr="http://schemas.openxmlformats.org/drawingml/2006/chartDrawing">
    <cdr:from>
      <cdr:x>0.3036</cdr:x>
      <cdr:y>0.79874</cdr:y>
    </cdr:from>
    <cdr:to>
      <cdr:x>0.38007</cdr:x>
      <cdr:y>0.84729</cdr:y>
    </cdr:to>
    <cdr:sp macro="" textlink="">
      <cdr:nvSpPr>
        <cdr:cNvPr id="7" name="TextBox 1"/>
        <cdr:cNvSpPr txBox="1"/>
      </cdr:nvSpPr>
      <cdr:spPr>
        <a:xfrm xmlns:a="http://schemas.openxmlformats.org/drawingml/2006/main">
          <a:off x="2699792" y="3113182"/>
          <a:ext cx="680008" cy="189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tr-TR" sz="1200" b="1" dirty="0">
              <a:latin typeface="Arial" panose="020B0604020202020204" pitchFamily="34" charset="0"/>
              <a:cs typeface="Arial" panose="020B0604020202020204" pitchFamily="34" charset="0"/>
            </a:rPr>
            <a:t>2015</a:t>
          </a:r>
        </a:p>
      </cdr:txBody>
    </cdr:sp>
  </cdr:relSizeAnchor>
  <cdr:relSizeAnchor xmlns:cdr="http://schemas.openxmlformats.org/drawingml/2006/chartDrawing">
    <cdr:from>
      <cdr:x>0.63561</cdr:x>
      <cdr:y>0.79874</cdr:y>
    </cdr:from>
    <cdr:to>
      <cdr:x>0.70235</cdr:x>
      <cdr:y>0.84957</cdr:y>
    </cdr:to>
    <cdr:sp macro="" textlink="">
      <cdr:nvSpPr>
        <cdr:cNvPr id="8" name="TextBox 1"/>
        <cdr:cNvSpPr txBox="1"/>
      </cdr:nvSpPr>
      <cdr:spPr>
        <a:xfrm xmlns:a="http://schemas.openxmlformats.org/drawingml/2006/main">
          <a:off x="5652139" y="3113182"/>
          <a:ext cx="593484" cy="1981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tr-TR" sz="1200" b="1" dirty="0">
              <a:latin typeface="Arial" panose="020B0604020202020204" pitchFamily="34" charset="0"/>
              <a:cs typeface="Arial" panose="020B0604020202020204" pitchFamily="34" charset="0"/>
            </a:rPr>
            <a:t>2019</a:t>
          </a:r>
        </a:p>
      </cdr:txBody>
    </cdr:sp>
  </cdr:relSizeAnchor>
  <cdr:relSizeAnchor xmlns:cdr="http://schemas.openxmlformats.org/drawingml/2006/chartDrawing">
    <cdr:from>
      <cdr:x>0.55361</cdr:x>
      <cdr:y>0.79874</cdr:y>
    </cdr:from>
    <cdr:to>
      <cdr:x>0.62034</cdr:x>
      <cdr:y>0.84957</cdr:y>
    </cdr:to>
    <cdr:sp macro="" textlink="">
      <cdr:nvSpPr>
        <cdr:cNvPr id="9" name="TextBox 1"/>
        <cdr:cNvSpPr txBox="1"/>
      </cdr:nvSpPr>
      <cdr:spPr>
        <a:xfrm xmlns:a="http://schemas.openxmlformats.org/drawingml/2006/main">
          <a:off x="4923002" y="3113182"/>
          <a:ext cx="593395" cy="1981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tr-TR" sz="1200" b="1" dirty="0">
              <a:latin typeface="Arial" panose="020B0604020202020204" pitchFamily="34" charset="0"/>
              <a:cs typeface="Arial" panose="020B0604020202020204" pitchFamily="34" charset="0"/>
            </a:rPr>
            <a:t>2018</a:t>
          </a:r>
        </a:p>
      </cdr:txBody>
    </cdr:sp>
  </cdr:relSizeAnchor>
  <cdr:relSizeAnchor xmlns:cdr="http://schemas.openxmlformats.org/drawingml/2006/chartDrawing">
    <cdr:from>
      <cdr:x>0.47365</cdr:x>
      <cdr:y>0.79874</cdr:y>
    </cdr:from>
    <cdr:to>
      <cdr:x>0.54039</cdr:x>
      <cdr:y>0.84957</cdr:y>
    </cdr:to>
    <cdr:sp macro="" textlink="">
      <cdr:nvSpPr>
        <cdr:cNvPr id="11" name="TextBox 1"/>
        <cdr:cNvSpPr txBox="1"/>
      </cdr:nvSpPr>
      <cdr:spPr>
        <a:xfrm xmlns:a="http://schemas.openxmlformats.org/drawingml/2006/main">
          <a:off x="4211960" y="3113182"/>
          <a:ext cx="593484" cy="1981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tr-TR" sz="1200" b="1" dirty="0">
              <a:latin typeface="Arial" panose="020B0604020202020204" pitchFamily="34" charset="0"/>
              <a:cs typeface="Arial" panose="020B0604020202020204" pitchFamily="34" charset="0"/>
            </a:rPr>
            <a:t>2017</a:t>
          </a:r>
        </a:p>
      </cdr:txBody>
    </cdr:sp>
  </cdr:relSizeAnchor>
  <cdr:relSizeAnchor xmlns:cdr="http://schemas.openxmlformats.org/drawingml/2006/chartDrawing">
    <cdr:from>
      <cdr:x>0.38044</cdr:x>
      <cdr:y>0.79874</cdr:y>
    </cdr:from>
    <cdr:to>
      <cdr:x>0.44718</cdr:x>
      <cdr:y>0.84957</cdr:y>
    </cdr:to>
    <cdr:sp macro="" textlink="">
      <cdr:nvSpPr>
        <cdr:cNvPr id="12" name="TextBox 1"/>
        <cdr:cNvSpPr txBox="1"/>
      </cdr:nvSpPr>
      <cdr:spPr>
        <a:xfrm xmlns:a="http://schemas.openxmlformats.org/drawingml/2006/main">
          <a:off x="3383071" y="3113182"/>
          <a:ext cx="593484" cy="1981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tr-TR" sz="1200" b="1" dirty="0">
              <a:latin typeface="Arial" panose="020B0604020202020204" pitchFamily="34" charset="0"/>
              <a:cs typeface="Arial" panose="020B0604020202020204" pitchFamily="34" charset="0"/>
            </a:rPr>
            <a:t>2016</a:t>
          </a:r>
        </a:p>
      </cdr:txBody>
    </cdr:sp>
  </cdr:relSizeAnchor>
  <cdr:relSizeAnchor xmlns:cdr="http://schemas.openxmlformats.org/drawingml/2006/chartDrawing">
    <cdr:from>
      <cdr:x>0.79756</cdr:x>
      <cdr:y>0.7956</cdr:y>
    </cdr:from>
    <cdr:to>
      <cdr:x>0.8643</cdr:x>
      <cdr:y>0.84643</cdr:y>
    </cdr:to>
    <cdr:sp macro="" textlink="">
      <cdr:nvSpPr>
        <cdr:cNvPr id="13" name="TextBox 1"/>
        <cdr:cNvSpPr txBox="1"/>
      </cdr:nvSpPr>
      <cdr:spPr>
        <a:xfrm xmlns:a="http://schemas.openxmlformats.org/drawingml/2006/main">
          <a:off x="7092280" y="3100943"/>
          <a:ext cx="593484" cy="1981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tr-TR" sz="1200" b="1" dirty="0">
              <a:latin typeface="Arial" panose="020B0604020202020204" pitchFamily="34" charset="0"/>
              <a:cs typeface="Arial" panose="020B0604020202020204" pitchFamily="34" charset="0"/>
            </a:rPr>
            <a:t>2021</a:t>
          </a:r>
        </a:p>
      </cdr:txBody>
    </cdr:sp>
  </cdr:relSizeAnchor>
  <cdr:relSizeAnchor xmlns:cdr="http://schemas.openxmlformats.org/drawingml/2006/chartDrawing">
    <cdr:from>
      <cdr:x>0.71658</cdr:x>
      <cdr:y>0.7956</cdr:y>
    </cdr:from>
    <cdr:to>
      <cdr:x>0.78332</cdr:x>
      <cdr:y>0.84643</cdr:y>
    </cdr:to>
    <cdr:sp macro="" textlink="">
      <cdr:nvSpPr>
        <cdr:cNvPr id="15" name="TextBox 1"/>
        <cdr:cNvSpPr txBox="1"/>
      </cdr:nvSpPr>
      <cdr:spPr>
        <a:xfrm xmlns:a="http://schemas.openxmlformats.org/drawingml/2006/main">
          <a:off x="6372200" y="3100943"/>
          <a:ext cx="593484" cy="1981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tr-TR" sz="1200" b="1" dirty="0">
              <a:latin typeface="Arial" panose="020B0604020202020204" pitchFamily="34" charset="0"/>
              <a:cs typeface="Arial" panose="020B0604020202020204" pitchFamily="34" charset="0"/>
            </a:rPr>
            <a:t>2020</a:t>
          </a:r>
        </a:p>
      </cdr:txBody>
    </cdr:sp>
  </cdr:relSizeAnchor>
  <cdr:relSizeAnchor xmlns:cdr="http://schemas.openxmlformats.org/drawingml/2006/chartDrawing">
    <cdr:from>
      <cdr:x>0.87854</cdr:x>
      <cdr:y>0.7956</cdr:y>
    </cdr:from>
    <cdr:to>
      <cdr:x>0.95153</cdr:x>
      <cdr:y>0.84448</cdr:y>
    </cdr:to>
    <cdr:sp macro="" textlink="">
      <cdr:nvSpPr>
        <cdr:cNvPr id="4" name="TextBox 3"/>
        <cdr:cNvSpPr txBox="1"/>
      </cdr:nvSpPr>
      <cdr:spPr>
        <a:xfrm xmlns:a="http://schemas.openxmlformats.org/drawingml/2006/main">
          <a:off x="7812360" y="3100943"/>
          <a:ext cx="649062" cy="1905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200" b="1" dirty="0">
              <a:latin typeface="Arial" panose="020B0604020202020204" pitchFamily="34" charset="0"/>
              <a:cs typeface="Arial" panose="020B0604020202020204" pitchFamily="34" charset="0"/>
            </a:rPr>
            <a:t>2022</a:t>
          </a:r>
        </a:p>
      </cdr:txBody>
    </cdr:sp>
  </cdr:relSizeAnchor>
  <cdr:relSizeAnchor xmlns:cdr="http://schemas.openxmlformats.org/drawingml/2006/chartDrawing">
    <cdr:from>
      <cdr:x>0.01877</cdr:x>
      <cdr:y>0.94135</cdr:y>
    </cdr:from>
    <cdr:to>
      <cdr:x>0.29093</cdr:x>
      <cdr:y>0.99218</cdr:y>
    </cdr:to>
    <cdr:sp macro="" textlink="">
      <cdr:nvSpPr>
        <cdr:cNvPr id="6" name="TextBox 5"/>
        <cdr:cNvSpPr txBox="1"/>
      </cdr:nvSpPr>
      <cdr:spPr>
        <a:xfrm xmlns:a="http://schemas.openxmlformats.org/drawingml/2006/main">
          <a:off x="137160" y="3669030"/>
          <a:ext cx="1988820" cy="1981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100" dirty="0"/>
            <a:t>(*) 1 Ocak 2022 - 30 Eylül 2022</a:t>
          </a:r>
        </a:p>
      </cdr:txBody>
    </cdr:sp>
  </cdr:relSizeAnchor>
</c:userShapes>
</file>

<file path=ppt/drawings/drawing3.xml><?xml version="1.0" encoding="utf-8"?>
<c:userShapes xmlns:c="http://schemas.openxmlformats.org/drawingml/2006/chart">
  <cdr:relSizeAnchor xmlns:cdr="http://schemas.openxmlformats.org/drawingml/2006/chartDrawing">
    <cdr:from>
      <cdr:x>0.12093</cdr:x>
      <cdr:y>0.14987</cdr:y>
    </cdr:from>
    <cdr:to>
      <cdr:x>0.20731</cdr:x>
      <cdr:y>0.22041</cdr:y>
    </cdr:to>
    <cdr:sp macro="" textlink="">
      <cdr:nvSpPr>
        <cdr:cNvPr id="2" name="TextBox 1"/>
        <cdr:cNvSpPr txBox="1"/>
      </cdr:nvSpPr>
      <cdr:spPr>
        <a:xfrm xmlns:a="http://schemas.openxmlformats.org/drawingml/2006/main">
          <a:off x="1008112" y="549995"/>
          <a:ext cx="720080" cy="2588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200" b="1" dirty="0">
              <a:solidFill>
                <a:srgbClr val="FF0000"/>
              </a:solidFill>
              <a:latin typeface="Arial" panose="020B0604020202020204" pitchFamily="34" charset="0"/>
              <a:cs typeface="Arial" panose="020B0604020202020204" pitchFamily="34" charset="0"/>
            </a:rPr>
            <a:t>%74</a:t>
          </a:r>
        </a:p>
      </cdr:txBody>
    </cdr:sp>
  </cdr:relSizeAnchor>
  <cdr:relSizeAnchor xmlns:cdr="http://schemas.openxmlformats.org/drawingml/2006/chartDrawing">
    <cdr:from>
      <cdr:x>0.26778</cdr:x>
      <cdr:y>0.55887</cdr:y>
    </cdr:from>
    <cdr:to>
      <cdr:x>0.33337</cdr:x>
      <cdr:y>0.63545</cdr:y>
    </cdr:to>
    <cdr:sp macro="" textlink="">
      <cdr:nvSpPr>
        <cdr:cNvPr id="3" name="TextBox 2"/>
        <cdr:cNvSpPr txBox="1"/>
      </cdr:nvSpPr>
      <cdr:spPr>
        <a:xfrm xmlns:a="http://schemas.openxmlformats.org/drawingml/2006/main">
          <a:off x="2232248" y="2050906"/>
          <a:ext cx="546811" cy="28103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200" dirty="0">
              <a:latin typeface="Arial" panose="020B0604020202020204" pitchFamily="34" charset="0"/>
              <a:cs typeface="Arial" panose="020B0604020202020204" pitchFamily="34" charset="0"/>
            </a:rPr>
            <a:t>%11</a:t>
          </a:r>
        </a:p>
      </cdr:txBody>
    </cdr:sp>
  </cdr:relSizeAnchor>
  <cdr:relSizeAnchor xmlns:cdr="http://schemas.openxmlformats.org/drawingml/2006/chartDrawing">
    <cdr:from>
      <cdr:x>0.40603</cdr:x>
      <cdr:y>0.55887</cdr:y>
    </cdr:from>
    <cdr:to>
      <cdr:x>0.48505</cdr:x>
      <cdr:y>0.64358</cdr:y>
    </cdr:to>
    <cdr:sp macro="" textlink="">
      <cdr:nvSpPr>
        <cdr:cNvPr id="4" name="TextBox 3"/>
        <cdr:cNvSpPr txBox="1"/>
      </cdr:nvSpPr>
      <cdr:spPr>
        <a:xfrm xmlns:a="http://schemas.openxmlformats.org/drawingml/2006/main">
          <a:off x="3384748" y="2050906"/>
          <a:ext cx="658804" cy="31087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200" dirty="0">
              <a:latin typeface="Arial" panose="020B0604020202020204" pitchFamily="34" charset="0"/>
              <a:cs typeface="Arial" panose="020B0604020202020204" pitchFamily="34" charset="0"/>
            </a:rPr>
            <a:t>%6</a:t>
          </a:r>
        </a:p>
      </cdr:txBody>
    </cdr:sp>
  </cdr:relSizeAnchor>
  <cdr:relSizeAnchor xmlns:cdr="http://schemas.openxmlformats.org/drawingml/2006/chartDrawing">
    <cdr:from>
      <cdr:x>0.55283</cdr:x>
      <cdr:y>0.55887</cdr:y>
    </cdr:from>
    <cdr:to>
      <cdr:x>0.64282</cdr:x>
      <cdr:y>0.65192</cdr:y>
    </cdr:to>
    <cdr:sp macro="" textlink="">
      <cdr:nvSpPr>
        <cdr:cNvPr id="5" name="TextBox 4"/>
        <cdr:cNvSpPr txBox="1"/>
      </cdr:nvSpPr>
      <cdr:spPr>
        <a:xfrm xmlns:a="http://schemas.openxmlformats.org/drawingml/2006/main">
          <a:off x="4608512" y="2050906"/>
          <a:ext cx="750206" cy="34148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200" dirty="0">
              <a:latin typeface="Arial" panose="020B0604020202020204" pitchFamily="34" charset="0"/>
              <a:cs typeface="Arial" panose="020B0604020202020204" pitchFamily="34" charset="0"/>
            </a:rPr>
            <a:t>%2</a:t>
          </a:r>
        </a:p>
      </cdr:txBody>
    </cdr:sp>
  </cdr:relSizeAnchor>
  <cdr:relSizeAnchor xmlns:cdr="http://schemas.openxmlformats.org/drawingml/2006/chartDrawing">
    <cdr:from>
      <cdr:x>0.69103</cdr:x>
      <cdr:y>0.55887</cdr:y>
    </cdr:from>
    <cdr:to>
      <cdr:x>0.77075</cdr:x>
      <cdr:y>0.64255</cdr:y>
    </cdr:to>
    <cdr:sp macro="" textlink="">
      <cdr:nvSpPr>
        <cdr:cNvPr id="6" name="TextBox 5"/>
        <cdr:cNvSpPr txBox="1"/>
      </cdr:nvSpPr>
      <cdr:spPr>
        <a:xfrm xmlns:a="http://schemas.openxmlformats.org/drawingml/2006/main">
          <a:off x="5760640" y="2050906"/>
          <a:ext cx="664568" cy="30708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200" dirty="0">
              <a:latin typeface="Arial" panose="020B0604020202020204" pitchFamily="34" charset="0"/>
              <a:cs typeface="Arial" panose="020B0604020202020204" pitchFamily="34" charset="0"/>
            </a:rPr>
            <a:t>%2</a:t>
          </a:r>
        </a:p>
      </cdr:txBody>
    </cdr:sp>
  </cdr:relSizeAnchor>
  <cdr:relSizeAnchor xmlns:cdr="http://schemas.openxmlformats.org/drawingml/2006/chartDrawing">
    <cdr:from>
      <cdr:x>0.82924</cdr:x>
      <cdr:y>0.55887</cdr:y>
    </cdr:from>
    <cdr:to>
      <cdr:x>0.88947</cdr:x>
      <cdr:y>0.63052</cdr:y>
    </cdr:to>
    <cdr:sp macro="" textlink="">
      <cdr:nvSpPr>
        <cdr:cNvPr id="8" name="TextBox 7"/>
        <cdr:cNvSpPr txBox="1"/>
      </cdr:nvSpPr>
      <cdr:spPr>
        <a:xfrm xmlns:a="http://schemas.openxmlformats.org/drawingml/2006/main">
          <a:off x="6912768" y="2050906"/>
          <a:ext cx="502064" cy="26294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tr-TR" sz="1200" dirty="0">
              <a:latin typeface="Arial" panose="020B0604020202020204" pitchFamily="34" charset="0"/>
              <a:cs typeface="Arial" panose="020B0604020202020204" pitchFamily="34" charset="0"/>
            </a:rPr>
            <a:t>%5</a:t>
          </a:r>
        </a:p>
      </cdr:txBody>
    </cdr:sp>
  </cdr:relSizeAnchor>
</c:userShapes>
</file>

<file path=ppt/drawings/drawing4.xml><?xml version="1.0" encoding="utf-8"?>
<c:userShapes xmlns:c="http://schemas.openxmlformats.org/drawingml/2006/chart">
  <cdr:relSizeAnchor xmlns:cdr="http://schemas.openxmlformats.org/drawingml/2006/chartDrawing">
    <cdr:from>
      <cdr:x>0.34817</cdr:x>
      <cdr:y>0.05632</cdr:y>
    </cdr:from>
    <cdr:to>
      <cdr:x>0.59286</cdr:x>
      <cdr:y>0.19096</cdr:y>
    </cdr:to>
    <cdr:sp macro="" textlink="">
      <cdr:nvSpPr>
        <cdr:cNvPr id="2" name="TextBox 5"/>
        <cdr:cNvSpPr txBox="1"/>
      </cdr:nvSpPr>
      <cdr:spPr>
        <a:xfrm xmlns:a="http://schemas.openxmlformats.org/drawingml/2006/main">
          <a:off x="2532171" y="180261"/>
          <a:ext cx="1779573" cy="43088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171450" indent="-171450">
            <a:buFont typeface="Arial" panose="020B0604020202020204" pitchFamily="34" charset="0"/>
            <a:buChar char="•"/>
          </a:pPr>
          <a:r>
            <a:rPr lang="tr-TR" sz="1100" dirty="0" smtClean="0">
              <a:latin typeface="Arial" panose="020B0604020202020204" pitchFamily="34" charset="0"/>
              <a:cs typeface="Arial" panose="020B0604020202020204" pitchFamily="34" charset="0"/>
            </a:rPr>
            <a:t>Heyetlerde Karara Bağlanan Başvurular</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FC59BC-6324-4283-AF83-DEBFCA24734E}" type="datetimeFigureOut">
              <a:rPr lang="tr-TR" smtClean="0"/>
              <a:t>27.10.2022</a:t>
            </a:fld>
            <a:endParaRPr lang="tr-T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FEE32E-E8D1-4DAA-B31F-A833068E852F}" type="slidenum">
              <a:rPr lang="tr-TR" smtClean="0"/>
              <a:t>‹#›</a:t>
            </a:fld>
            <a:endParaRPr lang="tr-TR"/>
          </a:p>
        </p:txBody>
      </p:sp>
    </p:spTree>
    <p:extLst>
      <p:ext uri="{BB962C8B-B14F-4D97-AF65-F5344CB8AC3E}">
        <p14:creationId xmlns:p14="http://schemas.microsoft.com/office/powerpoint/2010/main" val="3065563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na Sayfa">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4" y="0"/>
            <a:ext cx="9141291" cy="5143500"/>
          </a:xfrm>
          <a:prstGeom prst="rect">
            <a:avLst/>
          </a:prstGeom>
        </p:spPr>
      </p:pic>
      <p:sp>
        <p:nvSpPr>
          <p:cNvPr id="15" name="Text Placeholder 14"/>
          <p:cNvSpPr>
            <a:spLocks noGrp="1"/>
          </p:cNvSpPr>
          <p:nvPr>
            <p:ph type="body" sz="quarter" idx="10" hasCustomPrompt="1"/>
          </p:nvPr>
        </p:nvSpPr>
        <p:spPr>
          <a:xfrm>
            <a:off x="971600" y="2931790"/>
            <a:ext cx="7200800" cy="936625"/>
          </a:xfrm>
          <a:prstGeom prst="rect">
            <a:avLst/>
          </a:prstGeom>
        </p:spPr>
        <p:txBody>
          <a:bodyPr/>
          <a:lstStyle>
            <a:lvl1pPr marL="0" indent="0" algn="ctr">
              <a:buNone/>
              <a:defRPr b="1" baseline="0">
                <a:solidFill>
                  <a:schemeClr val="tx2">
                    <a:lumMod val="75000"/>
                  </a:schemeClr>
                </a:solidFill>
                <a:latin typeface="Arial" panose="020B0604020202020204" pitchFamily="34" charset="0"/>
                <a:cs typeface="Arial" panose="020B0604020202020204" pitchFamily="34" charset="0"/>
              </a:defRPr>
            </a:lvl1pPr>
          </a:lstStyle>
          <a:p>
            <a:pPr lvl="0"/>
            <a:r>
              <a:rPr lang="tr-TR" dirty="0" smtClean="0"/>
              <a:t>Başlık Arial Bold 30</a:t>
            </a:r>
          </a:p>
          <a:p>
            <a:pPr lvl="0"/>
            <a:r>
              <a:rPr lang="tr-TR" dirty="0" smtClean="0"/>
              <a:t>İkinci Satır</a:t>
            </a:r>
            <a:endParaRPr lang="tr-TR" dirty="0"/>
          </a:p>
        </p:txBody>
      </p:sp>
      <p:sp>
        <p:nvSpPr>
          <p:cNvPr id="19" name="Text Placeholder 18"/>
          <p:cNvSpPr>
            <a:spLocks noGrp="1"/>
          </p:cNvSpPr>
          <p:nvPr>
            <p:ph type="body" sz="quarter" idx="11" hasCustomPrompt="1"/>
          </p:nvPr>
        </p:nvSpPr>
        <p:spPr>
          <a:xfrm>
            <a:off x="2411413" y="4083918"/>
            <a:ext cx="4321175" cy="503237"/>
          </a:xfrm>
          <a:prstGeom prst="rect">
            <a:avLst/>
          </a:prstGeom>
        </p:spPr>
        <p:txBody>
          <a:bodyPr/>
          <a:lstStyle>
            <a:lvl1pPr marL="0" indent="0" algn="ctr">
              <a:buNone/>
              <a:defRPr sz="2000" baseline="0">
                <a:solidFill>
                  <a:schemeClr val="tx2">
                    <a:lumMod val="75000"/>
                  </a:schemeClr>
                </a:solidFill>
                <a:latin typeface="Arial" panose="020B0604020202020204" pitchFamily="34" charset="0"/>
                <a:cs typeface="Arial" panose="020B0604020202020204" pitchFamily="34" charset="0"/>
              </a:defRPr>
            </a:lvl1pPr>
          </a:lstStyle>
          <a:p>
            <a:pPr lvl="0"/>
            <a:r>
              <a:rPr lang="tr-TR" dirty="0" smtClean="0"/>
              <a:t>Arial Alt Başlık Regular 20</a:t>
            </a:r>
            <a:endParaRPr lang="tr-TR" dirty="0"/>
          </a:p>
        </p:txBody>
      </p:sp>
      <p:sp>
        <p:nvSpPr>
          <p:cNvPr id="23" name="Text Placeholder 22"/>
          <p:cNvSpPr>
            <a:spLocks noGrp="1"/>
          </p:cNvSpPr>
          <p:nvPr>
            <p:ph type="body" sz="quarter" idx="12" hasCustomPrompt="1"/>
          </p:nvPr>
        </p:nvSpPr>
        <p:spPr>
          <a:xfrm>
            <a:off x="3132138" y="4659982"/>
            <a:ext cx="2879725" cy="287685"/>
          </a:xfrm>
          <a:prstGeom prst="rect">
            <a:avLst/>
          </a:prstGeom>
        </p:spPr>
        <p:txBody>
          <a:bodyPr/>
          <a:lstStyle>
            <a:lvl1pPr marL="0" indent="0" algn="ctr">
              <a:buNone/>
              <a:defRPr sz="1800" baseline="0">
                <a:solidFill>
                  <a:schemeClr val="tx2">
                    <a:lumMod val="75000"/>
                  </a:schemeClr>
                </a:solidFill>
              </a:defRPr>
            </a:lvl1pPr>
          </a:lstStyle>
          <a:p>
            <a:pPr lvl="0"/>
            <a:r>
              <a:rPr lang="tr-TR" dirty="0" smtClean="0"/>
              <a:t>XX Ay 20XX</a:t>
            </a:r>
            <a:endParaRPr lang="tr-TR" dirty="0"/>
          </a:p>
        </p:txBody>
      </p:sp>
    </p:spTree>
    <p:extLst>
      <p:ext uri="{BB962C8B-B14F-4D97-AF65-F5344CB8AC3E}">
        <p14:creationId xmlns:p14="http://schemas.microsoft.com/office/powerpoint/2010/main" val="16195096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ra Sayfa">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4" y="0"/>
            <a:ext cx="9141291" cy="5143500"/>
          </a:xfrm>
          <a:prstGeom prst="rect">
            <a:avLst/>
          </a:prstGeom>
        </p:spPr>
      </p:pic>
      <p:sp>
        <p:nvSpPr>
          <p:cNvPr id="17" name="Text Placeholder 16"/>
          <p:cNvSpPr>
            <a:spLocks noGrp="1"/>
          </p:cNvSpPr>
          <p:nvPr>
            <p:ph type="body" sz="quarter" idx="12" hasCustomPrompt="1"/>
          </p:nvPr>
        </p:nvSpPr>
        <p:spPr>
          <a:xfrm>
            <a:off x="1691680" y="2355850"/>
            <a:ext cx="5760639" cy="503238"/>
          </a:xfrm>
          <a:prstGeom prst="rect">
            <a:avLst/>
          </a:prstGeom>
        </p:spPr>
        <p:txBody>
          <a:bodyPr/>
          <a:lstStyle>
            <a:lvl1pPr marL="0" indent="0" algn="ctr" eaLnBrk="1" hangingPunct="1">
              <a:buNone/>
              <a:defRPr sz="3200">
                <a:solidFill>
                  <a:schemeClr val="tx2">
                    <a:lumMod val="75000"/>
                  </a:schemeClr>
                </a:solidFill>
                <a:latin typeface="Arial" panose="020B0604020202020204" pitchFamily="34" charset="0"/>
                <a:cs typeface="Arial" panose="020B0604020202020204" pitchFamily="34" charset="0"/>
              </a:defRPr>
            </a:lvl1pPr>
          </a:lstStyle>
          <a:p>
            <a:pPr algn="ctr" eaLnBrk="1" hangingPunct="1"/>
            <a:r>
              <a:rPr lang="tr-TR" altLang="tr-TR" sz="2800" b="1" dirty="0" smtClean="0">
                <a:solidFill>
                  <a:srgbClr val="19194D"/>
                </a:solidFill>
              </a:rPr>
              <a:t>Ara Başlık</a:t>
            </a:r>
            <a:r>
              <a:rPr lang="en-GB" altLang="tr-TR" sz="2800" b="1" dirty="0" smtClean="0">
                <a:solidFill>
                  <a:srgbClr val="19194D"/>
                </a:solidFill>
              </a:rPr>
              <a:t> (Arial bold </a:t>
            </a:r>
            <a:r>
              <a:rPr lang="tr-TR" altLang="tr-TR" sz="2800" b="1" dirty="0" smtClean="0">
                <a:solidFill>
                  <a:srgbClr val="19194D"/>
                </a:solidFill>
              </a:rPr>
              <a:t>28</a:t>
            </a:r>
            <a:r>
              <a:rPr lang="en-GB" altLang="tr-TR" sz="2800" b="1" dirty="0" smtClean="0">
                <a:solidFill>
                  <a:srgbClr val="19194D"/>
                </a:solidFill>
              </a:rPr>
              <a:t>)</a:t>
            </a:r>
            <a:endParaRPr lang="tr-TR" dirty="0"/>
          </a:p>
        </p:txBody>
      </p:sp>
      <p:sp>
        <p:nvSpPr>
          <p:cNvPr id="19" name="Text Placeholder 18"/>
          <p:cNvSpPr>
            <a:spLocks noGrp="1"/>
          </p:cNvSpPr>
          <p:nvPr>
            <p:ph type="body" sz="quarter" idx="13" hasCustomPrompt="1"/>
          </p:nvPr>
        </p:nvSpPr>
        <p:spPr>
          <a:xfrm>
            <a:off x="2411413" y="3363913"/>
            <a:ext cx="4321175" cy="1295400"/>
          </a:xfrm>
          <a:prstGeom prst="rect">
            <a:avLst/>
          </a:prstGeom>
        </p:spPr>
        <p:txBody>
          <a:bodyPr/>
          <a:lstStyle>
            <a:lvl1pPr marL="0" indent="0" eaLnBrk="1" hangingPunct="1">
              <a:lnSpc>
                <a:spcPct val="85000"/>
              </a:lnSpc>
              <a:spcBef>
                <a:spcPct val="20000"/>
              </a:spcBef>
              <a:buClr>
                <a:srgbClr val="FFD200"/>
              </a:buClr>
              <a:buSzPct val="75000"/>
              <a:buFont typeface="Arial" charset="0"/>
              <a:buNone/>
              <a:defRPr sz="3200">
                <a:solidFill>
                  <a:schemeClr val="tx2">
                    <a:lumMod val="75000"/>
                  </a:schemeClr>
                </a:solidFill>
                <a:latin typeface="Arial" panose="020B0604020202020204" pitchFamily="34" charset="0"/>
                <a:cs typeface="Arial" panose="020B0604020202020204" pitchFamily="34" charset="0"/>
              </a:defRPr>
            </a:lvl1pPr>
          </a:lstStyle>
          <a:p>
            <a:pPr eaLnBrk="1" hangingPunct="1">
              <a:lnSpc>
                <a:spcPct val="85000"/>
              </a:lnSpc>
              <a:spcBef>
                <a:spcPct val="20000"/>
              </a:spcBef>
              <a:buClr>
                <a:srgbClr val="FFD200"/>
              </a:buClr>
              <a:buSzPct val="75000"/>
              <a:buFont typeface="Arial" charset="0"/>
              <a:buNone/>
            </a:pPr>
            <a:r>
              <a:rPr lang="tr-TR" altLang="tr-TR" sz="2000" dirty="0" smtClean="0">
                <a:solidFill>
                  <a:srgbClr val="19194D"/>
                </a:solidFill>
              </a:rPr>
              <a:t>Ara Başlık</a:t>
            </a:r>
            <a:r>
              <a:rPr lang="en-GB" altLang="tr-TR" sz="2000" dirty="0" smtClean="0">
                <a:solidFill>
                  <a:srgbClr val="19194D"/>
                </a:solidFill>
              </a:rPr>
              <a:t> </a:t>
            </a:r>
            <a:r>
              <a:rPr lang="tr-TR" altLang="tr-TR" sz="2000" dirty="0" smtClean="0">
                <a:solidFill>
                  <a:srgbClr val="19194D"/>
                </a:solidFill>
              </a:rPr>
              <a:t>Metni</a:t>
            </a:r>
          </a:p>
          <a:p>
            <a:pPr eaLnBrk="1" hangingPunct="1">
              <a:lnSpc>
                <a:spcPct val="85000"/>
              </a:lnSpc>
              <a:spcBef>
                <a:spcPct val="20000"/>
              </a:spcBef>
              <a:buClr>
                <a:srgbClr val="FFD200"/>
              </a:buClr>
              <a:buSzPct val="75000"/>
              <a:buFont typeface="Arial" charset="0"/>
              <a:buNone/>
            </a:pPr>
            <a:r>
              <a:rPr lang="en-GB" altLang="tr-TR" sz="2000" dirty="0" smtClean="0">
                <a:solidFill>
                  <a:srgbClr val="19194D"/>
                </a:solidFill>
              </a:rPr>
              <a:t>(Arial regular 20 point)</a:t>
            </a:r>
          </a:p>
          <a:p>
            <a:pPr lvl="0"/>
            <a:endParaRPr lang="tr-TR" dirty="0"/>
          </a:p>
        </p:txBody>
      </p:sp>
    </p:spTree>
    <p:extLst>
      <p:ext uri="{BB962C8B-B14F-4D97-AF65-F5344CB8AC3E}">
        <p14:creationId xmlns:p14="http://schemas.microsoft.com/office/powerpoint/2010/main" val="304276476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ayfa">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8" y="843558"/>
            <a:ext cx="9143244" cy="4299942"/>
          </a:xfrm>
          <a:prstGeom prst="rect">
            <a:avLst/>
          </a:prstGeom>
        </p:spPr>
      </p:pic>
      <p:pic>
        <p:nvPicPr>
          <p:cNvPr id="8" name="Picture 7"/>
          <p:cNvPicPr>
            <a:picLocks noChangeAspect="1"/>
          </p:cNvPicPr>
          <p:nvPr userDrawn="1"/>
        </p:nvPicPr>
        <p:blipFill>
          <a:blip r:embed="rId3" cstate="print">
            <a:extLst>
              <a:ext uri="{BEBA8EAE-BF5A-486C-A8C5-ECC9F3942E4B}">
                <a14:imgProps xmlns:a14="http://schemas.microsoft.com/office/drawing/2010/main">
                  <a14:imgLayer r:embed="rId4">
                    <a14:imgEffect>
                      <a14:backgroundRemoval t="0" b="100000" l="0" r="100000">
                        <a14:foregroundMark x1="48060" y1="86169" x2="48060" y2="86169"/>
                        <a14:foregroundMark x1="63737" y1="91176" x2="63737" y2="91176"/>
                        <a14:foregroundMark x1="44260" y1="92766" x2="44260" y2="92766"/>
                        <a14:foregroundMark x1="26366" y1="91574" x2="26366" y2="91574"/>
                        <a14:foregroundMark x1="21378" y1="86407" x2="21378" y2="86407"/>
                        <a14:foregroundMark x1="29929" y1="74563" x2="29929" y2="74563"/>
                        <a14:foregroundMark x1="51781" y1="81558" x2="51781" y2="81558"/>
                        <a14:foregroundMark x1="72684" y1="81399" x2="72684" y2="81399"/>
                        <a14:foregroundMark x1="76643" y1="86169" x2="76643" y2="86169"/>
                        <a14:foregroundMark x1="81473" y1="57393" x2="81473" y2="57393"/>
                        <a14:foregroundMark x1="63579" y1="52385" x2="63579" y2="52385"/>
                        <a14:foregroundMark x1="86065" y1="52226" x2="86065" y2="52226"/>
                        <a14:foregroundMark x1="90974" y1="43641" x2="90974" y2="43641"/>
                        <a14:foregroundMark x1="84481" y1="36248" x2="84481" y2="36248"/>
                        <a14:foregroundMark x1="86619" y1="30048" x2="86619" y2="30048"/>
                        <a14:foregroundMark x1="8789" y1="34658" x2="8789" y2="34658"/>
                        <a14:foregroundMark x1="13381" y1="47456" x2="13381" y2="47456"/>
                        <a14:foregroundMark x1="18131" y1="46582" x2="18131" y2="46582"/>
                        <a14:foregroundMark x1="33492" y1="17647" x2="33492" y2="17647"/>
                        <a14:foregroundMark x1="43864" y1="18045" x2="43864" y2="18045"/>
                        <a14:foregroundMark x1="47823" y1="13434" x2="47823" y2="13434"/>
                        <a14:foregroundMark x1="40063" y1="9221" x2="40063" y2="9221"/>
                        <a14:foregroundMark x1="25337" y1="46900" x2="25337" y2="46900"/>
                        <a14:foregroundMark x1="25495" y1="52544" x2="25495" y2="52544"/>
                        <a14:foregroundMark x1="32383" y1="51351" x2="32383" y2="51351"/>
                        <a14:foregroundMark x1="32383" y1="49682" x2="32383" y2="49682"/>
                        <a14:foregroundMark x1="42518" y1="27345" x2="42518" y2="27345"/>
                        <a14:foregroundMark x1="46635" y1="48331" x2="46635" y2="48331"/>
                        <a14:foregroundMark x1="53919" y1="51510" x2="53919" y2="51510"/>
                        <a14:foregroundMark x1="53919" y1="48808" x2="53919" y2="48808"/>
                        <a14:foregroundMark x1="67221" y1="50715" x2="67221" y2="50715"/>
                        <a14:foregroundMark x1="74188" y1="48251" x2="74188" y2="48251"/>
                        <a14:foregroundMark x1="25891" y1="67806" x2="25891" y2="67806"/>
                        <a14:foregroundMark x1="25732" y1="72496" x2="25732" y2="72496"/>
                        <a14:foregroundMark x1="42280" y1="67568" x2="42280" y2="67568"/>
                        <a14:backgroundMark x1="32858" y1="23211" x2="32858" y2="23211"/>
                        <a14:backgroundMark x1="35313" y1="23211" x2="35313" y2="23211"/>
                        <a14:backgroundMark x1="59541" y1="22814" x2="59541" y2="22814"/>
                        <a14:backgroundMark x1="58987" y1="62401" x2="58987" y2="62401"/>
                        <a14:backgroundMark x1="75693" y1="62639" x2="75693" y2="62639"/>
                        <a14:backgroundMark x1="33888" y1="62639" x2="33888" y2="62639"/>
                        <a14:backgroundMark x1="67300" y1="62401" x2="67300" y2="62401"/>
                        <a14:backgroundMark x1="33967" y1="65978" x2="33967" y2="65978"/>
                        <a14:backgroundMark x1="75772" y1="67091" x2="75772" y2="67091"/>
                      </a14:backgroundRemoval>
                    </a14:imgEffect>
                    <a14:imgEffect>
                      <a14:colorTemperature colorTemp="5300"/>
                    </a14:imgEffect>
                  </a14:imgLayer>
                </a14:imgProps>
              </a:ext>
              <a:ext uri="{28A0092B-C50C-407E-A947-70E740481C1C}">
                <a14:useLocalDpi xmlns:a14="http://schemas.microsoft.com/office/drawing/2010/main" val="0"/>
              </a:ext>
            </a:extLst>
          </a:blip>
          <a:stretch>
            <a:fillRect/>
          </a:stretch>
        </p:blipFill>
        <p:spPr>
          <a:xfrm>
            <a:off x="8313354" y="4300030"/>
            <a:ext cx="795150" cy="792000"/>
          </a:xfrm>
          <a:prstGeom prst="rect">
            <a:avLst/>
          </a:prstGeom>
        </p:spPr>
      </p:pic>
      <p:sp>
        <p:nvSpPr>
          <p:cNvPr id="16" name="Text Placeholder 15"/>
          <p:cNvSpPr>
            <a:spLocks noGrp="1"/>
          </p:cNvSpPr>
          <p:nvPr>
            <p:ph type="body" sz="quarter" idx="10" hasCustomPrompt="1"/>
          </p:nvPr>
        </p:nvSpPr>
        <p:spPr>
          <a:xfrm>
            <a:off x="395535" y="1059582"/>
            <a:ext cx="8315393" cy="3744416"/>
          </a:xfrm>
          <a:prstGeom prst="rect">
            <a:avLst/>
          </a:prstGeom>
        </p:spPr>
        <p:txBody>
          <a:bodyPr/>
          <a:lstStyle>
            <a:lvl1pPr marL="360363" indent="-360363" eaLnBrk="1" hangingPunct="1">
              <a:buClr>
                <a:schemeClr val="tx2">
                  <a:lumMod val="50000"/>
                </a:schemeClr>
              </a:buClr>
              <a:buSzPct val="75000"/>
              <a:buFont typeface="Arial" charset="0"/>
              <a:buChar char="►"/>
              <a:defRPr>
                <a:solidFill>
                  <a:schemeClr val="tx2">
                    <a:lumMod val="75000"/>
                  </a:schemeClr>
                </a:solidFill>
              </a:defRPr>
            </a:lvl1pPr>
            <a:lvl2pPr marL="717550" indent="-355600" eaLnBrk="1" hangingPunct="1">
              <a:buClr>
                <a:schemeClr val="tx2">
                  <a:lumMod val="50000"/>
                </a:schemeClr>
              </a:buClr>
              <a:buSzPct val="75000"/>
              <a:buFont typeface="Arial" charset="0"/>
              <a:buChar char="►"/>
              <a:defRPr>
                <a:solidFill>
                  <a:schemeClr val="tx2">
                    <a:lumMod val="75000"/>
                  </a:schemeClr>
                </a:solidFill>
              </a:defRPr>
            </a:lvl2pPr>
            <a:lvl3pPr marL="1081088" indent="-361950" eaLnBrk="1" hangingPunct="1">
              <a:buClr>
                <a:schemeClr val="tx2">
                  <a:lumMod val="50000"/>
                </a:schemeClr>
              </a:buClr>
              <a:buSzPct val="75000"/>
              <a:buFont typeface="Arial" charset="0"/>
              <a:buChar char="►"/>
              <a:defRPr>
                <a:solidFill>
                  <a:schemeClr val="tx2">
                    <a:lumMod val="75000"/>
                  </a:schemeClr>
                </a:solidFill>
              </a:defRPr>
            </a:lvl3pPr>
          </a:lstStyle>
          <a:p>
            <a:pPr marL="360363" indent="-360363" eaLnBrk="1" hangingPunct="1">
              <a:buClr>
                <a:schemeClr val="tx2">
                  <a:lumMod val="50000"/>
                </a:schemeClr>
              </a:buClr>
              <a:buSzPct val="75000"/>
              <a:buFont typeface="Arial" charset="0"/>
              <a:buChar char="►"/>
              <a:defRPr/>
            </a:pPr>
            <a:r>
              <a:rPr lang="en-GB" sz="2400" dirty="0" smtClean="0"/>
              <a:t>Arial 24 point</a:t>
            </a:r>
          </a:p>
          <a:p>
            <a:pPr marL="717550" lvl="1" indent="-355600" eaLnBrk="1" hangingPunct="1">
              <a:buClr>
                <a:schemeClr val="tx2">
                  <a:lumMod val="50000"/>
                </a:schemeClr>
              </a:buClr>
              <a:buSzPct val="75000"/>
              <a:buFont typeface="Arial" charset="0"/>
              <a:buChar char="►"/>
              <a:defRPr/>
            </a:pPr>
            <a:r>
              <a:rPr lang="en-GB" sz="2000" dirty="0" smtClean="0"/>
              <a:t>Arial 20 point</a:t>
            </a:r>
          </a:p>
          <a:p>
            <a:pPr marL="1081088" lvl="2" indent="-361950" eaLnBrk="1" hangingPunct="1">
              <a:buClr>
                <a:schemeClr val="tx2">
                  <a:lumMod val="50000"/>
                </a:schemeClr>
              </a:buClr>
              <a:buSzPct val="75000"/>
              <a:buFont typeface="Arial" charset="0"/>
              <a:buChar char="►"/>
              <a:defRPr/>
            </a:pPr>
            <a:r>
              <a:rPr lang="en-GB" sz="1800" dirty="0" smtClean="0"/>
              <a:t>Arial 18 point</a:t>
            </a:r>
            <a:endParaRPr lang="en-GB" sz="1800" dirty="0"/>
          </a:p>
        </p:txBody>
      </p:sp>
      <p:sp>
        <p:nvSpPr>
          <p:cNvPr id="17" name="Title 16"/>
          <p:cNvSpPr>
            <a:spLocks noGrp="1"/>
          </p:cNvSpPr>
          <p:nvPr>
            <p:ph type="title" hasCustomPrompt="1"/>
          </p:nvPr>
        </p:nvSpPr>
        <p:spPr>
          <a:xfrm>
            <a:off x="395536" y="206375"/>
            <a:ext cx="8291264" cy="857250"/>
          </a:xfrm>
          <a:prstGeom prst="rect">
            <a:avLst/>
          </a:prstGeom>
        </p:spPr>
        <p:txBody>
          <a:bodyPr/>
          <a:lstStyle>
            <a:lvl1pPr algn="l">
              <a:defRPr sz="3200" b="1">
                <a:solidFill>
                  <a:schemeClr val="tx2">
                    <a:lumMod val="75000"/>
                  </a:schemeClr>
                </a:solidFill>
              </a:defRPr>
            </a:lvl1pPr>
          </a:lstStyle>
          <a:p>
            <a:r>
              <a:rPr lang="tr-TR" dirty="0" smtClean="0"/>
              <a:t>Konu başlığı</a:t>
            </a:r>
            <a:endParaRPr lang="tr-TR" dirty="0"/>
          </a:p>
        </p:txBody>
      </p:sp>
      <p:sp>
        <p:nvSpPr>
          <p:cNvPr id="21" name="Text Placeholder 20"/>
          <p:cNvSpPr>
            <a:spLocks noGrp="1"/>
          </p:cNvSpPr>
          <p:nvPr>
            <p:ph type="body" sz="quarter" idx="11" hasCustomPrompt="1"/>
          </p:nvPr>
        </p:nvSpPr>
        <p:spPr>
          <a:xfrm>
            <a:off x="107950" y="4874543"/>
            <a:ext cx="3023890" cy="217487"/>
          </a:xfrm>
          <a:prstGeom prst="rect">
            <a:avLst/>
          </a:prstGeom>
        </p:spPr>
        <p:txBody>
          <a:bodyPr/>
          <a:lstStyle>
            <a:lvl1pPr marL="0" indent="0">
              <a:buNone/>
              <a:defRPr sz="1200">
                <a:solidFill>
                  <a:schemeClr val="tx2">
                    <a:lumMod val="75000"/>
                  </a:schemeClr>
                </a:solidFill>
              </a:defRPr>
            </a:lvl1pPr>
          </a:lstStyle>
          <a:p>
            <a:pPr lvl="0"/>
            <a:r>
              <a:rPr lang="tr-TR" dirty="0" smtClean="0"/>
              <a:t>Sunum Başlığı</a:t>
            </a:r>
            <a:endParaRPr lang="tr-TR" dirty="0"/>
          </a:p>
        </p:txBody>
      </p:sp>
      <p:sp>
        <p:nvSpPr>
          <p:cNvPr id="27" name="Text Placeholder 26"/>
          <p:cNvSpPr>
            <a:spLocks noGrp="1"/>
          </p:cNvSpPr>
          <p:nvPr>
            <p:ph type="body" sz="quarter" idx="12" hasCustomPrompt="1"/>
          </p:nvPr>
        </p:nvSpPr>
        <p:spPr>
          <a:xfrm>
            <a:off x="3924300" y="4875213"/>
            <a:ext cx="1295400" cy="217487"/>
          </a:xfrm>
          <a:prstGeom prst="rect">
            <a:avLst/>
          </a:prstGeom>
        </p:spPr>
        <p:txBody>
          <a:bodyPr/>
          <a:lstStyle>
            <a:lvl1pPr marL="0" indent="0">
              <a:buNone/>
              <a:defRPr sz="1100">
                <a:solidFill>
                  <a:schemeClr val="tx2">
                    <a:lumMod val="75000"/>
                  </a:schemeClr>
                </a:solidFill>
              </a:defRPr>
            </a:lvl1pPr>
          </a:lstStyle>
          <a:p>
            <a:pPr lvl="0"/>
            <a:r>
              <a:rPr lang="tr-TR" dirty="0" smtClean="0"/>
              <a:t>Sayfa Numarası</a:t>
            </a:r>
            <a:endParaRPr lang="tr-TR" dirty="0"/>
          </a:p>
        </p:txBody>
      </p:sp>
    </p:spTree>
    <p:extLst>
      <p:ext uri="{BB962C8B-B14F-4D97-AF65-F5344CB8AC3E}">
        <p14:creationId xmlns:p14="http://schemas.microsoft.com/office/powerpoint/2010/main" val="28070398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17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tbb.org.tr/tr/finansal-tuketici/tbb-etik-komisyonu/89"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www.bankacilikurunvehizmetucretleri.org.tr/" TargetMode="External"/><Relationship Id="rId2" Type="http://schemas.openxmlformats.org/officeDocument/2006/relationships/hyperlink" Target="https://foy.tbb.org.tr/"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mailto:hakemheyeti@tbb.org.tr"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www.turkiye.gov.tr/"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71599" y="2931790"/>
            <a:ext cx="7200800" cy="1224136"/>
          </a:xfrm>
        </p:spPr>
        <p:txBody>
          <a:bodyPr/>
          <a:lstStyle/>
          <a:p>
            <a:r>
              <a:rPr lang="tr-TR" sz="2800" dirty="0" smtClean="0"/>
              <a:t>Türkiye Bankalar Birliği</a:t>
            </a:r>
          </a:p>
          <a:p>
            <a:r>
              <a:rPr lang="tr-TR" sz="2000" dirty="0" smtClean="0"/>
              <a:t>Bireysel Müşteri Hakem Heyetleri</a:t>
            </a:r>
          </a:p>
          <a:p>
            <a:endParaRPr lang="tr-TR" sz="2000" dirty="0" smtClean="0"/>
          </a:p>
          <a:p>
            <a:r>
              <a:rPr lang="tr-TR" sz="2000" dirty="0" smtClean="0"/>
              <a:t>Gülin Bölükbaşı</a:t>
            </a:r>
          </a:p>
          <a:p>
            <a:r>
              <a:rPr lang="tr-TR" sz="1800" dirty="0"/>
              <a:t>Müşteri Hakem Heyeti Direktörü</a:t>
            </a:r>
          </a:p>
          <a:p>
            <a:endParaRPr lang="tr-TR" sz="2000" dirty="0" smtClean="0"/>
          </a:p>
          <a:p>
            <a:r>
              <a:rPr lang="tr-TR" sz="2000" dirty="0" smtClean="0"/>
              <a:t>  </a:t>
            </a:r>
            <a:endParaRPr lang="tr-TR" sz="2000" dirty="0"/>
          </a:p>
        </p:txBody>
      </p:sp>
      <p:sp>
        <p:nvSpPr>
          <p:cNvPr id="4" name="Text Placeholder 3"/>
          <p:cNvSpPr>
            <a:spLocks noGrp="1"/>
          </p:cNvSpPr>
          <p:nvPr>
            <p:ph type="body" sz="quarter" idx="12"/>
          </p:nvPr>
        </p:nvSpPr>
        <p:spPr>
          <a:xfrm>
            <a:off x="3203848" y="4803998"/>
            <a:ext cx="2879725" cy="287685"/>
          </a:xfrm>
        </p:spPr>
        <p:txBody>
          <a:bodyPr/>
          <a:lstStyle/>
          <a:p>
            <a:r>
              <a:rPr lang="tr-TR" dirty="0" smtClean="0"/>
              <a:t>27 Ekim 2022</a:t>
            </a:r>
          </a:p>
        </p:txBody>
      </p:sp>
    </p:spTree>
    <p:extLst>
      <p:ext uri="{BB962C8B-B14F-4D97-AF65-F5344CB8AC3E}">
        <p14:creationId xmlns:p14="http://schemas.microsoft.com/office/powerpoint/2010/main" val="2768881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tr-TR" dirty="0" smtClean="0"/>
              <a:t>9</a:t>
            </a:r>
            <a:endParaRPr lang="tr-TR" dirty="0"/>
          </a:p>
        </p:txBody>
      </p:sp>
      <p:sp>
        <p:nvSpPr>
          <p:cNvPr id="6" name="Title 2"/>
          <p:cNvSpPr txBox="1">
            <a:spLocks/>
          </p:cNvSpPr>
          <p:nvPr/>
        </p:nvSpPr>
        <p:spPr>
          <a:xfrm>
            <a:off x="445931"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2.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2.1. Konularına Göre Başvurular</a:t>
            </a:r>
            <a:endParaRPr lang="tr-TR" sz="2400" dirty="0">
              <a:solidFill>
                <a:srgbClr val="FF0000"/>
              </a:solidFill>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2" name="TextBox 1"/>
          <p:cNvSpPr txBox="1"/>
          <p:nvPr/>
        </p:nvSpPr>
        <p:spPr>
          <a:xfrm>
            <a:off x="179512" y="882264"/>
            <a:ext cx="8208912" cy="3247043"/>
          </a:xfrm>
          <a:prstGeom prst="rect">
            <a:avLst/>
          </a:prstGeom>
          <a:noFill/>
        </p:spPr>
        <p:txBody>
          <a:bodyPr wrap="square" rtlCol="0">
            <a:spAutoFit/>
          </a:bodyPr>
          <a:lstStyle/>
          <a:p>
            <a:r>
              <a:rPr lang="tr-TR" sz="1600" b="1" dirty="0" smtClean="0">
                <a:latin typeface="Arial" panose="020B0604020202020204" pitchFamily="34" charset="0"/>
                <a:cs typeface="Arial" panose="020B0604020202020204" pitchFamily="34" charset="0"/>
              </a:rPr>
              <a:t>2.1.1. Banka ve Kredi Kartları Hakem Heyeti</a:t>
            </a:r>
          </a:p>
          <a:p>
            <a:endParaRPr lang="tr-TR" sz="8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600" b="1" dirty="0">
                <a:latin typeface="Arial" panose="020B0604020202020204" pitchFamily="34" charset="0"/>
                <a:cs typeface="Arial" panose="020B0604020202020204" pitchFamily="34" charset="0"/>
              </a:rPr>
              <a:t>Kart </a:t>
            </a:r>
            <a:r>
              <a:rPr lang="tr-TR" sz="1600" b="1" dirty="0" smtClean="0">
                <a:latin typeface="Arial" panose="020B0604020202020204" pitchFamily="34" charset="0"/>
                <a:cs typeface="Arial" panose="020B0604020202020204" pitchFamily="34" charset="0"/>
              </a:rPr>
              <a:t>Ücret İtirazları</a:t>
            </a:r>
          </a:p>
          <a:p>
            <a:r>
              <a:rPr lang="tr-TR" sz="1600" b="1" dirty="0" smtClean="0">
                <a:latin typeface="Arial" panose="020B0604020202020204" pitchFamily="34" charset="0"/>
                <a:cs typeface="Arial" panose="020B0604020202020204" pitchFamily="34" charset="0"/>
              </a:rPr>
              <a:t> 	</a:t>
            </a:r>
            <a:endParaRPr lang="tr-TR"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600" b="1" dirty="0" smtClean="0">
                <a:latin typeface="Arial" panose="020B0604020202020204" pitchFamily="34" charset="0"/>
                <a:cs typeface="Arial" panose="020B0604020202020204" pitchFamily="34" charset="0"/>
              </a:rPr>
              <a:t>Dolandırıcılık </a:t>
            </a:r>
            <a:r>
              <a:rPr lang="tr-TR" sz="1600" b="1" dirty="0">
                <a:latin typeface="Arial" panose="020B0604020202020204" pitchFamily="34" charset="0"/>
                <a:cs typeface="Arial" panose="020B0604020202020204" pitchFamily="34" charset="0"/>
              </a:rPr>
              <a:t>ve Harcama İtirazları</a:t>
            </a:r>
          </a:p>
          <a:p>
            <a:pPr marL="285750" indent="-285750">
              <a:buFont typeface="Arial" panose="020B0604020202020204" pitchFamily="34" charset="0"/>
              <a:buChar char="•"/>
            </a:pPr>
            <a:endParaRPr lang="tr-TR" sz="800" b="1" dirty="0">
              <a:latin typeface="Arial" panose="020B0604020202020204" pitchFamily="34" charset="0"/>
              <a:cs typeface="Arial" panose="020B0604020202020204" pitchFamily="34" charset="0"/>
            </a:endParaRPr>
          </a:p>
          <a:p>
            <a:r>
              <a:rPr lang="tr-TR" sz="1600" b="1" dirty="0">
                <a:latin typeface="Arial" panose="020B0604020202020204" pitchFamily="34" charset="0"/>
                <a:cs typeface="Arial" panose="020B0604020202020204" pitchFamily="34" charset="0"/>
              </a:rPr>
              <a:t> </a:t>
            </a:r>
            <a:r>
              <a:rPr lang="tr-TR" sz="1600" b="1" dirty="0" smtClean="0">
                <a:latin typeface="Arial" panose="020B0604020202020204" pitchFamily="34" charset="0"/>
                <a:cs typeface="Arial" panose="020B0604020202020204" pitchFamily="34" charset="0"/>
              </a:rPr>
              <a:t>            </a:t>
            </a:r>
            <a:r>
              <a:rPr lang="tr-TR" sz="1600" dirty="0">
                <a:latin typeface="Arial" panose="020B0604020202020204" pitchFamily="34" charset="0"/>
                <a:cs typeface="Arial" panose="020B0604020202020204" pitchFamily="34" charset="0"/>
              </a:rPr>
              <a:t>	- Kartın fiziken korunması,</a:t>
            </a:r>
          </a:p>
          <a:p>
            <a:r>
              <a:rPr lang="tr-TR" sz="1600" dirty="0">
                <a:latin typeface="Arial" panose="020B0604020202020204" pitchFamily="34" charset="0"/>
                <a:cs typeface="Arial" panose="020B0604020202020204" pitchFamily="34" charset="0"/>
              </a:rPr>
              <a:t>	- Şifrenin korunması,</a:t>
            </a:r>
          </a:p>
          <a:p>
            <a:pPr algn="just"/>
            <a:r>
              <a:rPr lang="tr-TR" sz="1600" dirty="0">
                <a:latin typeface="Arial" panose="020B0604020202020204" pitchFamily="34" charset="0"/>
                <a:cs typeface="Arial" panose="020B0604020202020204" pitchFamily="34" charset="0"/>
              </a:rPr>
              <a:t>	- Kartın kaybolması, çalınması halinde </a:t>
            </a:r>
            <a:r>
              <a:rPr lang="tr-TR" sz="1600" dirty="0" smtClean="0">
                <a:latin typeface="Arial" panose="020B0604020202020204" pitchFamily="34" charset="0"/>
                <a:cs typeface="Arial" panose="020B0604020202020204" pitchFamily="34" charset="0"/>
              </a:rPr>
              <a:t>bildirim</a:t>
            </a:r>
            <a:r>
              <a:rPr lang="tr-TR" sz="1600" dirty="0">
                <a:latin typeface="Arial" panose="020B0604020202020204" pitchFamily="34" charset="0"/>
                <a:cs typeface="Arial" panose="020B0604020202020204" pitchFamily="34" charset="0"/>
              </a:rPr>
              <a:t>,</a:t>
            </a:r>
            <a:endParaRPr lang="tr-TR" sz="1600" dirty="0" smtClean="0">
              <a:latin typeface="Arial" panose="020B0604020202020204" pitchFamily="34" charset="0"/>
              <a:cs typeface="Arial" panose="020B0604020202020204" pitchFamily="34" charset="0"/>
            </a:endParaRPr>
          </a:p>
          <a:p>
            <a:pPr algn="just"/>
            <a:r>
              <a:rPr lang="tr-TR" sz="800" dirty="0" smtClean="0">
                <a:latin typeface="Arial" panose="020B0604020202020204" pitchFamily="34" charset="0"/>
                <a:cs typeface="Arial" panose="020B0604020202020204" pitchFamily="34" charset="0"/>
              </a:rPr>
              <a:t>	</a:t>
            </a:r>
            <a:r>
              <a:rPr lang="tr-TR" sz="1600" dirty="0" smtClean="0">
                <a:latin typeface="Arial" panose="020B0604020202020204" pitchFamily="34" charset="0"/>
                <a:cs typeface="Arial" panose="020B0604020202020204" pitchFamily="34" charset="0"/>
              </a:rPr>
              <a:t>- Alışveriş </a:t>
            </a:r>
            <a:r>
              <a:rPr lang="tr-TR" sz="1600" dirty="0">
                <a:latin typeface="Arial" panose="020B0604020202020204" pitchFamily="34" charset="0"/>
                <a:cs typeface="Arial" panose="020B0604020202020204" pitchFamily="34" charset="0"/>
              </a:rPr>
              <a:t>yapılan sitelerin </a:t>
            </a:r>
            <a:r>
              <a:rPr lang="tr-TR" sz="1600" dirty="0" smtClean="0">
                <a:latin typeface="Arial" panose="020B0604020202020204" pitchFamily="34" charset="0"/>
                <a:cs typeface="Arial" panose="020B0604020202020204" pitchFamily="34" charset="0"/>
              </a:rPr>
              <a:t>isim/uzantılarına dikkat edilmesi.</a:t>
            </a:r>
          </a:p>
          <a:p>
            <a:pPr algn="just"/>
            <a:endParaRPr lang="tr-TR" sz="1600" dirty="0">
              <a:latin typeface="Arial" panose="020B0604020202020204" pitchFamily="34" charset="0"/>
              <a:cs typeface="Arial" panose="020B0604020202020204" pitchFamily="34" charset="0"/>
            </a:endParaRPr>
          </a:p>
          <a:p>
            <a:r>
              <a:rPr lang="tr-TR" sz="1600" b="1" dirty="0">
                <a:latin typeface="Arial" panose="020B0604020202020204" pitchFamily="34" charset="0"/>
                <a:cs typeface="Arial" panose="020B0604020202020204" pitchFamily="34" charset="0"/>
              </a:rPr>
              <a:t>Kredi Kartının E-Ticaret İşlemleri ve Yurtdışı Sitelerde Kullanımı </a:t>
            </a:r>
          </a:p>
          <a:p>
            <a:endParaRPr lang="tr-TR" sz="100" dirty="0">
              <a:latin typeface="Arial" panose="020B0604020202020204" pitchFamily="34" charset="0"/>
              <a:cs typeface="Arial" panose="020B0604020202020204" pitchFamily="34" charset="0"/>
            </a:endParaRPr>
          </a:p>
          <a:p>
            <a:pPr algn="just"/>
            <a:r>
              <a:rPr lang="tr-TR" sz="1400" dirty="0">
                <a:latin typeface="Arial" panose="020B0604020202020204" pitchFamily="34" charset="0"/>
                <a:cs typeface="Arial" panose="020B0604020202020204" pitchFamily="34" charset="0"/>
              </a:rPr>
              <a:t>Yeni/Yenilenen tüm kartlar, güvenliği sağlamak için e-ticaret işlemlerine kapalı gönderilir. Açılması için müşteri onayı alınması gerekir.  Sanal kartlarda onay aranmaz</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00521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tr-TR" dirty="0" smtClean="0"/>
              <a:t>11</a:t>
            </a:r>
            <a:endParaRPr lang="tr-TR" dirty="0"/>
          </a:p>
        </p:txBody>
      </p:sp>
      <p:sp>
        <p:nvSpPr>
          <p:cNvPr id="6" name="Title 2"/>
          <p:cNvSpPr txBox="1">
            <a:spLocks/>
          </p:cNvSpPr>
          <p:nvPr/>
        </p:nvSpPr>
        <p:spPr>
          <a:xfrm>
            <a:off x="445931"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2.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2.1. Konularına Göre Başvurular</a:t>
            </a:r>
            <a:endParaRPr lang="tr-TR" sz="2400" dirty="0">
              <a:solidFill>
                <a:srgbClr val="FF0000"/>
              </a:solidFill>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2" name="TextBox 1"/>
          <p:cNvSpPr txBox="1"/>
          <p:nvPr/>
        </p:nvSpPr>
        <p:spPr>
          <a:xfrm>
            <a:off x="251520" y="857250"/>
            <a:ext cx="8352928" cy="3770263"/>
          </a:xfrm>
          <a:prstGeom prst="rect">
            <a:avLst/>
          </a:prstGeom>
          <a:noFill/>
        </p:spPr>
        <p:txBody>
          <a:bodyPr wrap="square" rtlCol="0">
            <a:spAutoFit/>
          </a:bodyPr>
          <a:lstStyle/>
          <a:p>
            <a:r>
              <a:rPr lang="tr-TR" sz="1600" b="1" dirty="0" smtClean="0">
                <a:latin typeface="Arial" panose="020B0604020202020204" pitchFamily="34" charset="0"/>
                <a:cs typeface="Arial" panose="020B0604020202020204" pitchFamily="34" charset="0"/>
              </a:rPr>
              <a:t>2.1.2. Sigortacılık İşlemleri Hakem Heyeti</a:t>
            </a:r>
          </a:p>
          <a:p>
            <a:endParaRPr lang="tr-TR" sz="13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600" b="1" dirty="0" smtClean="0">
                <a:latin typeface="Arial" panose="020B0604020202020204" pitchFamily="34" charset="0"/>
                <a:cs typeface="Arial" panose="020B0604020202020204" pitchFamily="34" charset="0"/>
              </a:rPr>
              <a:t>Bireysel Kredi Kullanımlarında Sigorta ve Farklı </a:t>
            </a:r>
            <a:r>
              <a:rPr lang="tr-TR" sz="1600" b="1" dirty="0">
                <a:latin typeface="Arial" panose="020B0604020202020204" pitchFamily="34" charset="0"/>
                <a:cs typeface="Arial" panose="020B0604020202020204" pitchFamily="34" charset="0"/>
              </a:rPr>
              <a:t>Sigorta </a:t>
            </a:r>
            <a:r>
              <a:rPr lang="tr-TR" sz="1600" b="1" dirty="0" smtClean="0">
                <a:latin typeface="Arial" panose="020B0604020202020204" pitchFamily="34" charset="0"/>
                <a:cs typeface="Arial" panose="020B0604020202020204" pitchFamily="34" charset="0"/>
              </a:rPr>
              <a:t>Firmalarından Yapılan Poliçeler </a:t>
            </a:r>
            <a:endParaRPr lang="tr-TR" sz="1600" b="1" dirty="0">
              <a:latin typeface="Arial" panose="020B0604020202020204" pitchFamily="34" charset="0"/>
              <a:cs typeface="Arial" panose="020B0604020202020204" pitchFamily="34" charset="0"/>
            </a:endParaRPr>
          </a:p>
          <a:p>
            <a:pPr algn="just"/>
            <a:endParaRPr lang="tr-TR" sz="1300" b="1" dirty="0">
              <a:latin typeface="Arial" panose="020B0604020202020204" pitchFamily="34" charset="0"/>
              <a:cs typeface="Arial" panose="020B0604020202020204" pitchFamily="34" charset="0"/>
            </a:endParaRPr>
          </a:p>
          <a:p>
            <a:pPr algn="just"/>
            <a:r>
              <a:rPr lang="tr-TR" sz="1400" dirty="0" smtClean="0">
                <a:latin typeface="Arial" panose="020B0604020202020204" pitchFamily="34" charset="0"/>
                <a:cs typeface="Arial" panose="020B0604020202020204" pitchFamily="34" charset="0"/>
              </a:rPr>
              <a:t>Bir mal veya hizmetin satışı, başka bir mal veya hizmetin satın alınması şartına bağlanamaz. </a:t>
            </a:r>
            <a:r>
              <a:rPr lang="tr-TR" sz="1400" dirty="0">
                <a:latin typeface="Arial" panose="020B0604020202020204" pitchFamily="34" charset="0"/>
                <a:cs typeface="Arial" panose="020B0604020202020204" pitchFamily="34" charset="0"/>
              </a:rPr>
              <a:t>Sağladığı teminatın</a:t>
            </a:r>
            <a:r>
              <a:rPr lang="tr-TR" sz="1400" b="1" dirty="0" smtClean="0">
                <a:latin typeface="Arial" panose="020B0604020202020204" pitchFamily="34" charset="0"/>
                <a:cs typeface="Arial" panose="020B0604020202020204" pitchFamily="34" charset="0"/>
              </a:rPr>
              <a:t>, </a:t>
            </a:r>
            <a:r>
              <a:rPr lang="tr-TR" sz="1400" dirty="0" smtClean="0">
                <a:latin typeface="Arial" panose="020B0604020202020204" pitchFamily="34" charset="0"/>
                <a:cs typeface="Arial" panose="020B0604020202020204" pitchFamily="34" charset="0"/>
              </a:rPr>
              <a:t>sigortanın konusuyla</a:t>
            </a:r>
            <a:r>
              <a:rPr lang="tr-TR" sz="1400" dirty="0">
                <a:latin typeface="Arial" panose="020B0604020202020204" pitchFamily="34" charset="0"/>
                <a:cs typeface="Arial" panose="020B0604020202020204" pitchFamily="34" charset="0"/>
              </a:rPr>
              <a:t>, </a:t>
            </a:r>
            <a:r>
              <a:rPr lang="tr-TR" sz="1400" dirty="0" smtClean="0">
                <a:latin typeface="Arial" panose="020B0604020202020204" pitchFamily="34" charset="0"/>
                <a:cs typeface="Arial" panose="020B0604020202020204" pitchFamily="34" charset="0"/>
              </a:rPr>
              <a:t>borç </a:t>
            </a:r>
            <a:r>
              <a:rPr lang="tr-TR" sz="1400" dirty="0">
                <a:latin typeface="Arial" panose="020B0604020202020204" pitchFamily="34" charset="0"/>
                <a:cs typeface="Arial" panose="020B0604020202020204" pitchFamily="34" charset="0"/>
              </a:rPr>
              <a:t>tutarıyla ve vadesiyle uyumlu </a:t>
            </a:r>
            <a:r>
              <a:rPr lang="tr-TR" sz="1400" dirty="0" smtClean="0">
                <a:latin typeface="Arial" panose="020B0604020202020204" pitchFamily="34" charset="0"/>
                <a:cs typeface="Arial" panose="020B0604020202020204" pitchFamily="34" charset="0"/>
              </a:rPr>
              <a:t>olması halinde Banka tarafından kabul edilir.</a:t>
            </a:r>
            <a:endParaRPr lang="tr-TR" sz="14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tr-TR" sz="1400" b="1" dirty="0">
              <a:latin typeface="Arial" panose="020B0604020202020204" pitchFamily="34" charset="0"/>
              <a:cs typeface="Arial" panose="020B0604020202020204" pitchFamily="34" charset="0"/>
            </a:endParaRPr>
          </a:p>
          <a:p>
            <a:pPr algn="just"/>
            <a:r>
              <a:rPr lang="tr-TR" sz="1400" dirty="0" smtClean="0">
                <a:latin typeface="Arial" panose="020B0604020202020204" pitchFamily="34" charset="0"/>
                <a:cs typeface="Arial" panose="020B0604020202020204" pitchFamily="34" charset="0"/>
              </a:rPr>
              <a:t>Poliçeye </a:t>
            </a:r>
            <a:r>
              <a:rPr lang="tr-TR" sz="1400" b="1" dirty="0" smtClean="0">
                <a:latin typeface="Arial" panose="020B0604020202020204" pitchFamily="34" charset="0"/>
                <a:cs typeface="Arial" panose="020B0604020202020204" pitchFamily="34" charset="0"/>
              </a:rPr>
              <a:t>Banka </a:t>
            </a:r>
            <a:r>
              <a:rPr lang="tr-TR" sz="1400" b="1" dirty="0">
                <a:latin typeface="Arial" panose="020B0604020202020204" pitchFamily="34" charset="0"/>
                <a:cs typeface="Arial" panose="020B0604020202020204" pitchFamily="34" charset="0"/>
              </a:rPr>
              <a:t>lehine rehin alacaklısı sıfatının (dain-i mürtehin) tesis edilmesi </a:t>
            </a:r>
            <a:r>
              <a:rPr lang="tr-TR" sz="1400" dirty="0">
                <a:latin typeface="Arial" panose="020B0604020202020204" pitchFamily="34" charset="0"/>
                <a:cs typeface="Arial" panose="020B0604020202020204" pitchFamily="34" charset="0"/>
              </a:rPr>
              <a:t>ve poliçe sigorta bedelinin </a:t>
            </a:r>
            <a:r>
              <a:rPr lang="tr-TR" sz="1400" dirty="0" smtClean="0">
                <a:latin typeface="Arial" panose="020B0604020202020204" pitchFamily="34" charset="0"/>
                <a:cs typeface="Arial" panose="020B0604020202020204" pitchFamily="34" charset="0"/>
              </a:rPr>
              <a:t>kredi tutarı ile uyumlu düzenletilmesi ve kredi </a:t>
            </a:r>
            <a:r>
              <a:rPr lang="tr-TR" sz="1400" dirty="0">
                <a:latin typeface="Arial" panose="020B0604020202020204" pitchFamily="34" charset="0"/>
                <a:cs typeface="Arial" panose="020B0604020202020204" pitchFamily="34" charset="0"/>
              </a:rPr>
              <a:t>vadesi boyunca her yıl </a:t>
            </a:r>
            <a:r>
              <a:rPr lang="tr-TR" sz="1400" dirty="0" smtClean="0">
                <a:latin typeface="Arial" panose="020B0604020202020204" pitchFamily="34" charset="0"/>
                <a:cs typeface="Arial" panose="020B0604020202020204" pitchFamily="34" charset="0"/>
              </a:rPr>
              <a:t>yeniletilmesi kaydıyla yapılabilir.</a:t>
            </a:r>
          </a:p>
          <a:p>
            <a:endParaRPr lang="tr-TR" sz="13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tr-TR" sz="1300" b="1" dirty="0">
                <a:latin typeface="Arial" panose="020B0604020202020204" pitchFamily="34" charset="0"/>
                <a:cs typeface="Arial" panose="020B0604020202020204" pitchFamily="34" charset="0"/>
              </a:rPr>
              <a:t> </a:t>
            </a:r>
            <a:r>
              <a:rPr lang="tr-TR" sz="1300" b="1" dirty="0" smtClean="0">
                <a:latin typeface="Arial" panose="020B0604020202020204" pitchFamily="34" charset="0"/>
                <a:cs typeface="Arial" panose="020B0604020202020204" pitchFamily="34" charset="0"/>
              </a:rPr>
              <a:t> </a:t>
            </a:r>
            <a:r>
              <a:rPr lang="tr-TR" sz="1600" b="1" dirty="0" smtClean="0">
                <a:latin typeface="Arial" panose="020B0604020202020204" pitchFamily="34" charset="0"/>
                <a:cs typeface="Arial" panose="020B0604020202020204" pitchFamily="34" charset="0"/>
              </a:rPr>
              <a:t>Konut Kredilerinde Hayat Sigortası</a:t>
            </a:r>
            <a:endParaRPr lang="tr-TR" sz="1600" b="1" dirty="0">
              <a:latin typeface="Arial" panose="020B0604020202020204" pitchFamily="34" charset="0"/>
              <a:cs typeface="Arial" panose="020B0604020202020204" pitchFamily="34" charset="0"/>
            </a:endParaRPr>
          </a:p>
          <a:p>
            <a:pPr marL="285750" indent="-285750">
              <a:buFontTx/>
              <a:buChar char="-"/>
            </a:pPr>
            <a:endParaRPr lang="tr-TR" sz="1300" b="1" dirty="0">
              <a:latin typeface="Arial" panose="020B0604020202020204" pitchFamily="34" charset="0"/>
              <a:cs typeface="Arial" panose="020B0604020202020204" pitchFamily="34" charset="0"/>
            </a:endParaRPr>
          </a:p>
          <a:p>
            <a:pPr algn="just"/>
            <a:r>
              <a:rPr lang="tr-TR" sz="1400" dirty="0" smtClean="0">
                <a:latin typeface="Arial" panose="020B0604020202020204" pitchFamily="34" charset="0"/>
                <a:cs typeface="Arial" panose="020B0604020202020204" pitchFamily="34" charset="0"/>
              </a:rPr>
              <a:t> </a:t>
            </a:r>
            <a:endParaRPr lang="tr-TR" sz="1400" dirty="0">
              <a:latin typeface="Arial" panose="020B0604020202020204" pitchFamily="34" charset="0"/>
              <a:cs typeface="Arial" panose="020B0604020202020204" pitchFamily="34" charset="0"/>
            </a:endParaRPr>
          </a:p>
          <a:p>
            <a:pPr algn="just"/>
            <a:r>
              <a:rPr lang="tr-TR" sz="1300" dirty="0" smtClean="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14976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tr-TR" dirty="0" smtClean="0"/>
              <a:t>10</a:t>
            </a:r>
            <a:endParaRPr lang="tr-TR" dirty="0"/>
          </a:p>
        </p:txBody>
      </p:sp>
      <p:sp>
        <p:nvSpPr>
          <p:cNvPr id="6" name="Title 2"/>
          <p:cNvSpPr txBox="1">
            <a:spLocks/>
          </p:cNvSpPr>
          <p:nvPr/>
        </p:nvSpPr>
        <p:spPr>
          <a:xfrm>
            <a:off x="445931"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2.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2.1. Konularına Göre Başvurular</a:t>
            </a:r>
            <a:endParaRPr lang="tr-TR" sz="2400" dirty="0">
              <a:solidFill>
                <a:srgbClr val="FF0000"/>
              </a:solidFill>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2" name="TextBox 1"/>
          <p:cNvSpPr txBox="1"/>
          <p:nvPr/>
        </p:nvSpPr>
        <p:spPr>
          <a:xfrm>
            <a:off x="251520" y="857250"/>
            <a:ext cx="8208912" cy="2431435"/>
          </a:xfrm>
          <a:prstGeom prst="rect">
            <a:avLst/>
          </a:prstGeom>
          <a:noFill/>
        </p:spPr>
        <p:txBody>
          <a:bodyPr wrap="square" rtlCol="0">
            <a:spAutoFit/>
          </a:bodyPr>
          <a:lstStyle/>
          <a:p>
            <a:r>
              <a:rPr lang="tr-TR" sz="1600" b="1" dirty="0" smtClean="0">
                <a:latin typeface="Arial" panose="020B0604020202020204" pitchFamily="34" charset="0"/>
                <a:cs typeface="Arial" panose="020B0604020202020204" pitchFamily="34" charset="0"/>
              </a:rPr>
              <a:t>2.1.2. Sigortacılık İşlemleri Hakem Heyeti</a:t>
            </a:r>
          </a:p>
          <a:p>
            <a:endParaRPr lang="tr-TR" sz="800" b="1" dirty="0" smtClean="0"/>
          </a:p>
          <a:p>
            <a:endParaRPr lang="tr-TR" sz="800" b="1" dirty="0"/>
          </a:p>
          <a:p>
            <a:r>
              <a:rPr lang="tr-TR" sz="1400" b="1" dirty="0" smtClean="0">
                <a:latin typeface="Arial" panose="020B0604020202020204" pitchFamily="34" charset="0"/>
                <a:cs typeface="Arial" panose="020B0604020202020204" pitchFamily="34" charset="0"/>
              </a:rPr>
              <a:t>Can ve Mal Sigortalarında Cayma Hakkı </a:t>
            </a:r>
          </a:p>
          <a:p>
            <a:endParaRPr lang="tr-TR" sz="800" dirty="0" smtClean="0">
              <a:cs typeface="Arial" panose="020B0604020202020204" pitchFamily="34" charset="0"/>
            </a:endParaRPr>
          </a:p>
          <a:p>
            <a:pPr algn="just"/>
            <a:r>
              <a:rPr lang="tr-TR" sz="1400" dirty="0" smtClean="0">
                <a:latin typeface="Arial" panose="020B0604020202020204" pitchFamily="34" charset="0"/>
                <a:cs typeface="Arial" panose="020B0604020202020204" pitchFamily="34" charset="0"/>
              </a:rPr>
              <a:t>Can sigortalarında, sigorta ettiren, sigortacının kendisine cayma hakkını kullanabileceğini bildirmesinden itibaren </a:t>
            </a:r>
            <a:r>
              <a:rPr lang="tr-TR" sz="1400" b="1" dirty="0" smtClean="0">
                <a:latin typeface="Arial" panose="020B0604020202020204" pitchFamily="34" charset="0"/>
                <a:cs typeface="Arial" panose="020B0604020202020204" pitchFamily="34" charset="0"/>
              </a:rPr>
              <a:t>onbeş gün içinde sözleşmeden cayabilir. </a:t>
            </a:r>
            <a:r>
              <a:rPr lang="tr-TR" sz="1400" dirty="0" smtClean="0">
                <a:latin typeface="Arial" panose="020B0604020202020204" pitchFamily="34" charset="0"/>
                <a:cs typeface="Arial" panose="020B0604020202020204" pitchFamily="34" charset="0"/>
              </a:rPr>
              <a:t>Bilgilendirmenin yapıldığı sigortacı tarafından ispatlanır. Bilgilendirme yapılmamışsa cayma hakkı ilk primin ödenmesinden bir ay sonra sona erer.” hükmü yer almaktadır.</a:t>
            </a:r>
          </a:p>
          <a:p>
            <a:pPr algn="just"/>
            <a:endParaRPr lang="tr-TR" sz="1400" dirty="0" smtClean="0">
              <a:latin typeface="Arial" panose="020B0604020202020204" pitchFamily="34" charset="0"/>
              <a:cs typeface="Arial" panose="020B0604020202020204" pitchFamily="34" charset="0"/>
            </a:endParaRPr>
          </a:p>
          <a:p>
            <a:pPr algn="just"/>
            <a:r>
              <a:rPr lang="tr-TR" sz="1400" dirty="0" smtClean="0">
                <a:latin typeface="Arial" panose="020B0604020202020204" pitchFamily="34" charset="0"/>
                <a:cs typeface="Arial" panose="020B0604020202020204" pitchFamily="34" charset="0"/>
              </a:rPr>
              <a:t>Mal sigortalarında cayma hakkı bulunmamaktadır.</a:t>
            </a:r>
          </a:p>
          <a:p>
            <a:pPr marL="285750" indent="-285750">
              <a:buFontTx/>
              <a:buChar char="-"/>
            </a:pPr>
            <a:endParaRPr lang="tr-TR" sz="1400" dirty="0"/>
          </a:p>
        </p:txBody>
      </p:sp>
    </p:spTree>
    <p:extLst>
      <p:ext uri="{BB962C8B-B14F-4D97-AF65-F5344CB8AC3E}">
        <p14:creationId xmlns:p14="http://schemas.microsoft.com/office/powerpoint/2010/main" val="37753856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tr-TR" dirty="0" smtClean="0"/>
              <a:t>12</a:t>
            </a:r>
            <a:endParaRPr lang="tr-TR" dirty="0"/>
          </a:p>
        </p:txBody>
      </p:sp>
      <p:sp>
        <p:nvSpPr>
          <p:cNvPr id="6" name="Title 2"/>
          <p:cNvSpPr txBox="1">
            <a:spLocks/>
          </p:cNvSpPr>
          <p:nvPr/>
        </p:nvSpPr>
        <p:spPr>
          <a:xfrm>
            <a:off x="445931"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2.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2.1. Konularına Göre Başvurular</a:t>
            </a:r>
            <a:endParaRPr lang="tr-TR" sz="2400" dirty="0">
              <a:solidFill>
                <a:srgbClr val="FF0000"/>
              </a:solidFill>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2" name="TextBox 1"/>
          <p:cNvSpPr txBox="1"/>
          <p:nvPr/>
        </p:nvSpPr>
        <p:spPr>
          <a:xfrm>
            <a:off x="251520" y="836436"/>
            <a:ext cx="8640960" cy="3631763"/>
          </a:xfrm>
          <a:prstGeom prst="rect">
            <a:avLst/>
          </a:prstGeom>
          <a:noFill/>
        </p:spPr>
        <p:txBody>
          <a:bodyPr wrap="square" rtlCol="0">
            <a:spAutoFit/>
          </a:bodyPr>
          <a:lstStyle/>
          <a:p>
            <a:r>
              <a:rPr lang="tr-TR" sz="1600" b="1" dirty="0" smtClean="0">
                <a:latin typeface="Arial" panose="020B0604020202020204" pitchFamily="34" charset="0"/>
                <a:cs typeface="Arial" panose="020B0604020202020204" pitchFamily="34" charset="0"/>
              </a:rPr>
              <a:t>2.1.3. Tüketici Kredileri Hakem Heyeti</a:t>
            </a:r>
          </a:p>
          <a:p>
            <a:endParaRPr lang="tr-TR" sz="800" b="1" dirty="0" smtClean="0">
              <a:latin typeface="Arial" panose="020B0604020202020204" pitchFamily="34" charset="0"/>
              <a:cs typeface="Arial" panose="020B0604020202020204" pitchFamily="34" charset="0"/>
            </a:endParaRPr>
          </a:p>
          <a:p>
            <a:endParaRPr lang="tr-TR" sz="8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600" b="1" dirty="0" smtClean="0">
                <a:latin typeface="Arial" panose="020B0604020202020204" pitchFamily="34" charset="0"/>
                <a:cs typeface="Arial" panose="020B0604020202020204" pitchFamily="34" charset="0"/>
              </a:rPr>
              <a:t>Kredi Tahsis Ücreti</a:t>
            </a:r>
          </a:p>
          <a:p>
            <a:pPr marL="285750" indent="-285750">
              <a:buFont typeface="Arial" panose="020B0604020202020204" pitchFamily="34" charset="0"/>
              <a:buChar char="•"/>
            </a:pPr>
            <a:endParaRPr lang="tr-TR" sz="1400" dirty="0">
              <a:latin typeface="Arial" panose="020B0604020202020204" pitchFamily="34" charset="0"/>
              <a:cs typeface="Arial" panose="020B0604020202020204" pitchFamily="34" charset="0"/>
            </a:endParaRPr>
          </a:p>
          <a:p>
            <a:r>
              <a:rPr lang="tr-TR" sz="1400" dirty="0">
                <a:latin typeface="Arial" panose="020B0604020202020204" pitchFamily="34" charset="0"/>
                <a:cs typeface="Arial" panose="020B0604020202020204" pitchFamily="34" charset="0"/>
              </a:rPr>
              <a:t>H</a:t>
            </a:r>
            <a:r>
              <a:rPr lang="tr-TR" sz="1400" dirty="0" smtClean="0">
                <a:latin typeface="Arial" panose="020B0604020202020204" pitchFamily="34" charset="0"/>
                <a:cs typeface="Arial" panose="020B0604020202020204" pitchFamily="34" charset="0"/>
              </a:rPr>
              <a:t>er türlü ücret ve masrafa ilişkin bilgiler, sözleşmenin eki olarak kâğıt üzerinde yazılı şekilde tüketiciye verilmesi zorunludur. </a:t>
            </a:r>
          </a:p>
          <a:p>
            <a:pPr marL="285750" indent="-285750">
              <a:buFontTx/>
              <a:buChar char="-"/>
            </a:pPr>
            <a:endParaRPr lang="tr-TR" sz="1400" dirty="0" smtClean="0">
              <a:latin typeface="Arial" panose="020B0604020202020204" pitchFamily="34" charset="0"/>
              <a:cs typeface="Arial" panose="020B0604020202020204" pitchFamily="34" charset="0"/>
            </a:endParaRPr>
          </a:p>
          <a:p>
            <a:pPr marL="285750" indent="-285750">
              <a:buFontTx/>
              <a:buChar char="-"/>
            </a:pPr>
            <a:endParaRPr lang="tr-TR" sz="1400" dirty="0">
              <a:latin typeface="Arial" panose="020B0604020202020204" pitchFamily="34" charset="0"/>
              <a:cs typeface="Arial" panose="020B0604020202020204" pitchFamily="34" charset="0"/>
            </a:endParaRPr>
          </a:p>
          <a:p>
            <a:r>
              <a:rPr lang="tr-TR" sz="1400" dirty="0">
                <a:latin typeface="Arial" panose="020B0604020202020204" pitchFamily="34" charset="0"/>
                <a:cs typeface="Arial" panose="020B0604020202020204" pitchFamily="34" charset="0"/>
              </a:rPr>
              <a:t>Finansal Tüketicilerden Alınacak Ücretlere İlişkin Usûl ve Esaslar Hakkında Tebliğ’in 5’inci maddesi;</a:t>
            </a:r>
          </a:p>
          <a:p>
            <a:pPr marL="285750" indent="-285750">
              <a:buFontTx/>
              <a:buChar char="-"/>
            </a:pPr>
            <a:endParaRPr lang="tr-TR" sz="1400" dirty="0">
              <a:latin typeface="Arial" panose="020B0604020202020204" pitchFamily="34" charset="0"/>
              <a:cs typeface="Arial" panose="020B0604020202020204" pitchFamily="34" charset="0"/>
            </a:endParaRPr>
          </a:p>
          <a:p>
            <a:pPr algn="just"/>
            <a:r>
              <a:rPr lang="tr-TR" sz="1400" dirty="0">
                <a:latin typeface="Arial" panose="020B0604020202020204" pitchFamily="34" charset="0"/>
                <a:cs typeface="Arial" panose="020B0604020202020204" pitchFamily="34" charset="0"/>
              </a:rPr>
              <a:t>“Finansal tüketiciler ile yapılacak sözleşmeler kapsamında sunulacak ürün veya hizmetlerin ücret tarifesini ve bilgi verilmesi gereken diğer hususları göstermek üzere sözleşmeye ilişkin her bir ürün veya hizmetin asgari olarak; adı ya da tanımı, vadesi ya da süresi, tahsil edilecek faiz, kâr payı veya ücret kalemleri ile bunların tahsil yöntemi, geçerli olduğu süre, geçerlilik süresi sonunda yapılacak değişikliğin tutarı, oranı ya da değişikliğin hangi esasa göre yapılacağı hususlarını içerecek şekilde </a:t>
            </a:r>
            <a:r>
              <a:rPr lang="tr-TR" sz="1400" b="1" dirty="0">
                <a:latin typeface="Arial" panose="020B0604020202020204" pitchFamily="34" charset="0"/>
                <a:cs typeface="Arial" panose="020B0604020202020204" pitchFamily="34" charset="0"/>
              </a:rPr>
              <a:t>bilgilendirme formu hazırlanması zorunludur. </a:t>
            </a:r>
            <a:r>
              <a:rPr lang="tr-TR" sz="1400" dirty="0">
                <a:latin typeface="Arial" panose="020B0604020202020204" pitchFamily="34" charset="0"/>
                <a:cs typeface="Arial" panose="020B0604020202020204" pitchFamily="34" charset="0"/>
              </a:rPr>
              <a:t>Bilgilendirme formu sözleşmenin ayrılmaz bir parçasıdır... </a:t>
            </a:r>
            <a:r>
              <a:rPr lang="tr-TR" sz="14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790593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tr-TR" dirty="0" smtClean="0"/>
              <a:t>13</a:t>
            </a:r>
            <a:endParaRPr lang="tr-TR" dirty="0"/>
          </a:p>
        </p:txBody>
      </p:sp>
      <p:sp>
        <p:nvSpPr>
          <p:cNvPr id="6" name="Title 2"/>
          <p:cNvSpPr txBox="1">
            <a:spLocks/>
          </p:cNvSpPr>
          <p:nvPr/>
        </p:nvSpPr>
        <p:spPr>
          <a:xfrm>
            <a:off x="445931"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2.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2.1. Konularına Göre Başvurular</a:t>
            </a:r>
            <a:endParaRPr lang="tr-TR" sz="2400" dirty="0">
              <a:solidFill>
                <a:srgbClr val="FF0000"/>
              </a:solidFill>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2" name="TextBox 1"/>
          <p:cNvSpPr txBox="1"/>
          <p:nvPr/>
        </p:nvSpPr>
        <p:spPr>
          <a:xfrm>
            <a:off x="251520" y="857250"/>
            <a:ext cx="8640960" cy="3785652"/>
          </a:xfrm>
          <a:prstGeom prst="rect">
            <a:avLst/>
          </a:prstGeom>
          <a:noFill/>
        </p:spPr>
        <p:txBody>
          <a:bodyPr wrap="square" rtlCol="0">
            <a:spAutoFit/>
          </a:bodyPr>
          <a:lstStyle/>
          <a:p>
            <a:r>
              <a:rPr lang="tr-TR" sz="1600" b="1" dirty="0" smtClean="0">
                <a:latin typeface="Arial" panose="020B0604020202020204" pitchFamily="34" charset="0"/>
                <a:cs typeface="Arial" panose="020B0604020202020204" pitchFamily="34" charset="0"/>
              </a:rPr>
              <a:t>2.1.3. Tüketici Kredileri Hakem Heyeti</a:t>
            </a:r>
          </a:p>
          <a:p>
            <a:endParaRPr lang="tr-TR" sz="800" b="1" dirty="0" smtClean="0">
              <a:latin typeface="Arial" panose="020B0604020202020204" pitchFamily="34" charset="0"/>
              <a:cs typeface="Arial" panose="020B0604020202020204" pitchFamily="34" charset="0"/>
            </a:endParaRPr>
          </a:p>
          <a:p>
            <a:endParaRPr lang="tr-TR" sz="8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600" b="1" dirty="0" smtClean="0">
                <a:latin typeface="Arial" panose="020B0604020202020204" pitchFamily="34" charset="0"/>
                <a:cs typeface="Arial" panose="020B0604020202020204" pitchFamily="34" charset="0"/>
              </a:rPr>
              <a:t>Tüketici </a:t>
            </a:r>
            <a:r>
              <a:rPr lang="tr-TR" sz="1600" b="1" dirty="0">
                <a:latin typeface="Arial" panose="020B0604020202020204" pitchFamily="34" charset="0"/>
                <a:cs typeface="Arial" panose="020B0604020202020204" pitchFamily="34" charset="0"/>
              </a:rPr>
              <a:t>K</a:t>
            </a:r>
            <a:r>
              <a:rPr lang="tr-TR" sz="1600" b="1" dirty="0" smtClean="0">
                <a:latin typeface="Arial" panose="020B0604020202020204" pitchFamily="34" charset="0"/>
                <a:cs typeface="Arial" panose="020B0604020202020204" pitchFamily="34" charset="0"/>
              </a:rPr>
              <a:t>redisinde Cayma Hakkı </a:t>
            </a:r>
          </a:p>
          <a:p>
            <a:endParaRPr lang="tr-TR" sz="800" dirty="0" smtClean="0">
              <a:latin typeface="Arial" panose="020B0604020202020204" pitchFamily="34" charset="0"/>
              <a:cs typeface="Arial" panose="020B0604020202020204" pitchFamily="34" charset="0"/>
            </a:endParaRPr>
          </a:p>
          <a:p>
            <a:r>
              <a:rPr lang="tr-TR" sz="1400" dirty="0" smtClean="0">
                <a:latin typeface="Arial" panose="020B0604020202020204" pitchFamily="34" charset="0"/>
                <a:cs typeface="Arial" panose="020B0604020202020204" pitchFamily="34" charset="0"/>
              </a:rPr>
              <a:t>On </a:t>
            </a:r>
            <a:r>
              <a:rPr lang="tr-TR" sz="1400" dirty="0">
                <a:latin typeface="Arial" panose="020B0604020202020204" pitchFamily="34" charset="0"/>
                <a:cs typeface="Arial" panose="020B0604020202020204" pitchFamily="34" charset="0"/>
              </a:rPr>
              <a:t>dört gün içinde </a:t>
            </a:r>
            <a:r>
              <a:rPr lang="tr-TR" sz="1400" dirty="0" smtClean="0">
                <a:latin typeface="Arial" panose="020B0604020202020204" pitchFamily="34" charset="0"/>
                <a:cs typeface="Arial" panose="020B0604020202020204" pitchFamily="34" charset="0"/>
              </a:rPr>
              <a:t>sözleşmesinden </a:t>
            </a:r>
            <a:r>
              <a:rPr lang="tr-TR" sz="1400" dirty="0">
                <a:latin typeface="Arial" panose="020B0604020202020204" pitchFamily="34" charset="0"/>
                <a:cs typeface="Arial" panose="020B0604020202020204" pitchFamily="34" charset="0"/>
              </a:rPr>
              <a:t>cayma </a:t>
            </a:r>
            <a:r>
              <a:rPr lang="tr-TR" sz="1400" dirty="0" smtClean="0">
                <a:latin typeface="Arial" panose="020B0604020202020204" pitchFamily="34" charset="0"/>
                <a:cs typeface="Arial" panose="020B0604020202020204" pitchFamily="34" charset="0"/>
              </a:rPr>
              <a:t>hakkı bulunmaktadır.</a:t>
            </a:r>
          </a:p>
          <a:p>
            <a:endParaRPr lang="tr-TR"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600" b="1" dirty="0">
                <a:latin typeface="Arial" panose="020B0604020202020204" pitchFamily="34" charset="0"/>
                <a:cs typeface="Arial" panose="020B0604020202020204" pitchFamily="34" charset="0"/>
              </a:rPr>
              <a:t>Konut K</a:t>
            </a:r>
            <a:r>
              <a:rPr lang="tr-TR" sz="1600" b="1" dirty="0" smtClean="0">
                <a:latin typeface="Arial" panose="020B0604020202020204" pitchFamily="34" charset="0"/>
                <a:cs typeface="Arial" panose="020B0604020202020204" pitchFamily="34" charset="0"/>
              </a:rPr>
              <a:t>redilerinde Erken Kapama ve Erken Ödeme Tazminatı </a:t>
            </a:r>
            <a:endParaRPr lang="tr-TR" sz="1600" b="1" dirty="0">
              <a:latin typeface="Arial" panose="020B0604020202020204" pitchFamily="34" charset="0"/>
              <a:cs typeface="Arial" panose="020B0604020202020204" pitchFamily="34" charset="0"/>
            </a:endParaRPr>
          </a:p>
          <a:p>
            <a:endParaRPr lang="tr-TR" sz="1400" dirty="0" smtClean="0">
              <a:latin typeface="Arial" panose="020B0604020202020204" pitchFamily="34" charset="0"/>
              <a:cs typeface="Arial" panose="020B0604020202020204" pitchFamily="34" charset="0"/>
            </a:endParaRPr>
          </a:p>
          <a:p>
            <a:r>
              <a:rPr lang="tr-TR" sz="1400" b="1" dirty="0" smtClean="0">
                <a:latin typeface="Arial" panose="020B0604020202020204" pitchFamily="34" charset="0"/>
                <a:cs typeface="Arial" panose="020B0604020202020204" pitchFamily="34" charset="0"/>
              </a:rPr>
              <a:t>Sabit faizli kredilerde</a:t>
            </a:r>
            <a:r>
              <a:rPr lang="tr-TR" sz="1400" dirty="0" smtClean="0">
                <a:latin typeface="Arial" panose="020B0604020202020204" pitchFamily="34" charset="0"/>
                <a:cs typeface="Arial" panose="020B0604020202020204" pitchFamily="34" charset="0"/>
              </a:rPr>
              <a:t>; tüketiciden </a:t>
            </a:r>
            <a:r>
              <a:rPr lang="tr-TR" sz="1400" dirty="0">
                <a:latin typeface="Arial" panose="020B0604020202020204" pitchFamily="34" charset="0"/>
                <a:cs typeface="Arial" panose="020B0604020202020204" pitchFamily="34" charset="0"/>
              </a:rPr>
              <a:t>erken ödeme tazminatı talep edilebilir. </a:t>
            </a:r>
            <a:r>
              <a:rPr lang="tr-TR" sz="1400" dirty="0" smtClean="0">
                <a:latin typeface="Arial" panose="020B0604020202020204" pitchFamily="34" charset="0"/>
                <a:cs typeface="Arial" panose="020B0604020202020204" pitchFamily="34" charset="0"/>
              </a:rPr>
              <a:t>Erken </a:t>
            </a:r>
            <a:r>
              <a:rPr lang="tr-TR" sz="1400" dirty="0">
                <a:latin typeface="Arial" panose="020B0604020202020204" pitchFamily="34" charset="0"/>
                <a:cs typeface="Arial" panose="020B0604020202020204" pitchFamily="34" charset="0"/>
              </a:rPr>
              <a:t>ödenen tutarın kalan vadesi otuz altı ayı aşmayan kredilerde yüzde birini, kalan vadesi otuz altı ayı aşan kredilerde ise yüzde ikisini geçemez. </a:t>
            </a:r>
            <a:endParaRPr lang="tr-TR" sz="1400" dirty="0" smtClean="0">
              <a:latin typeface="Arial" panose="020B0604020202020204" pitchFamily="34" charset="0"/>
              <a:cs typeface="Arial" panose="020B0604020202020204" pitchFamily="34" charset="0"/>
            </a:endParaRPr>
          </a:p>
          <a:p>
            <a:endParaRPr lang="tr-TR" sz="1400" b="1" dirty="0">
              <a:latin typeface="Arial" panose="020B0604020202020204" pitchFamily="34" charset="0"/>
              <a:cs typeface="Arial" panose="020B0604020202020204" pitchFamily="34" charset="0"/>
            </a:endParaRPr>
          </a:p>
          <a:p>
            <a:r>
              <a:rPr lang="tr-TR" sz="1400" b="1" dirty="0" smtClean="0">
                <a:latin typeface="Arial" panose="020B0604020202020204" pitchFamily="34" charset="0"/>
                <a:cs typeface="Arial" panose="020B0604020202020204" pitchFamily="34" charset="0"/>
              </a:rPr>
              <a:t>Değişken faizli kredilerde, </a:t>
            </a:r>
            <a:r>
              <a:rPr lang="tr-TR" sz="1400" dirty="0" smtClean="0">
                <a:latin typeface="Arial" panose="020B0604020202020204" pitchFamily="34" charset="0"/>
                <a:cs typeface="Arial" panose="020B0604020202020204" pitchFamily="34" charset="0"/>
              </a:rPr>
              <a:t>tüketiciden </a:t>
            </a:r>
            <a:r>
              <a:rPr lang="tr-TR" sz="1400" dirty="0">
                <a:latin typeface="Arial" panose="020B0604020202020204" pitchFamily="34" charset="0"/>
                <a:cs typeface="Arial" panose="020B0604020202020204" pitchFamily="34" charset="0"/>
              </a:rPr>
              <a:t>erken ödeme tazminatı talep edilemez. </a:t>
            </a:r>
          </a:p>
          <a:p>
            <a:endParaRPr lang="tr-TR" sz="1400" dirty="0" smtClean="0">
              <a:latin typeface="Arial" panose="020B0604020202020204" pitchFamily="34" charset="0"/>
              <a:cs typeface="Arial" panose="020B0604020202020204" pitchFamily="34" charset="0"/>
            </a:endParaRPr>
          </a:p>
          <a:p>
            <a:endParaRPr lang="tr-TR" sz="1400" dirty="0" smtClean="0">
              <a:latin typeface="Arial" panose="020B0604020202020204" pitchFamily="34" charset="0"/>
              <a:cs typeface="Arial" panose="020B0604020202020204" pitchFamily="34" charset="0"/>
            </a:endParaRPr>
          </a:p>
          <a:p>
            <a:endParaRPr lang="tr-TR" sz="1400" dirty="0">
              <a:latin typeface="Arial" panose="020B0604020202020204" pitchFamily="34" charset="0"/>
              <a:cs typeface="Arial" panose="020B0604020202020204" pitchFamily="34" charset="0"/>
            </a:endParaRPr>
          </a:p>
          <a:p>
            <a:endParaRPr lang="tr-TR" sz="1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13136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tr-TR" dirty="0" smtClean="0"/>
              <a:t>14</a:t>
            </a:r>
            <a:endParaRPr lang="tr-TR" dirty="0"/>
          </a:p>
        </p:txBody>
      </p:sp>
      <p:sp>
        <p:nvSpPr>
          <p:cNvPr id="6" name="Title 2"/>
          <p:cNvSpPr txBox="1">
            <a:spLocks/>
          </p:cNvSpPr>
          <p:nvPr/>
        </p:nvSpPr>
        <p:spPr>
          <a:xfrm>
            <a:off x="445931"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2.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2.1. Konularına Göre Başvurular</a:t>
            </a:r>
            <a:endParaRPr lang="tr-TR" sz="2400" dirty="0">
              <a:solidFill>
                <a:srgbClr val="FF0000"/>
              </a:solidFill>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2" name="TextBox 1"/>
          <p:cNvSpPr txBox="1"/>
          <p:nvPr/>
        </p:nvSpPr>
        <p:spPr>
          <a:xfrm>
            <a:off x="251520" y="857250"/>
            <a:ext cx="8352928" cy="1938992"/>
          </a:xfrm>
          <a:prstGeom prst="rect">
            <a:avLst/>
          </a:prstGeom>
          <a:noFill/>
        </p:spPr>
        <p:txBody>
          <a:bodyPr wrap="square" rtlCol="0">
            <a:spAutoFit/>
          </a:bodyPr>
          <a:lstStyle/>
          <a:p>
            <a:r>
              <a:rPr lang="tr-TR" sz="1600" b="1" dirty="0" smtClean="0">
                <a:latin typeface="Arial" panose="020B0604020202020204" pitchFamily="34" charset="0"/>
                <a:cs typeface="Arial" panose="020B0604020202020204" pitchFamily="34" charset="0"/>
              </a:rPr>
              <a:t>2.1.4. Diğer Bankacılık Ürün ve Hizmetleri Hakem Heyeti</a:t>
            </a:r>
          </a:p>
          <a:p>
            <a:endParaRPr lang="tr-TR" sz="800" b="1" dirty="0" smtClean="0">
              <a:latin typeface="Arial" panose="020B0604020202020204" pitchFamily="34" charset="0"/>
              <a:cs typeface="Arial" panose="020B0604020202020204" pitchFamily="34" charset="0"/>
            </a:endParaRPr>
          </a:p>
          <a:p>
            <a:endParaRPr lang="tr-TR" sz="800" b="1" dirty="0" smtClean="0">
              <a:latin typeface="Arial" panose="020B0604020202020204" pitchFamily="34" charset="0"/>
              <a:cs typeface="Arial" panose="020B0604020202020204" pitchFamily="34" charset="0"/>
            </a:endParaRPr>
          </a:p>
          <a:p>
            <a:r>
              <a:rPr lang="tr-TR" sz="1600" b="1" dirty="0" smtClean="0">
                <a:latin typeface="Arial" panose="020B0604020202020204" pitchFamily="34" charset="0"/>
                <a:cs typeface="Arial" panose="020B0604020202020204" pitchFamily="34" charset="0"/>
              </a:rPr>
              <a:t>Ücret İtirazları</a:t>
            </a:r>
          </a:p>
          <a:p>
            <a:endParaRPr lang="tr-TR" sz="800" b="1" dirty="0">
              <a:latin typeface="Arial" panose="020B0604020202020204" pitchFamily="34" charset="0"/>
              <a:cs typeface="Arial" panose="020B0604020202020204" pitchFamily="34" charset="0"/>
            </a:endParaRPr>
          </a:p>
          <a:p>
            <a:r>
              <a:rPr lang="tr-TR" sz="1400" b="1"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Finansal Tüketicilerden Alınacak Ücretlere İlişkin Usûl ve Esaslar Hakkında Tebliğ’de yer alan tüm </a:t>
            </a:r>
            <a:r>
              <a:rPr lang="tr-TR" sz="1400" dirty="0" smtClean="0">
                <a:latin typeface="Arial" panose="020B0604020202020204" pitchFamily="34" charset="0"/>
                <a:cs typeface="Arial" panose="020B0604020202020204" pitchFamily="34" charset="0"/>
              </a:rPr>
              <a:t>ücretler</a:t>
            </a:r>
            <a:endParaRPr lang="tr-TR" sz="1400" b="1" dirty="0" smtClean="0">
              <a:latin typeface="Arial" panose="020B0604020202020204" pitchFamily="34" charset="0"/>
              <a:cs typeface="Arial" panose="020B0604020202020204" pitchFamily="34" charset="0"/>
            </a:endParaRPr>
          </a:p>
          <a:p>
            <a:pPr marL="742950" lvl="1" indent="-285750">
              <a:buFontTx/>
              <a:buChar char="-"/>
            </a:pPr>
            <a:r>
              <a:rPr lang="tr-TR" sz="1400" dirty="0" smtClean="0">
                <a:latin typeface="Arial" panose="020B0604020202020204" pitchFamily="34" charset="0"/>
                <a:cs typeface="Arial" panose="020B0604020202020204" pitchFamily="34" charset="0"/>
              </a:rPr>
              <a:t>Süreklilik arzeden işlemlerde sözleşmede </a:t>
            </a:r>
            <a:r>
              <a:rPr lang="tr-TR" sz="1400" dirty="0">
                <a:latin typeface="Arial" panose="020B0604020202020204" pitchFamily="34" charset="0"/>
                <a:cs typeface="Arial" panose="020B0604020202020204" pitchFamily="34" charset="0"/>
              </a:rPr>
              <a:t>madde </a:t>
            </a:r>
          </a:p>
          <a:p>
            <a:pPr marL="742950" lvl="1" indent="-285750">
              <a:buFontTx/>
              <a:buChar char="-"/>
            </a:pPr>
            <a:r>
              <a:rPr lang="tr-TR" sz="1400" dirty="0" smtClean="0">
                <a:latin typeface="Arial" panose="020B0604020202020204" pitchFamily="34" charset="0"/>
                <a:cs typeface="Arial" panose="020B0604020202020204" pitchFamily="34" charset="0"/>
              </a:rPr>
              <a:t>Anlık İşlemlerde Müşteri Onayı</a:t>
            </a:r>
            <a:endParaRPr lang="tr-TR" sz="1400" dirty="0">
              <a:latin typeface="Arial" panose="020B0604020202020204" pitchFamily="34" charset="0"/>
              <a:cs typeface="Arial" panose="020B0604020202020204" pitchFamily="34" charset="0"/>
            </a:endParaRPr>
          </a:p>
          <a:p>
            <a:endParaRPr lang="tr-TR" sz="8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0262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tr-TR" dirty="0" smtClean="0"/>
              <a:t>15</a:t>
            </a:r>
            <a:endParaRPr lang="tr-TR" dirty="0"/>
          </a:p>
        </p:txBody>
      </p:sp>
      <p:sp>
        <p:nvSpPr>
          <p:cNvPr id="6" name="Title 2"/>
          <p:cNvSpPr txBox="1">
            <a:spLocks/>
          </p:cNvSpPr>
          <p:nvPr/>
        </p:nvSpPr>
        <p:spPr>
          <a:xfrm>
            <a:off x="445931"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2.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2.1. Konularına Göre Başvurular</a:t>
            </a:r>
            <a:endParaRPr lang="tr-TR" sz="2400" dirty="0">
              <a:solidFill>
                <a:srgbClr val="FF0000"/>
              </a:solidFill>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2" name="TextBox 1"/>
          <p:cNvSpPr txBox="1"/>
          <p:nvPr/>
        </p:nvSpPr>
        <p:spPr>
          <a:xfrm>
            <a:off x="251520" y="857250"/>
            <a:ext cx="8352928" cy="3170099"/>
          </a:xfrm>
          <a:prstGeom prst="rect">
            <a:avLst/>
          </a:prstGeom>
          <a:noFill/>
        </p:spPr>
        <p:txBody>
          <a:bodyPr wrap="square" rtlCol="0">
            <a:spAutoFit/>
          </a:bodyPr>
          <a:lstStyle/>
          <a:p>
            <a:endParaRPr lang="tr-TR" sz="800" b="1" dirty="0" smtClean="0">
              <a:latin typeface="Arial" panose="020B0604020202020204" pitchFamily="34" charset="0"/>
              <a:cs typeface="Arial" panose="020B0604020202020204" pitchFamily="34" charset="0"/>
            </a:endParaRPr>
          </a:p>
          <a:p>
            <a:r>
              <a:rPr lang="tr-TR" sz="1600" b="1" dirty="0" smtClean="0">
                <a:latin typeface="Arial" panose="020B0604020202020204" pitchFamily="34" charset="0"/>
                <a:cs typeface="Arial" panose="020B0604020202020204" pitchFamily="34" charset="0"/>
              </a:rPr>
              <a:t>Heyetlerde Sıkça Rastlanan Sorun Kaynakları</a:t>
            </a:r>
          </a:p>
          <a:p>
            <a:endParaRPr lang="tr-TR" sz="800" b="1" dirty="0" smtClean="0">
              <a:latin typeface="Arial" panose="020B0604020202020204" pitchFamily="34" charset="0"/>
              <a:cs typeface="Arial" panose="020B0604020202020204" pitchFamily="34" charset="0"/>
            </a:endParaRPr>
          </a:p>
          <a:p>
            <a:pPr marL="285750" indent="-285750">
              <a:buFontTx/>
              <a:buChar char="-"/>
            </a:pPr>
            <a:r>
              <a:rPr lang="tr-TR" sz="1400" dirty="0" smtClean="0">
                <a:latin typeface="Arial" panose="020B0604020202020204" pitchFamily="34" charset="0"/>
                <a:cs typeface="Arial" panose="020B0604020202020204" pitchFamily="34" charset="0"/>
              </a:rPr>
              <a:t>Bankalar sizden şifre bilgilerinizi istemez</a:t>
            </a:r>
            <a:r>
              <a:rPr lang="tr-TR" sz="1400" b="1" dirty="0" smtClean="0">
                <a:latin typeface="Arial" panose="020B0604020202020204" pitchFamily="34" charset="0"/>
                <a:cs typeface="Arial" panose="020B0604020202020204" pitchFamily="34" charset="0"/>
              </a:rPr>
              <a:t>. </a:t>
            </a:r>
            <a:r>
              <a:rPr lang="tr-TR" sz="1400" dirty="0" smtClean="0">
                <a:latin typeface="Arial" panose="020B0604020202020204" pitchFamily="34" charset="0"/>
                <a:cs typeface="Arial" panose="020B0604020202020204" pitchFamily="34" charset="0"/>
              </a:rPr>
              <a:t>Mobil bankacılık şifresi, tek kullanımlık SMS şifreleri </a:t>
            </a:r>
            <a:r>
              <a:rPr lang="tr-TR" sz="1400" dirty="0">
                <a:latin typeface="Arial" panose="020B0604020202020204" pitchFamily="34" charset="0"/>
                <a:cs typeface="Arial" panose="020B0604020202020204" pitchFamily="34" charset="0"/>
              </a:rPr>
              <a:t>ve kart </a:t>
            </a:r>
            <a:r>
              <a:rPr lang="tr-TR" sz="1400" dirty="0" smtClean="0">
                <a:latin typeface="Arial" panose="020B0604020202020204" pitchFamily="34" charset="0"/>
                <a:cs typeface="Arial" panose="020B0604020202020204" pitchFamily="34" charset="0"/>
              </a:rPr>
              <a:t>bilgileri kişiye özeldir, banka çalışanları ile dahi paylaşmayınız.</a:t>
            </a:r>
          </a:p>
          <a:p>
            <a:pPr marL="285750" indent="-285750">
              <a:buFontTx/>
              <a:buChar char="-"/>
            </a:pPr>
            <a:endParaRPr lang="tr-TR" sz="1400" dirty="0">
              <a:latin typeface="Arial" panose="020B0604020202020204" pitchFamily="34" charset="0"/>
              <a:cs typeface="Arial" panose="020B0604020202020204" pitchFamily="34" charset="0"/>
            </a:endParaRPr>
          </a:p>
          <a:p>
            <a:pPr marL="285750" lvl="0" indent="-285750" algn="just">
              <a:buFontTx/>
              <a:buChar char="-"/>
            </a:pPr>
            <a:r>
              <a:rPr lang="tr-TR" sz="1400" dirty="0" smtClean="0">
                <a:latin typeface="Arial" panose="020B0604020202020204" pitchFamily="34" charset="0"/>
                <a:cs typeface="Arial" panose="020B0604020202020204" pitchFamily="34" charset="0"/>
              </a:rPr>
              <a:t>Herhangi </a:t>
            </a:r>
            <a:r>
              <a:rPr lang="tr-TR" sz="1400" dirty="0">
                <a:latin typeface="Arial" panose="020B0604020202020204" pitchFamily="34" charset="0"/>
                <a:cs typeface="Arial" panose="020B0604020202020204" pitchFamily="34" charset="0"/>
              </a:rPr>
              <a:t>bir ürün veya hizmet öncesinde sunulan </a:t>
            </a:r>
            <a:r>
              <a:rPr lang="tr-TR" sz="1400" dirty="0" smtClean="0">
                <a:latin typeface="Arial" panose="020B0604020202020204" pitchFamily="34" charset="0"/>
                <a:cs typeface="Arial" panose="020B0604020202020204" pitchFamily="34" charset="0"/>
              </a:rPr>
              <a:t>bilgilendirme formları ve sözleşmeler alınacak </a:t>
            </a:r>
            <a:r>
              <a:rPr lang="tr-TR" sz="1400" dirty="0">
                <a:latin typeface="Arial" panose="020B0604020202020204" pitchFamily="34" charset="0"/>
                <a:cs typeface="Arial" panose="020B0604020202020204" pitchFamily="34" charset="0"/>
              </a:rPr>
              <a:t>ücretlerle ilgili bilgi </a:t>
            </a:r>
            <a:r>
              <a:rPr lang="tr-TR" sz="1400" dirty="0" smtClean="0">
                <a:latin typeface="Arial" panose="020B0604020202020204" pitchFamily="34" charset="0"/>
                <a:cs typeface="Arial" panose="020B0604020202020204" pitchFamily="34" charset="0"/>
              </a:rPr>
              <a:t>içerir, okuyunuz.</a:t>
            </a:r>
          </a:p>
          <a:p>
            <a:pPr marL="285750" lvl="0" indent="-285750" algn="just">
              <a:buFontTx/>
              <a:buChar char="-"/>
            </a:pPr>
            <a:endParaRPr lang="tr-TR" sz="1400" dirty="0">
              <a:latin typeface="Arial" panose="020B0604020202020204" pitchFamily="34" charset="0"/>
              <a:cs typeface="Arial" panose="020B0604020202020204" pitchFamily="34" charset="0"/>
            </a:endParaRPr>
          </a:p>
          <a:p>
            <a:pPr marL="285750" lvl="0" indent="-285750" algn="just">
              <a:buFontTx/>
              <a:buChar char="-"/>
            </a:pPr>
            <a:r>
              <a:rPr lang="tr-TR" sz="1400" dirty="0" smtClean="0">
                <a:latin typeface="Arial" panose="020B0604020202020204" pitchFamily="34" charset="0"/>
                <a:cs typeface="Arial" panose="020B0604020202020204" pitchFamily="34" charset="0"/>
              </a:rPr>
              <a:t>İmzalanan tüm dekont vb belgeler,  </a:t>
            </a:r>
            <a:r>
              <a:rPr lang="tr-TR" sz="1400" dirty="0">
                <a:latin typeface="Arial" panose="020B0604020202020204" pitchFamily="34" charset="0"/>
                <a:cs typeface="Arial" panose="020B0604020202020204" pitchFamily="34" charset="0"/>
              </a:rPr>
              <a:t>tahsil edilecek ücrete illişkin bilgi </a:t>
            </a:r>
            <a:r>
              <a:rPr lang="tr-TR" sz="1400" dirty="0" smtClean="0">
                <a:latin typeface="Arial" panose="020B0604020202020204" pitchFamily="34" charset="0"/>
                <a:cs typeface="Arial" panose="020B0604020202020204" pitchFamily="34" charset="0"/>
              </a:rPr>
              <a:t>içerir, kontrol edilmelidir. </a:t>
            </a:r>
          </a:p>
          <a:p>
            <a:pPr marL="285750" lvl="0" indent="-285750" algn="just">
              <a:buFontTx/>
              <a:buChar char="-"/>
            </a:pPr>
            <a:endParaRPr lang="tr-TR" sz="1400" dirty="0">
              <a:latin typeface="Arial" panose="020B0604020202020204" pitchFamily="34" charset="0"/>
              <a:cs typeface="Arial" panose="020B0604020202020204" pitchFamily="34" charset="0"/>
            </a:endParaRPr>
          </a:p>
          <a:p>
            <a:pPr marL="285750" lvl="0" indent="-285750" algn="just">
              <a:buFontTx/>
              <a:buChar char="-"/>
            </a:pPr>
            <a:r>
              <a:rPr lang="tr-TR" sz="1400" dirty="0" smtClean="0">
                <a:latin typeface="Arial" panose="020B0604020202020204" pitchFamily="34" charset="0"/>
                <a:cs typeface="Arial" panose="020B0604020202020204" pitchFamily="34" charset="0"/>
              </a:rPr>
              <a:t>Sözleşme</a:t>
            </a:r>
            <a:r>
              <a:rPr lang="tr-TR" sz="1400" dirty="0">
                <a:latin typeface="Arial" panose="020B0604020202020204" pitchFamily="34" charset="0"/>
                <a:cs typeface="Arial" panose="020B0604020202020204" pitchFamily="34" charset="0"/>
              </a:rPr>
              <a:t>, taahhütname</a:t>
            </a:r>
            <a:r>
              <a:rPr lang="tr-TR" sz="1400" dirty="0" smtClean="0">
                <a:latin typeface="Arial" panose="020B0604020202020204" pitchFamily="34" charset="0"/>
                <a:cs typeface="Arial" panose="020B0604020202020204" pitchFamily="34" charset="0"/>
              </a:rPr>
              <a:t>, dekont gibi belgeler imzalandığında, bu </a:t>
            </a:r>
            <a:r>
              <a:rPr lang="tr-TR" sz="1400" dirty="0">
                <a:latin typeface="Arial" panose="020B0604020202020204" pitchFamily="34" charset="0"/>
                <a:cs typeface="Arial" panose="020B0604020202020204" pitchFamily="34" charset="0"/>
              </a:rPr>
              <a:t>belgelerde yer alan </a:t>
            </a:r>
            <a:r>
              <a:rPr lang="tr-TR" sz="1400" dirty="0" smtClean="0">
                <a:latin typeface="Arial" panose="020B0604020202020204" pitchFamily="34" charset="0"/>
                <a:cs typeface="Arial" panose="020B0604020202020204" pitchFamily="34" charset="0"/>
              </a:rPr>
              <a:t>ücret/taahhüt vb koşulları </a:t>
            </a:r>
            <a:r>
              <a:rPr lang="tr-TR" sz="1400" dirty="0">
                <a:latin typeface="Arial" panose="020B0604020202020204" pitchFamily="34" charset="0"/>
                <a:cs typeface="Arial" panose="020B0604020202020204" pitchFamily="34" charset="0"/>
              </a:rPr>
              <a:t>kabul </a:t>
            </a:r>
            <a:r>
              <a:rPr lang="tr-TR" sz="1400" dirty="0" smtClean="0">
                <a:latin typeface="Arial" panose="020B0604020202020204" pitchFamily="34" charset="0"/>
                <a:cs typeface="Arial" panose="020B0604020202020204" pitchFamily="34" charset="0"/>
              </a:rPr>
              <a:t>ettiğiniz </a:t>
            </a:r>
            <a:r>
              <a:rPr lang="tr-TR" sz="1400" dirty="0">
                <a:latin typeface="Arial" panose="020B0604020202020204" pitchFamily="34" charset="0"/>
                <a:cs typeface="Arial" panose="020B0604020202020204" pitchFamily="34" charset="0"/>
              </a:rPr>
              <a:t>anlamına </a:t>
            </a:r>
            <a:r>
              <a:rPr lang="tr-TR" sz="1400" dirty="0" smtClean="0">
                <a:latin typeface="Arial" panose="020B0604020202020204" pitchFamily="34" charset="0"/>
                <a:cs typeface="Arial" panose="020B0604020202020204" pitchFamily="34" charset="0"/>
              </a:rPr>
              <a:t>gelir, itirazınız kabul görmez.</a:t>
            </a:r>
          </a:p>
          <a:p>
            <a:pPr marL="285750" lvl="0" indent="-285750" algn="just">
              <a:buFontTx/>
              <a:buChar char="-"/>
            </a:pPr>
            <a:endParaRPr lang="tr-TR" sz="1400" dirty="0">
              <a:latin typeface="Arial" panose="020B0604020202020204" pitchFamily="34" charset="0"/>
              <a:cs typeface="Arial" panose="020B0604020202020204" pitchFamily="34" charset="0"/>
            </a:endParaRPr>
          </a:p>
          <a:p>
            <a:pPr lvl="0" algn="just"/>
            <a:r>
              <a:rPr lang="tr-TR" sz="1400" dirty="0" smtClean="0">
                <a:latin typeface="Arial" panose="020B0604020202020204" pitchFamily="34" charset="0"/>
                <a:cs typeface="Arial" panose="020B0604020202020204" pitchFamily="34" charset="0"/>
              </a:rPr>
              <a:t>-    Ücret </a:t>
            </a:r>
            <a:r>
              <a:rPr lang="tr-TR" sz="1400" dirty="0">
                <a:latin typeface="Arial" panose="020B0604020202020204" pitchFamily="34" charset="0"/>
                <a:cs typeface="Arial" panose="020B0604020202020204" pitchFamily="34" charset="0"/>
              </a:rPr>
              <a:t>iadesi için </a:t>
            </a:r>
            <a:r>
              <a:rPr lang="tr-TR" sz="1400" dirty="0" smtClean="0">
                <a:latin typeface="Arial" panose="020B0604020202020204" pitchFamily="34" charset="0"/>
                <a:cs typeface="Arial" panose="020B0604020202020204" pitchFamily="34" charset="0"/>
              </a:rPr>
              <a:t>iletilen, göndericisi şüpheli linkleri açmayınız, dolandırıcılık mağduru olabilirsiniz. </a:t>
            </a: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0761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2224943" y="3939901"/>
            <a:ext cx="5592589" cy="680477"/>
          </a:xfrm>
          <a:prstGeom prst="rect">
            <a:avLst/>
          </a:prstGeom>
        </p:spPr>
      </p:pic>
      <p:sp>
        <p:nvSpPr>
          <p:cNvPr id="2" name="Text Placeholder 1"/>
          <p:cNvSpPr>
            <a:spLocks noGrp="1"/>
          </p:cNvSpPr>
          <p:nvPr>
            <p:ph type="body" sz="quarter" idx="10"/>
          </p:nvPr>
        </p:nvSpPr>
        <p:spPr>
          <a:xfrm>
            <a:off x="287523" y="915566"/>
            <a:ext cx="8568953" cy="3744416"/>
          </a:xfrm>
        </p:spPr>
        <p:txBody>
          <a:bodyPr/>
          <a:lstStyle/>
          <a:p>
            <a:endParaRPr lang="tr-TR" dirty="0"/>
          </a:p>
        </p:txBody>
      </p:sp>
      <p:sp>
        <p:nvSpPr>
          <p:cNvPr id="3" name="Title 2"/>
          <p:cNvSpPr>
            <a:spLocks noGrp="1"/>
          </p:cNvSpPr>
          <p:nvPr>
            <p:ph type="title"/>
          </p:nvPr>
        </p:nvSpPr>
        <p:spPr>
          <a:xfrm>
            <a:off x="303344" y="0"/>
            <a:ext cx="8291264" cy="857250"/>
          </a:xfrm>
        </p:spPr>
        <p:txBody>
          <a:bodyPr/>
          <a:lstStyle/>
          <a:p>
            <a:pPr algn="ctr"/>
            <a:r>
              <a:rPr lang="tr-TR" sz="2800" dirty="0">
                <a:latin typeface="Arial" panose="020B0604020202020204" pitchFamily="34" charset="0"/>
                <a:cs typeface="Arial" panose="020B0604020202020204" pitchFamily="34" charset="0"/>
              </a:rPr>
              <a:t>2</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TBB Bireysel Müşteri Hakem Heyetleri </a:t>
            </a:r>
            <a:r>
              <a:rPr lang="tr-TR" sz="2800" dirty="0" smtClean="0">
                <a:latin typeface="Arial" panose="020B0604020202020204" pitchFamily="34" charset="0"/>
                <a:cs typeface="Arial" panose="020B0604020202020204" pitchFamily="34" charset="0"/>
              </a:rPr>
              <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e-Devlet Kapısı Hakem Heyeti Başvurusu</a:t>
            </a:r>
            <a:endParaRPr lang="tr-TR" sz="2400" dirty="0">
              <a:latin typeface="Arial" panose="020B0604020202020204" pitchFamily="34" charset="0"/>
              <a:cs typeface="Arial" panose="020B0604020202020204" pitchFamily="34" charset="0"/>
            </a:endParaRPr>
          </a:p>
        </p:txBody>
      </p:sp>
      <p:sp>
        <p:nvSpPr>
          <p:cNvPr id="5" name="Text Placeholder 4"/>
          <p:cNvSpPr>
            <a:spLocks noGrp="1"/>
          </p:cNvSpPr>
          <p:nvPr>
            <p:ph type="body" sz="quarter" idx="12"/>
          </p:nvPr>
        </p:nvSpPr>
        <p:spPr/>
        <p:txBody>
          <a:bodyPr/>
          <a:lstStyle/>
          <a:p>
            <a:r>
              <a:rPr lang="tr-TR" dirty="0" smtClean="0"/>
              <a:t>18</a:t>
            </a:r>
            <a:endParaRPr lang="tr-TR" dirty="0"/>
          </a:p>
        </p:txBody>
      </p:sp>
      <p:sp>
        <p:nvSpPr>
          <p:cNvPr id="6"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pic>
        <p:nvPicPr>
          <p:cNvPr id="7" name="Picture 6"/>
          <p:cNvPicPr>
            <a:picLocks noChangeAspect="1"/>
          </p:cNvPicPr>
          <p:nvPr/>
        </p:nvPicPr>
        <p:blipFill>
          <a:blip r:embed="rId3"/>
          <a:stretch>
            <a:fillRect/>
          </a:stretch>
        </p:blipFill>
        <p:spPr>
          <a:xfrm>
            <a:off x="395536" y="998316"/>
            <a:ext cx="6480720" cy="2876277"/>
          </a:xfrm>
          <a:prstGeom prst="rect">
            <a:avLst/>
          </a:prstGeom>
        </p:spPr>
      </p:pic>
    </p:spTree>
    <p:extLst>
      <p:ext uri="{BB962C8B-B14F-4D97-AF65-F5344CB8AC3E}">
        <p14:creationId xmlns:p14="http://schemas.microsoft.com/office/powerpoint/2010/main" val="3649889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tr-TR" dirty="0" smtClean="0"/>
              <a:t>16</a:t>
            </a:r>
            <a:endParaRPr lang="tr-TR" dirty="0"/>
          </a:p>
        </p:txBody>
      </p:sp>
      <p:sp>
        <p:nvSpPr>
          <p:cNvPr id="6" name="Title 2"/>
          <p:cNvSpPr txBox="1">
            <a:spLocks/>
          </p:cNvSpPr>
          <p:nvPr/>
        </p:nvSpPr>
        <p:spPr>
          <a:xfrm>
            <a:off x="179512" y="195486"/>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3. TBB Etik Komisyon</a:t>
            </a:r>
            <a:endParaRPr lang="tr-TR" sz="2800" dirty="0">
              <a:solidFill>
                <a:srgbClr val="FF0000"/>
              </a:solidFill>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2" name="TextBox 1"/>
          <p:cNvSpPr txBox="1"/>
          <p:nvPr/>
        </p:nvSpPr>
        <p:spPr>
          <a:xfrm>
            <a:off x="323528" y="936298"/>
            <a:ext cx="7654461" cy="2800767"/>
          </a:xfrm>
          <a:prstGeom prst="rect">
            <a:avLst/>
          </a:prstGeom>
          <a:noFill/>
        </p:spPr>
        <p:txBody>
          <a:bodyPr wrap="square" rtlCol="0">
            <a:spAutoFit/>
          </a:bodyPr>
          <a:lstStyle/>
          <a:p>
            <a:pPr algn="just"/>
            <a:endParaRPr lang="tr-TR" sz="1600" dirty="0" smtClean="0">
              <a:latin typeface="Arial" panose="020B0604020202020204" pitchFamily="34" charset="0"/>
              <a:cs typeface="Arial" panose="020B0604020202020204" pitchFamily="34" charset="0"/>
            </a:endParaRPr>
          </a:p>
          <a:p>
            <a:pPr algn="just"/>
            <a:r>
              <a:rPr lang="tr-TR" sz="1600" dirty="0" smtClean="0">
                <a:latin typeface="Arial" panose="020B0604020202020204" pitchFamily="34" charset="0"/>
                <a:cs typeface="Arial" panose="020B0604020202020204" pitchFamily="34" charset="0"/>
              </a:rPr>
              <a:t>5411 </a:t>
            </a:r>
            <a:r>
              <a:rPr lang="tr-TR" sz="1600" dirty="0">
                <a:latin typeface="Arial" panose="020B0604020202020204" pitchFamily="34" charset="0"/>
                <a:cs typeface="Arial" panose="020B0604020202020204" pitchFamily="34" charset="0"/>
              </a:rPr>
              <a:t>sayılı Bankacılık Kanunu'nun 75'inci maddesinin ikinci fikrası, 80’inci maddesinin (c) ve (e) bentleri ile 81'inci maddesinin üçüncü fıkrası hükümlerine </a:t>
            </a:r>
            <a:r>
              <a:rPr lang="tr-TR" sz="1600" dirty="0" smtClean="0">
                <a:latin typeface="Arial" panose="020B0604020202020204" pitchFamily="34" charset="0"/>
                <a:cs typeface="Arial" panose="020B0604020202020204" pitchFamily="34" charset="0"/>
              </a:rPr>
              <a:t>göre Bankacılık Etik İlkeleri düzenlenmiştir. </a:t>
            </a:r>
          </a:p>
          <a:p>
            <a:pPr algn="just"/>
            <a:endParaRPr lang="tr-TR" sz="1600" dirty="0">
              <a:latin typeface="Arial" panose="020B0604020202020204" pitchFamily="34" charset="0"/>
              <a:cs typeface="Arial" panose="020B0604020202020204" pitchFamily="34" charset="0"/>
            </a:endParaRPr>
          </a:p>
          <a:p>
            <a:pPr algn="just"/>
            <a:r>
              <a:rPr lang="tr-TR" sz="1600" dirty="0" smtClean="0">
                <a:latin typeface="Arial" panose="020B0604020202020204" pitchFamily="34" charset="0"/>
                <a:cs typeface="Arial" panose="020B0604020202020204" pitchFamily="34" charset="0"/>
              </a:rPr>
              <a:t>Bankacılık Etik İlkelerine </a:t>
            </a:r>
            <a:r>
              <a:rPr lang="tr-TR" sz="1600" dirty="0">
                <a:latin typeface="Arial" panose="020B0604020202020204" pitchFamily="34" charset="0"/>
                <a:cs typeface="Arial" panose="020B0604020202020204" pitchFamily="34" charset="0"/>
              </a:rPr>
              <a:t>aykırılık iddiaları, </a:t>
            </a:r>
            <a:r>
              <a:rPr lang="tr-TR" sz="1600" dirty="0" smtClean="0">
                <a:latin typeface="Arial" panose="020B0604020202020204" pitchFamily="34" charset="0"/>
                <a:cs typeface="Arial" panose="020B0604020202020204" pitchFamily="34" charset="0"/>
              </a:rPr>
              <a:t>Komisyonun Çalışma Esas ve Usulleri çerçevesinde 90 gün içinde Etik Komisyon tarafından sonuçlandırılmaktadır.</a:t>
            </a:r>
          </a:p>
          <a:p>
            <a:pPr algn="just"/>
            <a:endParaRPr lang="tr-TR" sz="1600" dirty="0" smtClean="0">
              <a:latin typeface="Arial" panose="020B0604020202020204" pitchFamily="34" charset="0"/>
              <a:cs typeface="Arial" panose="020B0604020202020204" pitchFamily="34" charset="0"/>
            </a:endParaRPr>
          </a:p>
          <a:p>
            <a:pPr algn="just"/>
            <a:r>
              <a:rPr lang="tr-TR" sz="1600" dirty="0" smtClean="0">
                <a:latin typeface="Arial" panose="020B0604020202020204" pitchFamily="34" charset="0"/>
                <a:cs typeface="Arial" panose="020B0604020202020204" pitchFamily="34" charset="0"/>
              </a:rPr>
              <a:t>Bankacılık Etik İlkeleri</a:t>
            </a:r>
            <a:endParaRPr lang="tr-TR" sz="1600" dirty="0">
              <a:latin typeface="Arial" panose="020B0604020202020204" pitchFamily="34" charset="0"/>
              <a:cs typeface="Arial" panose="020B0604020202020204" pitchFamily="34" charset="0"/>
            </a:endParaRPr>
          </a:p>
          <a:p>
            <a:pPr algn="just"/>
            <a:r>
              <a:rPr lang="tr-TR" sz="1600" dirty="0">
                <a:latin typeface="Arial" panose="020B0604020202020204" pitchFamily="34" charset="0"/>
                <a:cs typeface="Arial" panose="020B0604020202020204" pitchFamily="34" charset="0"/>
                <a:hlinkClick r:id="rId2"/>
              </a:rPr>
              <a:t>https://</a:t>
            </a:r>
            <a:r>
              <a:rPr lang="tr-TR" sz="1600" dirty="0" smtClean="0">
                <a:latin typeface="Arial" panose="020B0604020202020204" pitchFamily="34" charset="0"/>
                <a:cs typeface="Arial" panose="020B0604020202020204" pitchFamily="34" charset="0"/>
                <a:hlinkClick r:id="rId2"/>
              </a:rPr>
              <a:t>www.tbb.org.tr/tr/finansal-tuketici/tbb-etik-komisyonu/89</a:t>
            </a:r>
            <a:endParaRPr lang="tr-TR" sz="1600" dirty="0" smtClean="0">
              <a:latin typeface="Arial" panose="020B0604020202020204" pitchFamily="34" charset="0"/>
              <a:cs typeface="Arial" panose="020B0604020202020204" pitchFamily="34" charset="0"/>
            </a:endParaRPr>
          </a:p>
          <a:p>
            <a:pPr algn="just"/>
            <a:r>
              <a:rPr lang="tr-TR" sz="1600" dirty="0" smtClean="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252757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87523" y="915566"/>
            <a:ext cx="8568953" cy="3744416"/>
          </a:xfrm>
        </p:spPr>
        <p:txBody>
          <a:bodyPr/>
          <a:lstStyle/>
          <a:p>
            <a:pPr marL="0" indent="0">
              <a:buNone/>
            </a:pPr>
            <a:r>
              <a:rPr lang="tr-TR" sz="1600" b="1" dirty="0">
                <a:latin typeface="Arial" panose="020B0604020202020204" pitchFamily="34" charset="0"/>
                <a:cs typeface="Arial" panose="020B0604020202020204" pitchFamily="34" charset="0"/>
              </a:rPr>
              <a:t>Finansal Okuryazarlık nedir?</a:t>
            </a:r>
            <a:r>
              <a:rPr lang="tr-TR" sz="1600" dirty="0">
                <a:latin typeface="Arial" panose="020B0604020202020204" pitchFamily="34" charset="0"/>
                <a:cs typeface="Arial" panose="020B0604020202020204" pitchFamily="34" charset="0"/>
              </a:rPr>
              <a:t/>
            </a:r>
            <a:br>
              <a:rPr lang="tr-TR" sz="16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Bireylerin bütçe yapma, tasarruf, borç alma ve yatırım gibi finansal kavramlar hakkında bilgi sahibi olmak ve karar alırken bu bilgileri kullanabilme becerisidir.</a:t>
            </a:r>
          </a:p>
          <a:p>
            <a:pPr marL="0" indent="0">
              <a:buNone/>
            </a:pPr>
            <a:endParaRPr lang="tr-TR" sz="1400" dirty="0">
              <a:latin typeface="Arial" panose="020B0604020202020204" pitchFamily="34" charset="0"/>
              <a:cs typeface="Arial" panose="020B0604020202020204" pitchFamily="34" charset="0"/>
            </a:endParaRPr>
          </a:p>
          <a:p>
            <a:pPr marL="0" indent="0" algn="just">
              <a:buNone/>
            </a:pPr>
            <a:r>
              <a:rPr lang="tr-TR" altLang="tr-TR" sz="1400" dirty="0">
                <a:latin typeface="Arial" panose="020B0604020202020204" pitchFamily="34" charset="0"/>
                <a:cs typeface="Arial" panose="020B0604020202020204" pitchFamily="34" charset="0"/>
              </a:rPr>
              <a:t>Finansal tüketicilere </a:t>
            </a:r>
            <a:r>
              <a:rPr lang="tr-TR" sz="1400" dirty="0">
                <a:latin typeface="Arial" panose="020B0604020202020204" pitchFamily="34" charset="0"/>
                <a:cs typeface="Arial" panose="020B0604020202020204" pitchFamily="34" charset="0"/>
              </a:rPr>
              <a:t>tanınan yasal haklar ve bu hakların kullanım yolları ile</a:t>
            </a:r>
            <a:r>
              <a:rPr lang="tr-TR" altLang="tr-TR" sz="1400" dirty="0">
                <a:latin typeface="Arial" panose="020B0604020202020204" pitchFamily="34" charset="0"/>
                <a:cs typeface="Arial" panose="020B0604020202020204" pitchFamily="34" charset="0"/>
              </a:rPr>
              <a:t> mevduat, kredi ve kredi kartı gibi finansal ürünlerin kullanımında dikkate edilmesi gerekenler hakkında bilgilenmek, tasarruf, yatırım, bütçeleme, borç yönetimi, emeklilik planı gibi konular ile finansal dolandırıcılıktan korunma yöntemleri hakkında </a:t>
            </a:r>
            <a:r>
              <a:rPr lang="tr-TR" altLang="tr-TR" sz="1400" dirty="0" smtClean="0">
                <a:latin typeface="Arial" panose="020B0604020202020204" pitchFamily="34" charset="0"/>
                <a:cs typeface="Arial" panose="020B0604020202020204" pitchFamily="34" charset="0"/>
              </a:rPr>
              <a:t>finansal </a:t>
            </a:r>
            <a:r>
              <a:rPr lang="tr-TR" altLang="tr-TR" sz="1400" dirty="0">
                <a:latin typeface="Arial" panose="020B0604020202020204" pitchFamily="34" charset="0"/>
                <a:cs typeface="Arial" panose="020B0604020202020204" pitchFamily="34" charset="0"/>
              </a:rPr>
              <a:t>okuryazarlık düzeyine </a:t>
            </a:r>
            <a:r>
              <a:rPr lang="tr-TR" altLang="tr-TR" sz="1400" dirty="0" smtClean="0">
                <a:latin typeface="Arial" panose="020B0604020202020204" pitchFamily="34" charset="0"/>
                <a:cs typeface="Arial" panose="020B0604020202020204" pitchFamily="34" charset="0"/>
              </a:rPr>
              <a:t>ulaşmak için;</a:t>
            </a:r>
          </a:p>
          <a:p>
            <a:pPr marL="0" indent="0">
              <a:buNone/>
            </a:pPr>
            <a:r>
              <a:rPr lang="tr-TR" sz="1600" dirty="0" smtClean="0">
                <a:latin typeface="Arial" panose="020B0604020202020204" pitchFamily="34" charset="0"/>
                <a:cs typeface="Arial" panose="020B0604020202020204" pitchFamily="34" charset="0"/>
                <a:hlinkClick r:id="rId2"/>
              </a:rPr>
              <a:t>https</a:t>
            </a:r>
            <a:r>
              <a:rPr lang="tr-TR" sz="1600" dirty="0">
                <a:latin typeface="Arial" panose="020B0604020202020204" pitchFamily="34" charset="0"/>
                <a:cs typeface="Arial" panose="020B0604020202020204" pitchFamily="34" charset="0"/>
                <a:hlinkClick r:id="rId2"/>
              </a:rPr>
              <a:t>://</a:t>
            </a:r>
            <a:r>
              <a:rPr lang="tr-TR" sz="1600" dirty="0" smtClean="0">
                <a:latin typeface="Arial" panose="020B0604020202020204" pitchFamily="34" charset="0"/>
                <a:cs typeface="Arial" panose="020B0604020202020204" pitchFamily="34" charset="0"/>
                <a:hlinkClick r:id="rId2"/>
              </a:rPr>
              <a:t>foy.tbb.org.tr</a:t>
            </a:r>
            <a:endParaRPr lang="tr-TR" sz="1600" dirty="0" smtClean="0">
              <a:latin typeface="Arial" panose="020B0604020202020204" pitchFamily="34" charset="0"/>
              <a:cs typeface="Arial" panose="020B0604020202020204" pitchFamily="34" charset="0"/>
            </a:endParaRPr>
          </a:p>
          <a:p>
            <a:pPr marL="0" indent="0">
              <a:buNone/>
            </a:pPr>
            <a:endParaRPr lang="tr-TR" sz="800" dirty="0">
              <a:latin typeface="Arial" panose="020B0604020202020204" pitchFamily="34" charset="0"/>
              <a:cs typeface="Arial" panose="020B0604020202020204" pitchFamily="34" charset="0"/>
            </a:endParaRPr>
          </a:p>
          <a:p>
            <a:pPr marL="0" indent="0">
              <a:buNone/>
            </a:pPr>
            <a:r>
              <a:rPr lang="tr-TR" sz="1400" dirty="0">
                <a:latin typeface="Arial" panose="020B0604020202020204" pitchFamily="34" charset="0"/>
                <a:cs typeface="Arial" panose="020B0604020202020204" pitchFamily="34" charset="0"/>
              </a:rPr>
              <a:t>Finansal Tüketicilerden alınabilecek tüm ücret, masraf komisyonlara dair bilgi için;</a:t>
            </a:r>
          </a:p>
          <a:p>
            <a:pPr marL="0" indent="0">
              <a:buNone/>
            </a:pPr>
            <a:endParaRPr lang="tr-TR" sz="800" dirty="0">
              <a:latin typeface="Arial" panose="020B0604020202020204" pitchFamily="34" charset="0"/>
              <a:cs typeface="Arial" panose="020B0604020202020204" pitchFamily="34" charset="0"/>
            </a:endParaRPr>
          </a:p>
          <a:p>
            <a:pPr marL="0" indent="0">
              <a:buNone/>
            </a:pPr>
            <a:r>
              <a:rPr lang="tr-TR" sz="1600" u="sng" dirty="0" smtClean="0">
                <a:latin typeface="Arial" panose="020B0604020202020204" pitchFamily="34" charset="0"/>
                <a:cs typeface="Arial" panose="020B0604020202020204" pitchFamily="34" charset="0"/>
                <a:hlinkClick r:id="rId3"/>
              </a:rPr>
              <a:t>https</a:t>
            </a:r>
            <a:r>
              <a:rPr lang="tr-TR" sz="1600" u="sng" dirty="0">
                <a:latin typeface="Arial" panose="020B0604020202020204" pitchFamily="34" charset="0"/>
                <a:cs typeface="Arial" panose="020B0604020202020204" pitchFamily="34" charset="0"/>
                <a:hlinkClick r:id="rId3"/>
              </a:rPr>
              <a:t>://www.bankacilikurunvehizmetucretleri.org.tr/</a:t>
            </a:r>
            <a:endParaRPr lang="tr-TR" sz="1600" dirty="0">
              <a:latin typeface="Arial" panose="020B0604020202020204" pitchFamily="34" charset="0"/>
              <a:cs typeface="Arial" panose="020B0604020202020204" pitchFamily="34" charset="0"/>
            </a:endParaRPr>
          </a:p>
          <a:p>
            <a:pPr marL="0" indent="0">
              <a:buNone/>
            </a:pPr>
            <a:endParaRPr lang="tr-TR" sz="1600" dirty="0" smtClean="0">
              <a:latin typeface="Arial" panose="020B0604020202020204" pitchFamily="34" charset="0"/>
              <a:cs typeface="Arial" panose="020B0604020202020204" pitchFamily="34" charset="0"/>
            </a:endParaRPr>
          </a:p>
          <a:p>
            <a:endParaRPr lang="tr-TR" dirty="0"/>
          </a:p>
        </p:txBody>
      </p:sp>
      <p:sp>
        <p:nvSpPr>
          <p:cNvPr id="3" name="Title 2"/>
          <p:cNvSpPr>
            <a:spLocks noGrp="1"/>
          </p:cNvSpPr>
          <p:nvPr>
            <p:ph type="title"/>
          </p:nvPr>
        </p:nvSpPr>
        <p:spPr/>
        <p:txBody>
          <a:bodyPr/>
          <a:lstStyle/>
          <a:p>
            <a:pPr algn="ctr"/>
            <a:r>
              <a:rPr lang="tr-TR" dirty="0" smtClean="0"/>
              <a:t>4. TBB - Finansal Okuryazarlık</a:t>
            </a:r>
            <a:endParaRPr lang="tr-TR" dirty="0"/>
          </a:p>
        </p:txBody>
      </p:sp>
      <p:sp>
        <p:nvSpPr>
          <p:cNvPr id="5" name="Text Placeholder 4"/>
          <p:cNvSpPr>
            <a:spLocks noGrp="1"/>
          </p:cNvSpPr>
          <p:nvPr>
            <p:ph type="body" sz="quarter" idx="12"/>
          </p:nvPr>
        </p:nvSpPr>
        <p:spPr/>
        <p:txBody>
          <a:bodyPr/>
          <a:lstStyle/>
          <a:p>
            <a:r>
              <a:rPr lang="tr-TR" dirty="0" smtClean="0"/>
              <a:t>17</a:t>
            </a:r>
            <a:endParaRPr lang="tr-TR" dirty="0"/>
          </a:p>
        </p:txBody>
      </p:sp>
      <p:sp>
        <p:nvSpPr>
          <p:cNvPr id="6"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Tree>
    <p:extLst>
      <p:ext uri="{BB962C8B-B14F-4D97-AF65-F5344CB8AC3E}">
        <p14:creationId xmlns:p14="http://schemas.microsoft.com/office/powerpoint/2010/main" val="3633863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5" y="0"/>
            <a:ext cx="8291264" cy="857250"/>
          </a:xfrm>
        </p:spPr>
        <p:txBody>
          <a:bodyPr/>
          <a:lstStyle/>
          <a:p>
            <a:pPr algn="ctr"/>
            <a:r>
              <a:rPr lang="tr-TR" sz="2800" dirty="0">
                <a:latin typeface="Arial" panose="020B0604020202020204" pitchFamily="34" charset="0"/>
                <a:cs typeface="Arial" panose="020B0604020202020204" pitchFamily="34" charset="0"/>
              </a:rPr>
              <a:t>1</a:t>
            </a:r>
            <a:r>
              <a:rPr lang="tr-TR" sz="2800" dirty="0" smtClean="0">
                <a:latin typeface="Arial" panose="020B0604020202020204" pitchFamily="34" charset="0"/>
                <a:cs typeface="Arial" panose="020B0604020202020204" pitchFamily="34" charset="0"/>
              </a:rPr>
              <a:t>. Tüketici </a:t>
            </a:r>
            <a:r>
              <a:rPr lang="tr-TR" sz="2800" dirty="0">
                <a:latin typeface="Arial" panose="020B0604020202020204" pitchFamily="34" charset="0"/>
                <a:cs typeface="Arial" panose="020B0604020202020204" pitchFamily="34" charset="0"/>
              </a:rPr>
              <a:t>Hakem Heyetleri Yıllık Başvuru Adetleri</a:t>
            </a:r>
            <a:br>
              <a:rPr lang="tr-TR" sz="2800" dirty="0">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5" name="Text Placeholder 4"/>
          <p:cNvSpPr>
            <a:spLocks noGrp="1"/>
          </p:cNvSpPr>
          <p:nvPr>
            <p:ph type="body" sz="quarter" idx="12"/>
          </p:nvPr>
        </p:nvSpPr>
        <p:spPr/>
        <p:txBody>
          <a:bodyPr/>
          <a:lstStyle/>
          <a:p>
            <a:r>
              <a:rPr lang="tr-TR" dirty="0"/>
              <a:t>1</a:t>
            </a:r>
          </a:p>
        </p:txBody>
      </p:sp>
      <p:sp>
        <p:nvSpPr>
          <p:cNvPr id="7" name="Text Placeholder 3"/>
          <p:cNvSpPr>
            <a:spLocks noGrp="1"/>
          </p:cNvSpPr>
          <p:nvPr>
            <p:ph type="body" sz="quarter" idx="11"/>
          </p:nvPr>
        </p:nvSpPr>
        <p:spPr>
          <a:xfrm>
            <a:off x="179512" y="4869752"/>
            <a:ext cx="3023890" cy="217487"/>
          </a:xfrm>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graphicFrame>
        <p:nvGraphicFramePr>
          <p:cNvPr id="9" name="Chart 8"/>
          <p:cNvGraphicFramePr/>
          <p:nvPr>
            <p:extLst>
              <p:ext uri="{D42A27DB-BD31-4B8C-83A1-F6EECF244321}">
                <p14:modId xmlns:p14="http://schemas.microsoft.com/office/powerpoint/2010/main" val="413648058"/>
              </p:ext>
            </p:extLst>
          </p:nvPr>
        </p:nvGraphicFramePr>
        <p:xfrm>
          <a:off x="179512" y="857250"/>
          <a:ext cx="7757160" cy="3768090"/>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1"/>
          <p:cNvSpPr txBox="1"/>
          <p:nvPr/>
        </p:nvSpPr>
        <p:spPr>
          <a:xfrm>
            <a:off x="323528" y="4549428"/>
            <a:ext cx="2420177" cy="1981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tr-TR" sz="1100" dirty="0"/>
              <a:t>(*) 1 Ocak 2022 - 30 Eylül 2022</a:t>
            </a:r>
          </a:p>
        </p:txBody>
      </p:sp>
    </p:spTree>
    <p:extLst>
      <p:ext uri="{BB962C8B-B14F-4D97-AF65-F5344CB8AC3E}">
        <p14:creationId xmlns:p14="http://schemas.microsoft.com/office/powerpoint/2010/main" val="100920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marL="0" indent="0">
              <a:buNone/>
            </a:pPr>
            <a:r>
              <a:rPr lang="tr-TR" dirty="0" smtClean="0"/>
              <a:t>			</a:t>
            </a:r>
          </a:p>
          <a:p>
            <a:pPr marL="0" indent="0">
              <a:buNone/>
            </a:pPr>
            <a:r>
              <a:rPr lang="tr-TR" dirty="0" smtClean="0"/>
              <a:t>				İletişim</a:t>
            </a:r>
            <a:endParaRPr lang="tr-TR" dirty="0"/>
          </a:p>
          <a:p>
            <a:pPr marL="0" indent="0">
              <a:buNone/>
            </a:pPr>
            <a:r>
              <a:rPr lang="tr-TR" dirty="0" smtClean="0"/>
              <a:t>		</a:t>
            </a:r>
            <a:r>
              <a:rPr lang="tr-TR" dirty="0" smtClean="0">
                <a:hlinkClick r:id="rId2"/>
              </a:rPr>
              <a:t>hakemheyeti@tbb.org.tr</a:t>
            </a:r>
            <a:endParaRPr lang="tr-TR" dirty="0"/>
          </a:p>
          <a:p>
            <a:pPr marL="0" indent="0">
              <a:buNone/>
            </a:pPr>
            <a:r>
              <a:rPr lang="tr-TR" dirty="0" smtClean="0"/>
              <a:t>		Hakem Heyeti Çağrı Merkezi</a:t>
            </a:r>
          </a:p>
          <a:p>
            <a:pPr marL="0" indent="0">
              <a:buNone/>
            </a:pPr>
            <a:r>
              <a:rPr lang="tr-TR" dirty="0" smtClean="0"/>
              <a:t>			</a:t>
            </a:r>
            <a:r>
              <a:rPr lang="de-DE" dirty="0" smtClean="0"/>
              <a:t>0850 </a:t>
            </a:r>
            <a:r>
              <a:rPr lang="de-DE" dirty="0"/>
              <a:t>222 2 </a:t>
            </a:r>
            <a:r>
              <a:rPr lang="de-DE" dirty="0" smtClean="0"/>
              <a:t>822</a:t>
            </a:r>
            <a:endParaRPr lang="tr-TR" dirty="0" smtClean="0"/>
          </a:p>
          <a:p>
            <a:pPr marL="0" indent="0">
              <a:buNone/>
            </a:pPr>
            <a:endParaRPr lang="tr-TR" dirty="0"/>
          </a:p>
        </p:txBody>
      </p:sp>
      <p:sp>
        <p:nvSpPr>
          <p:cNvPr id="5" name="Text Placeholder 4"/>
          <p:cNvSpPr>
            <a:spLocks noGrp="1"/>
          </p:cNvSpPr>
          <p:nvPr>
            <p:ph type="body" sz="quarter" idx="12"/>
          </p:nvPr>
        </p:nvSpPr>
        <p:spPr/>
        <p:txBody>
          <a:bodyPr/>
          <a:lstStyle/>
          <a:p>
            <a:r>
              <a:rPr lang="tr-TR" dirty="0" smtClean="0"/>
              <a:t>19</a:t>
            </a:r>
            <a:endParaRPr lang="tr-TR" dirty="0"/>
          </a:p>
        </p:txBody>
      </p:sp>
      <p:sp>
        <p:nvSpPr>
          <p:cNvPr id="6"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7" name="Rectangle 6"/>
          <p:cNvSpPr/>
          <p:nvPr/>
        </p:nvSpPr>
        <p:spPr>
          <a:xfrm>
            <a:off x="971600" y="267494"/>
            <a:ext cx="7416824" cy="954107"/>
          </a:xfrm>
          <a:prstGeom prst="rect">
            <a:avLst/>
          </a:prstGeom>
        </p:spPr>
        <p:txBody>
          <a:bodyPr wrap="square">
            <a:spAutoFit/>
          </a:bodyPr>
          <a:lstStyle/>
          <a:p>
            <a:r>
              <a:rPr lang="tr-TR" sz="2800" dirty="0">
                <a:latin typeface="Arial" panose="020B0604020202020204" pitchFamily="34" charset="0"/>
                <a:cs typeface="Arial" panose="020B0604020202020204" pitchFamily="34" charset="0"/>
              </a:rPr>
              <a:t>TBB Bireysel Müşteri Hakem Heyetleri</a:t>
            </a:r>
            <a:br>
              <a:rPr lang="tr-TR" sz="2800" dirty="0">
                <a:latin typeface="Arial" panose="020B0604020202020204" pitchFamily="34" charset="0"/>
                <a:cs typeface="Arial" panose="020B0604020202020204" pitchFamily="34" charset="0"/>
              </a:rPr>
            </a:br>
            <a:endParaRPr lang="tr-TR" sz="2800" dirty="0"/>
          </a:p>
        </p:txBody>
      </p:sp>
    </p:spTree>
    <p:extLst>
      <p:ext uri="{BB962C8B-B14F-4D97-AF65-F5344CB8AC3E}">
        <p14:creationId xmlns:p14="http://schemas.microsoft.com/office/powerpoint/2010/main" val="2701563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23528" y="915566"/>
            <a:ext cx="8315393" cy="3744416"/>
          </a:xfrm>
        </p:spPr>
        <p:txBody>
          <a:bodyPr/>
          <a:lstStyle/>
          <a:p>
            <a:pPr lvl="1"/>
            <a:endParaRPr lang="tr-TR" sz="2000" dirty="0" smtClean="0">
              <a:latin typeface="Arial" panose="020B0604020202020204" pitchFamily="34" charset="0"/>
              <a:cs typeface="Arial" panose="020B0604020202020204" pitchFamily="34" charset="0"/>
            </a:endParaRPr>
          </a:p>
          <a:p>
            <a:pPr lvl="1">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Üye </a:t>
            </a:r>
            <a:r>
              <a:rPr lang="tr-TR" sz="2000" dirty="0">
                <a:latin typeface="Arial" panose="020B0604020202020204" pitchFamily="34" charset="0"/>
                <a:cs typeface="Arial" panose="020B0604020202020204" pitchFamily="34" charset="0"/>
              </a:rPr>
              <a:t>b</a:t>
            </a:r>
            <a:r>
              <a:rPr lang="tr-TR" sz="2000" dirty="0" smtClean="0">
                <a:latin typeface="Arial" panose="020B0604020202020204" pitchFamily="34" charset="0"/>
                <a:cs typeface="Arial" panose="020B0604020202020204" pitchFamily="34" charset="0"/>
              </a:rPr>
              <a:t>ankalarla </a:t>
            </a:r>
            <a:r>
              <a:rPr lang="tr-TR" sz="2000" dirty="0">
                <a:latin typeface="Arial" panose="020B0604020202020204" pitchFamily="34" charset="0"/>
                <a:cs typeface="Arial" panose="020B0604020202020204" pitchFamily="34" charset="0"/>
              </a:rPr>
              <a:t>bireysel müşterileri arasındaki uyuşmazlıkların </a:t>
            </a:r>
            <a:r>
              <a:rPr lang="tr-TR" sz="2000" dirty="0" smtClean="0">
                <a:latin typeface="Arial" panose="020B0604020202020204" pitchFamily="34" charset="0"/>
                <a:cs typeface="Arial" panose="020B0604020202020204" pitchFamily="34" charset="0"/>
              </a:rPr>
              <a:t>giderilmesi için görev </a:t>
            </a:r>
            <a:r>
              <a:rPr lang="tr-TR" sz="2000" dirty="0">
                <a:latin typeface="Arial" panose="020B0604020202020204" pitchFamily="34" charset="0"/>
                <a:cs typeface="Arial" panose="020B0604020202020204" pitchFamily="34" charset="0"/>
              </a:rPr>
              <a:t>yapan bir </a:t>
            </a:r>
            <a:r>
              <a:rPr lang="tr-TR" sz="2000" dirty="0" smtClean="0">
                <a:latin typeface="Arial" panose="020B0604020202020204" pitchFamily="34" charset="0"/>
                <a:cs typeface="Arial" panose="020B0604020202020204" pitchFamily="34" charset="0"/>
              </a:rPr>
              <a:t>çözüm merkezidir. </a:t>
            </a:r>
          </a:p>
          <a:p>
            <a:pPr lvl="1">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Ücretsizdir.</a:t>
            </a:r>
          </a:p>
          <a:p>
            <a:pPr lvl="1">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Arabuluculuk değildir, mahkeme değildir.</a:t>
            </a:r>
          </a:p>
          <a:p>
            <a:pPr lvl="1">
              <a:buFont typeface="Wingdings" panose="05000000000000000000" pitchFamily="2" charset="2"/>
              <a:buChar char="§"/>
            </a:pPr>
            <a:r>
              <a:rPr lang="tr-TR" sz="2000" dirty="0">
                <a:latin typeface="Arial" panose="020B0604020202020204" pitchFamily="34" charset="0"/>
                <a:cs typeface="Arial" panose="020B0604020202020204" pitchFamily="34" charset="0"/>
              </a:rPr>
              <a:t>5411 sayılı Bankacılık Kanunu 80. madde j fıkrası - 1 Eylül 2007.</a:t>
            </a:r>
          </a:p>
          <a:p>
            <a:pPr lvl="1">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Bireysel </a:t>
            </a:r>
            <a:r>
              <a:rPr lang="tr-TR" sz="2000" dirty="0">
                <a:latin typeface="Arial" panose="020B0604020202020204" pitchFamily="34" charset="0"/>
                <a:cs typeface="Arial" panose="020B0604020202020204" pitchFamily="34" charset="0"/>
              </a:rPr>
              <a:t>Müşteri Hakem Heyeti Tebliği </a:t>
            </a:r>
            <a:r>
              <a:rPr lang="tr-TR" sz="2000" dirty="0" smtClean="0">
                <a:latin typeface="Arial" panose="020B0604020202020204" pitchFamily="34" charset="0"/>
                <a:cs typeface="Arial" panose="020B0604020202020204" pitchFamily="34" charset="0"/>
              </a:rPr>
              <a:t>- Mayıs </a:t>
            </a:r>
            <a:r>
              <a:rPr lang="tr-TR" sz="2000" dirty="0">
                <a:latin typeface="Arial" panose="020B0604020202020204" pitchFamily="34" charset="0"/>
                <a:cs typeface="Arial" panose="020B0604020202020204" pitchFamily="34" charset="0"/>
              </a:rPr>
              <a:t>2022 </a:t>
            </a:r>
            <a:endParaRPr lang="tr-TR" sz="2000" dirty="0" smtClean="0">
              <a:latin typeface="Arial" panose="020B0604020202020204" pitchFamily="34" charset="0"/>
              <a:cs typeface="Arial" panose="020B0604020202020204" pitchFamily="34" charset="0"/>
            </a:endParaRPr>
          </a:p>
          <a:p>
            <a:pPr marL="361950" lvl="1" indent="0">
              <a:buNone/>
            </a:pPr>
            <a:r>
              <a:rPr lang="tr-TR" sz="2000" dirty="0" smtClean="0">
                <a:latin typeface="Arial" panose="020B0604020202020204" pitchFamily="34" charset="0"/>
                <a:cs typeface="Arial" panose="020B0604020202020204" pitchFamily="34" charset="0"/>
              </a:rPr>
              <a:t>Bağlayıcı </a:t>
            </a:r>
            <a:r>
              <a:rPr lang="tr-TR" sz="2000" dirty="0">
                <a:latin typeface="Arial" panose="020B0604020202020204" pitchFamily="34" charset="0"/>
                <a:cs typeface="Arial" panose="020B0604020202020204" pitchFamily="34" charset="0"/>
              </a:rPr>
              <a:t>üst limit 10.000.-TL. </a:t>
            </a:r>
            <a:endParaRPr lang="tr-TR" sz="2000" dirty="0" smtClean="0">
              <a:latin typeface="Arial" panose="020B0604020202020204" pitchFamily="34" charset="0"/>
              <a:cs typeface="Arial" panose="020B0604020202020204" pitchFamily="34" charset="0"/>
            </a:endParaRPr>
          </a:p>
          <a:p>
            <a:pPr marL="361950" lvl="1" indent="0">
              <a:buNone/>
            </a:pPr>
            <a:endParaRPr lang="tr-TR" sz="1400" dirty="0" smtClean="0"/>
          </a:p>
        </p:txBody>
      </p:sp>
      <p:sp>
        <p:nvSpPr>
          <p:cNvPr id="3" name="Title 2"/>
          <p:cNvSpPr>
            <a:spLocks noGrp="1"/>
          </p:cNvSpPr>
          <p:nvPr>
            <p:ph type="title"/>
          </p:nvPr>
        </p:nvSpPr>
        <p:spPr>
          <a:xfrm>
            <a:off x="251520" y="0"/>
            <a:ext cx="8291264" cy="857250"/>
          </a:xfrm>
        </p:spPr>
        <p:txBody>
          <a:bodyPr/>
          <a:lstStyle/>
          <a:p>
            <a:pPr algn="ctr">
              <a:tabLst>
                <a:tab pos="2424113" algn="l"/>
              </a:tabLst>
            </a:pPr>
            <a:r>
              <a:rPr lang="tr-TR" sz="2800" dirty="0" smtClean="0">
                <a:latin typeface="Arial" panose="020B0604020202020204" pitchFamily="34" charset="0"/>
                <a:cs typeface="Arial" panose="020B0604020202020204" pitchFamily="34" charset="0"/>
              </a:rPr>
              <a:t>1. TBB Bireysel Müşteri Hakem Heyeti(BMHH) </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1.1. BMHH Nedir?</a:t>
            </a:r>
            <a:br>
              <a:rPr lang="tr-TR" sz="2400" dirty="0" smtClean="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Heyeti</a:t>
            </a:r>
            <a:endParaRPr lang="tr-TR" dirty="0"/>
          </a:p>
          <a:p>
            <a:endParaRPr lang="tr-TR" dirty="0"/>
          </a:p>
        </p:txBody>
      </p:sp>
      <p:sp>
        <p:nvSpPr>
          <p:cNvPr id="5" name="Text Placeholder 4"/>
          <p:cNvSpPr>
            <a:spLocks noGrp="1"/>
          </p:cNvSpPr>
          <p:nvPr>
            <p:ph type="body" sz="quarter" idx="12"/>
          </p:nvPr>
        </p:nvSpPr>
        <p:spPr/>
        <p:txBody>
          <a:bodyPr/>
          <a:lstStyle/>
          <a:p>
            <a:r>
              <a:rPr lang="tr-TR" dirty="0" smtClean="0"/>
              <a:t>2</a:t>
            </a:r>
            <a:endParaRPr lang="tr-TR" dirty="0"/>
          </a:p>
        </p:txBody>
      </p:sp>
    </p:spTree>
    <p:extLst>
      <p:ext uri="{BB962C8B-B14F-4D97-AF65-F5344CB8AC3E}">
        <p14:creationId xmlns:p14="http://schemas.microsoft.com/office/powerpoint/2010/main" val="2875360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59380" y="869856"/>
            <a:ext cx="8315393" cy="3816424"/>
          </a:xfrm>
          <a:ln>
            <a:solidFill>
              <a:srgbClr val="FFFFFF"/>
            </a:solidFill>
          </a:ln>
        </p:spPr>
        <p:txBody>
          <a:bodyPr/>
          <a:lstStyle/>
          <a:p>
            <a:pPr marL="0" indent="0">
              <a:buNone/>
            </a:pPr>
            <a:r>
              <a:rPr lang="tr-TR" sz="2400" dirty="0" smtClean="0">
                <a:latin typeface="Arial" panose="020B0604020202020204" pitchFamily="34" charset="0"/>
                <a:cs typeface="Arial" panose="020B0604020202020204" pitchFamily="34" charset="0"/>
              </a:rPr>
              <a:t>Heyet Türleri</a:t>
            </a:r>
          </a:p>
          <a:p>
            <a:pPr lvl="1">
              <a:spcBef>
                <a:spcPts val="0"/>
              </a:spcBef>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Banka Kartları ve Kredi Kartları Hakem Heyeti</a:t>
            </a:r>
          </a:p>
          <a:p>
            <a:pPr lvl="1">
              <a:spcBef>
                <a:spcPts val="0"/>
              </a:spcBef>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Tüketici Kredileri </a:t>
            </a:r>
            <a:r>
              <a:rPr lang="tr-TR" sz="2000" dirty="0">
                <a:latin typeface="Arial" panose="020B0604020202020204" pitchFamily="34" charset="0"/>
                <a:cs typeface="Arial" panose="020B0604020202020204" pitchFamily="34" charset="0"/>
              </a:rPr>
              <a:t>Hakem Heyeti</a:t>
            </a:r>
            <a:endParaRPr lang="tr-TR" sz="2000" dirty="0" smtClean="0">
              <a:latin typeface="Arial" panose="020B0604020202020204" pitchFamily="34" charset="0"/>
              <a:cs typeface="Arial" panose="020B0604020202020204" pitchFamily="34" charset="0"/>
            </a:endParaRPr>
          </a:p>
          <a:p>
            <a:pPr lvl="1">
              <a:spcBef>
                <a:spcPts val="0"/>
              </a:spcBef>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Sigortacılık İşlemleri Hakem Heyeti</a:t>
            </a:r>
          </a:p>
          <a:p>
            <a:pPr lvl="1">
              <a:spcBef>
                <a:spcPts val="0"/>
              </a:spcBef>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Diğer Bankacılık Ürün ve Hizmetleri Hakem Heyeti </a:t>
            </a:r>
          </a:p>
          <a:p>
            <a:pPr marL="0" indent="0">
              <a:buNone/>
            </a:pPr>
            <a:endParaRPr lang="tr-TR" sz="1200" dirty="0" smtClean="0">
              <a:latin typeface="Arial" panose="020B0604020202020204" pitchFamily="34" charset="0"/>
              <a:cs typeface="Arial" panose="020B0604020202020204" pitchFamily="34" charset="0"/>
            </a:endParaRPr>
          </a:p>
          <a:p>
            <a:pPr marL="0" indent="0">
              <a:buNone/>
            </a:pPr>
            <a:r>
              <a:rPr lang="tr-TR" sz="2400" dirty="0" smtClean="0">
                <a:latin typeface="Arial" panose="020B0604020202020204" pitchFamily="34" charset="0"/>
                <a:cs typeface="Arial" panose="020B0604020202020204" pitchFamily="34" charset="0"/>
              </a:rPr>
              <a:t>Heyet Oluşumu </a:t>
            </a:r>
            <a:endParaRPr lang="tr-TR" sz="2400" dirty="0">
              <a:latin typeface="Arial" panose="020B0604020202020204" pitchFamily="34" charset="0"/>
              <a:cs typeface="Arial" panose="020B0604020202020204" pitchFamily="34" charset="0"/>
            </a:endParaRPr>
          </a:p>
          <a:p>
            <a:pPr lvl="1">
              <a:spcBef>
                <a:spcPts val="0"/>
              </a:spcBef>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Bankacılar - 3 kişi, min. 1 hukukçu</a:t>
            </a:r>
          </a:p>
          <a:p>
            <a:pPr lvl="1">
              <a:spcBef>
                <a:spcPts val="0"/>
              </a:spcBef>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BDDK temsilcileri </a:t>
            </a:r>
            <a:r>
              <a:rPr lang="tr-TR" sz="2000" dirty="0">
                <a:latin typeface="Arial" panose="020B0604020202020204" pitchFamily="34" charset="0"/>
                <a:cs typeface="Arial" panose="020B0604020202020204" pitchFamily="34" charset="0"/>
              </a:rPr>
              <a:t>-</a:t>
            </a:r>
            <a:r>
              <a:rPr lang="tr-TR" sz="2000" dirty="0" smtClean="0">
                <a:latin typeface="Arial" panose="020B0604020202020204" pitchFamily="34" charset="0"/>
                <a:cs typeface="Arial" panose="020B0604020202020204" pitchFamily="34" charset="0"/>
              </a:rPr>
              <a:t> 2 kişi</a:t>
            </a:r>
          </a:p>
          <a:p>
            <a:pPr lvl="1">
              <a:spcBef>
                <a:spcPts val="0"/>
              </a:spcBef>
              <a:buFont typeface="Wingdings" panose="05000000000000000000" pitchFamily="2" charset="2"/>
              <a:buChar char="§"/>
            </a:pPr>
            <a:r>
              <a:rPr lang="tr-TR" sz="2000" dirty="0" smtClean="0">
                <a:latin typeface="Arial" panose="020B0604020202020204" pitchFamily="34" charset="0"/>
                <a:cs typeface="Arial" panose="020B0604020202020204" pitchFamily="34" charset="0"/>
              </a:rPr>
              <a:t>BKM yetkilisi </a:t>
            </a:r>
            <a:r>
              <a:rPr lang="tr-TR" sz="2000" dirty="0">
                <a:latin typeface="Arial" panose="020B0604020202020204" pitchFamily="34" charset="0"/>
                <a:cs typeface="Arial" panose="020B0604020202020204" pitchFamily="34" charset="0"/>
              </a:rPr>
              <a:t>-</a:t>
            </a:r>
            <a:r>
              <a:rPr lang="tr-TR" sz="2000" dirty="0" smtClean="0">
                <a:latin typeface="Arial" panose="020B0604020202020204" pitchFamily="34" charset="0"/>
                <a:cs typeface="Arial" panose="020B0604020202020204" pitchFamily="34" charset="0"/>
              </a:rPr>
              <a:t> 1 kişi</a:t>
            </a:r>
            <a:endParaRPr lang="tr-TR" sz="2000" dirty="0">
              <a:latin typeface="Arial" panose="020B0604020202020204" pitchFamily="34" charset="0"/>
              <a:cs typeface="Arial" panose="020B0604020202020204" pitchFamily="34" charset="0"/>
            </a:endParaRPr>
          </a:p>
          <a:p>
            <a:pPr marL="361950" lvl="1" indent="0">
              <a:spcBef>
                <a:spcPts val="0"/>
              </a:spcBef>
              <a:buNone/>
            </a:pPr>
            <a:endParaRPr lang="tr-TR" sz="2200" dirty="0">
              <a:latin typeface="Arial" panose="020B0604020202020204" pitchFamily="34" charset="0"/>
              <a:cs typeface="Arial" panose="020B0604020202020204" pitchFamily="34" charset="0"/>
            </a:endParaRPr>
          </a:p>
          <a:p>
            <a:pPr marL="361950" lvl="1" indent="-273050">
              <a:spcBef>
                <a:spcPts val="0"/>
              </a:spcBef>
              <a:buNone/>
            </a:pPr>
            <a:r>
              <a:rPr lang="tr-TR" sz="900" dirty="0" smtClean="0">
                <a:latin typeface="Arial" panose="020B0604020202020204" pitchFamily="34" charset="0"/>
                <a:cs typeface="Arial" panose="020B0604020202020204" pitchFamily="34" charset="0"/>
              </a:rPr>
              <a:t>BKM: Bankalararası Kart Merkezi</a:t>
            </a:r>
          </a:p>
          <a:p>
            <a:pPr marL="361950" lvl="1" indent="-273050">
              <a:spcBef>
                <a:spcPts val="0"/>
              </a:spcBef>
              <a:buNone/>
            </a:pPr>
            <a:r>
              <a:rPr lang="tr-TR" sz="900" dirty="0" smtClean="0">
                <a:latin typeface="Arial" panose="020B0604020202020204" pitchFamily="34" charset="0"/>
                <a:cs typeface="Arial" panose="020B0604020202020204" pitchFamily="34" charset="0"/>
              </a:rPr>
              <a:t>BDDK: Bankacılık Düzenleme ve Denetleme Kurumu</a:t>
            </a:r>
          </a:p>
        </p:txBody>
      </p:sp>
      <p:sp>
        <p:nvSpPr>
          <p:cNvPr id="4"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Heyeti</a:t>
            </a:r>
            <a:endParaRPr lang="tr-TR" dirty="0"/>
          </a:p>
          <a:p>
            <a:endParaRPr lang="tr-TR" dirty="0"/>
          </a:p>
        </p:txBody>
      </p:sp>
      <p:sp>
        <p:nvSpPr>
          <p:cNvPr id="5" name="Text Placeholder 4"/>
          <p:cNvSpPr>
            <a:spLocks noGrp="1"/>
          </p:cNvSpPr>
          <p:nvPr>
            <p:ph type="body" sz="quarter" idx="12"/>
          </p:nvPr>
        </p:nvSpPr>
        <p:spPr/>
        <p:txBody>
          <a:bodyPr/>
          <a:lstStyle/>
          <a:p>
            <a:r>
              <a:rPr lang="tr-TR" dirty="0" smtClean="0"/>
              <a:t>3</a:t>
            </a:r>
            <a:endParaRPr lang="tr-TR" dirty="0"/>
          </a:p>
        </p:txBody>
      </p:sp>
      <p:sp>
        <p:nvSpPr>
          <p:cNvPr id="7" name="Right Brace 6"/>
          <p:cNvSpPr/>
          <p:nvPr/>
        </p:nvSpPr>
        <p:spPr>
          <a:xfrm>
            <a:off x="5055684" y="3376595"/>
            <a:ext cx="164016" cy="432048"/>
          </a:xfrm>
          <a:prstGeom prst="rightBrace">
            <a:avLst>
              <a:gd name="adj1" fmla="val 65855"/>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sz="2800" b="1" dirty="0"/>
          </a:p>
        </p:txBody>
      </p:sp>
      <p:sp>
        <p:nvSpPr>
          <p:cNvPr id="9" name="Oval 8"/>
          <p:cNvSpPr/>
          <p:nvPr/>
        </p:nvSpPr>
        <p:spPr>
          <a:xfrm>
            <a:off x="5292080" y="3130945"/>
            <a:ext cx="1988792" cy="9233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5 kişi, görev süreleri 2  sene</a:t>
            </a:r>
            <a:endParaRPr lang="tr-TR" dirty="0"/>
          </a:p>
        </p:txBody>
      </p:sp>
      <p:sp>
        <p:nvSpPr>
          <p:cNvPr id="11" name="Title 2"/>
          <p:cNvSpPr txBox="1">
            <a:spLocks/>
          </p:cNvSpPr>
          <p:nvPr/>
        </p:nvSpPr>
        <p:spPr>
          <a:xfrm>
            <a:off x="251520" y="12606"/>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1. TBB Bireysel Müşteri Hakem Heyeti</a:t>
            </a:r>
          </a:p>
          <a:p>
            <a:pPr algn="ctr"/>
            <a:r>
              <a:rPr lang="tr-TR" sz="2400" dirty="0" smtClean="0">
                <a:latin typeface="Arial" panose="020B0604020202020204" pitchFamily="34" charset="0"/>
                <a:cs typeface="Arial" panose="020B0604020202020204" pitchFamily="34" charset="0"/>
              </a:rPr>
              <a:t>1.2. Heyet Yapısı</a:t>
            </a:r>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09272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23528" y="919079"/>
            <a:ext cx="8769658" cy="3946346"/>
          </a:xfrm>
        </p:spPr>
        <p:txBody>
          <a:bodyPr/>
          <a:lstStyle/>
          <a:p>
            <a:pPr marL="0" indent="0">
              <a:buNone/>
            </a:pPr>
            <a:r>
              <a:rPr lang="tr-TR" sz="1600" dirty="0" smtClean="0">
                <a:latin typeface="Arial" panose="020B0604020202020204" pitchFamily="34" charset="0"/>
                <a:cs typeface="Arial" panose="020B0604020202020204" pitchFamily="34" charset="0"/>
              </a:rPr>
              <a:t>BMHH’ye Nasıl Başvurulur?</a:t>
            </a:r>
          </a:p>
          <a:p>
            <a:pPr lvl="1">
              <a:spcBef>
                <a:spcPts val="0"/>
              </a:spcBef>
              <a:buFont typeface="Wingdings" panose="05000000000000000000" pitchFamily="2" charset="2"/>
              <a:buChar char="§"/>
            </a:pPr>
            <a:r>
              <a:rPr lang="tr-TR" sz="1600" dirty="0" smtClean="0">
                <a:latin typeface="Arial" panose="020B0604020202020204" pitchFamily="34" charset="0"/>
                <a:cs typeface="Arial" panose="020B0604020202020204" pitchFamily="34" charset="0"/>
              </a:rPr>
              <a:t>e-Devlet Kapısı (</a:t>
            </a:r>
            <a:r>
              <a:rPr lang="tr-TR" sz="1600" dirty="0" smtClean="0">
                <a:latin typeface="Arial" panose="020B0604020202020204" pitchFamily="34" charset="0"/>
                <a:cs typeface="Arial" panose="020B0604020202020204" pitchFamily="34" charset="0"/>
                <a:hlinkClick r:id="rId2"/>
              </a:rPr>
              <a:t>www.turkiye.gov.tr</a:t>
            </a:r>
            <a:r>
              <a:rPr lang="tr-TR" sz="1600" dirty="0" smtClean="0">
                <a:latin typeface="Arial" panose="020B0604020202020204" pitchFamily="34" charset="0"/>
                <a:cs typeface="Arial" panose="020B0604020202020204" pitchFamily="34" charset="0"/>
              </a:rPr>
              <a:t>)</a:t>
            </a:r>
          </a:p>
          <a:p>
            <a:pPr lvl="1">
              <a:spcBef>
                <a:spcPts val="0"/>
              </a:spcBef>
              <a:buFont typeface="Wingdings" panose="05000000000000000000" pitchFamily="2" charset="2"/>
              <a:buChar char="§"/>
            </a:pPr>
            <a:r>
              <a:rPr lang="tr-TR" sz="1600" dirty="0" smtClean="0">
                <a:latin typeface="Arial" panose="020B0604020202020204" pitchFamily="34" charset="0"/>
                <a:cs typeface="Arial" panose="020B0604020202020204" pitchFamily="34" charset="0"/>
              </a:rPr>
              <a:t>Başvuru formu  </a:t>
            </a:r>
          </a:p>
          <a:p>
            <a:pPr lvl="1">
              <a:spcBef>
                <a:spcPts val="0"/>
              </a:spcBef>
              <a:buFont typeface="Wingdings" panose="05000000000000000000" pitchFamily="2" charset="2"/>
              <a:buChar char="§"/>
            </a:pPr>
            <a:r>
              <a:rPr lang="tr-TR" sz="1600" dirty="0" smtClean="0">
                <a:latin typeface="Arial" panose="020B0604020202020204" pitchFamily="34" charset="0"/>
                <a:cs typeface="Arial" panose="020B0604020202020204" pitchFamily="34" charset="0"/>
              </a:rPr>
              <a:t>Olumsuz yazılı banka yanıtı ve açık talep</a:t>
            </a:r>
          </a:p>
          <a:p>
            <a:pPr marL="0" lvl="1" indent="0">
              <a:buNone/>
            </a:pPr>
            <a:r>
              <a:rPr lang="tr-TR" sz="1600" dirty="0" smtClean="0">
                <a:latin typeface="Arial" panose="020B0604020202020204" pitchFamily="34" charset="0"/>
                <a:cs typeface="Arial" panose="020B0604020202020204" pitchFamily="34" charset="0"/>
              </a:rPr>
              <a:t>Hangi Başvurular Kabul Edilmez?</a:t>
            </a:r>
          </a:p>
          <a:p>
            <a:pPr lvl="1">
              <a:spcBef>
                <a:spcPts val="0"/>
              </a:spcBef>
              <a:buFont typeface="Wingdings" panose="05000000000000000000" pitchFamily="2" charset="2"/>
              <a:buChar char="§"/>
            </a:pPr>
            <a:r>
              <a:rPr lang="tr-TR" sz="1600" dirty="0">
                <a:latin typeface="Arial" panose="020B0604020202020204" pitchFamily="34" charset="0"/>
                <a:cs typeface="Arial" panose="020B0604020202020204" pitchFamily="34" charset="0"/>
              </a:rPr>
              <a:t>TBB üyesi olmayan bankaların </a:t>
            </a:r>
            <a:r>
              <a:rPr lang="tr-TR" sz="1600" dirty="0" smtClean="0">
                <a:latin typeface="Arial" panose="020B0604020202020204" pitchFamily="34" charset="0"/>
                <a:cs typeface="Arial" panose="020B0604020202020204" pitchFamily="34" charset="0"/>
              </a:rPr>
              <a:t>müşterileri </a:t>
            </a:r>
          </a:p>
          <a:p>
            <a:pPr lvl="1">
              <a:spcBef>
                <a:spcPts val="0"/>
              </a:spcBef>
              <a:buFont typeface="Wingdings" panose="05000000000000000000" pitchFamily="2" charset="2"/>
              <a:buChar char="§"/>
            </a:pPr>
            <a:r>
              <a:rPr lang="tr-TR" sz="1600" dirty="0" smtClean="0">
                <a:latin typeface="Arial" panose="020B0604020202020204" pitchFamily="34" charset="0"/>
                <a:cs typeface="Arial" panose="020B0604020202020204" pitchFamily="34" charset="0"/>
              </a:rPr>
              <a:t>Yargı</a:t>
            </a:r>
            <a:r>
              <a:rPr lang="tr-TR" sz="1600" dirty="0">
                <a:latin typeface="Arial" panose="020B0604020202020204" pitchFamily="34" charset="0"/>
                <a:cs typeface="Arial" panose="020B0604020202020204" pitchFamily="34" charset="0"/>
              </a:rPr>
              <a:t>, Sigorta Tahkim Komisyonu veya Tüketici Hakem Heyetlerine başvuru </a:t>
            </a:r>
            <a:r>
              <a:rPr lang="tr-TR" sz="1600" dirty="0" smtClean="0">
                <a:latin typeface="Arial" panose="020B0604020202020204" pitchFamily="34" charset="0"/>
                <a:cs typeface="Arial" panose="020B0604020202020204" pitchFamily="34" charset="0"/>
              </a:rPr>
              <a:t>yapılan </a:t>
            </a:r>
            <a:r>
              <a:rPr lang="tr-TR" sz="1600" dirty="0">
                <a:latin typeface="Arial" panose="020B0604020202020204" pitchFamily="34" charset="0"/>
                <a:cs typeface="Arial" panose="020B0604020202020204" pitchFamily="34" charset="0"/>
              </a:rPr>
              <a:t>konular </a:t>
            </a:r>
          </a:p>
          <a:p>
            <a:pPr lvl="1">
              <a:spcBef>
                <a:spcPts val="0"/>
              </a:spcBef>
              <a:buFont typeface="Wingdings" panose="05000000000000000000" pitchFamily="2" charset="2"/>
              <a:buChar char="§"/>
            </a:pPr>
            <a:r>
              <a:rPr lang="tr-TR" sz="1600" dirty="0">
                <a:latin typeface="Arial" panose="020B0604020202020204" pitchFamily="34" charset="0"/>
                <a:cs typeface="Arial" panose="020B0604020202020204" pitchFamily="34" charset="0"/>
              </a:rPr>
              <a:t>Ticari </a:t>
            </a:r>
            <a:r>
              <a:rPr lang="tr-TR" sz="1600" dirty="0" smtClean="0">
                <a:latin typeface="Arial" panose="020B0604020202020204" pitchFamily="34" charset="0"/>
                <a:cs typeface="Arial" panose="020B0604020202020204" pitchFamily="34" charset="0"/>
              </a:rPr>
              <a:t>müşteriler</a:t>
            </a:r>
            <a:endParaRPr lang="tr-TR" sz="1600" dirty="0">
              <a:latin typeface="Arial" panose="020B0604020202020204" pitchFamily="34" charset="0"/>
              <a:cs typeface="Arial" panose="020B0604020202020204" pitchFamily="34" charset="0"/>
            </a:endParaRPr>
          </a:p>
          <a:p>
            <a:pPr lvl="1">
              <a:spcBef>
                <a:spcPts val="0"/>
              </a:spcBef>
              <a:buFont typeface="Wingdings" panose="05000000000000000000" pitchFamily="2" charset="2"/>
              <a:buChar char="§"/>
            </a:pPr>
            <a:r>
              <a:rPr lang="tr-TR" sz="1600" dirty="0">
                <a:latin typeface="Arial" panose="020B0604020202020204" pitchFamily="34" charset="0"/>
                <a:cs typeface="Arial" panose="020B0604020202020204" pitchFamily="34" charset="0"/>
              </a:rPr>
              <a:t>İki seneden eski </a:t>
            </a:r>
            <a:r>
              <a:rPr lang="tr-TR" sz="1600" dirty="0" smtClean="0">
                <a:latin typeface="Arial" panose="020B0604020202020204" pitchFamily="34" charset="0"/>
                <a:cs typeface="Arial" panose="020B0604020202020204" pitchFamily="34" charset="0"/>
              </a:rPr>
              <a:t>sorunlar</a:t>
            </a:r>
          </a:p>
          <a:p>
            <a:pPr lvl="1">
              <a:spcBef>
                <a:spcPts val="0"/>
              </a:spcBef>
              <a:buFont typeface="Wingdings" panose="05000000000000000000" pitchFamily="2" charset="2"/>
              <a:buChar char="§"/>
            </a:pPr>
            <a:r>
              <a:rPr lang="tr-TR" sz="1600" dirty="0" smtClean="0">
                <a:latin typeface="Arial" panose="020B0604020202020204" pitchFamily="34" charset="0"/>
                <a:cs typeface="Arial" panose="020B0604020202020204" pitchFamily="34" charset="0"/>
              </a:rPr>
              <a:t>Kredi </a:t>
            </a:r>
            <a:r>
              <a:rPr lang="tr-TR" sz="1600" dirty="0">
                <a:latin typeface="Arial" panose="020B0604020202020204" pitchFamily="34" charset="0"/>
                <a:cs typeface="Arial" panose="020B0604020202020204" pitchFamily="34" charset="0"/>
              </a:rPr>
              <a:t>politikaları </a:t>
            </a:r>
            <a:r>
              <a:rPr lang="tr-TR" sz="1600" dirty="0" smtClean="0">
                <a:latin typeface="Arial" panose="020B0604020202020204" pitchFamily="34" charset="0"/>
                <a:cs typeface="Arial" panose="020B0604020202020204" pitchFamily="34" charset="0"/>
              </a:rPr>
              <a:t>ve </a:t>
            </a:r>
            <a:r>
              <a:rPr lang="tr-TR" sz="1600" dirty="0">
                <a:latin typeface="Arial" panose="020B0604020202020204" pitchFamily="34" charset="0"/>
                <a:cs typeface="Arial" panose="020B0604020202020204" pitchFamily="34" charset="0"/>
              </a:rPr>
              <a:t>risk yönetimi ile </a:t>
            </a:r>
            <a:r>
              <a:rPr lang="tr-TR" sz="1600" dirty="0" smtClean="0">
                <a:latin typeface="Arial" panose="020B0604020202020204" pitchFamily="34" charset="0"/>
                <a:cs typeface="Arial" panose="020B0604020202020204" pitchFamily="34" charset="0"/>
              </a:rPr>
              <a:t>ilgili başvurular</a:t>
            </a:r>
          </a:p>
          <a:p>
            <a:pPr lvl="1">
              <a:spcBef>
                <a:spcPts val="0"/>
              </a:spcBef>
              <a:buFont typeface="Wingdings" panose="05000000000000000000" pitchFamily="2" charset="2"/>
              <a:buChar char="§"/>
            </a:pPr>
            <a:r>
              <a:rPr lang="tr-TR" sz="1600" dirty="0" smtClean="0">
                <a:latin typeface="Arial" panose="020B0604020202020204" pitchFamily="34" charset="0"/>
                <a:cs typeface="Arial" panose="020B0604020202020204" pitchFamily="34" charset="0"/>
              </a:rPr>
              <a:t>Genel uygulamalar ve çalışanlarla ilgili başvurular</a:t>
            </a:r>
            <a:endParaRPr lang="tr-TR" sz="1800" dirty="0" smtClean="0">
              <a:latin typeface="Arial" panose="020B0604020202020204" pitchFamily="34" charset="0"/>
              <a:cs typeface="Arial" panose="020B0604020202020204" pitchFamily="34" charset="0"/>
            </a:endParaRPr>
          </a:p>
          <a:p>
            <a:pPr lvl="1">
              <a:spcBef>
                <a:spcPts val="0"/>
              </a:spcBef>
              <a:buFont typeface="Wingdings" panose="05000000000000000000" pitchFamily="2" charset="2"/>
              <a:buChar char="§"/>
            </a:pPr>
            <a:r>
              <a:rPr lang="tr-TR" sz="1600" dirty="0" smtClean="0">
                <a:latin typeface="Arial" panose="020B0604020202020204" pitchFamily="34" charset="0"/>
                <a:cs typeface="Arial" panose="020B0604020202020204" pitchFamily="34" charset="0"/>
              </a:rPr>
              <a:t>Tazminat talepleri</a:t>
            </a:r>
          </a:p>
          <a:p>
            <a:pPr lvl="1">
              <a:spcBef>
                <a:spcPts val="0"/>
              </a:spcBef>
              <a:buFont typeface="Wingdings" panose="05000000000000000000" pitchFamily="2" charset="2"/>
              <a:buChar char="§"/>
            </a:pPr>
            <a:r>
              <a:rPr lang="tr-TR" sz="1600" dirty="0" smtClean="0">
                <a:latin typeface="Arial" panose="020B0604020202020204" pitchFamily="34" charset="0"/>
                <a:cs typeface="Arial" panose="020B0604020202020204" pitchFamily="34" charset="0"/>
              </a:rPr>
              <a:t>Danışmanlık talepleri</a:t>
            </a:r>
            <a:endParaRPr lang="tr-TR" sz="1600" dirty="0">
              <a:latin typeface="Arial" panose="020B0604020202020204" pitchFamily="34" charset="0"/>
              <a:cs typeface="Arial" panose="020B0604020202020204" pitchFamily="34" charset="0"/>
            </a:endParaRPr>
          </a:p>
          <a:p>
            <a:pPr lvl="1">
              <a:spcBef>
                <a:spcPts val="0"/>
              </a:spcBef>
              <a:buFont typeface="Wingdings" panose="05000000000000000000" pitchFamily="2" charset="2"/>
              <a:buChar char="§"/>
            </a:pPr>
            <a:endParaRPr lang="tr-TR" sz="2000" dirty="0">
              <a:latin typeface="Arial" panose="020B0604020202020204" pitchFamily="34" charset="0"/>
              <a:cs typeface="Arial" panose="020B0604020202020204" pitchFamily="34" charset="0"/>
            </a:endParaRPr>
          </a:p>
          <a:p>
            <a:pPr marL="358775" lvl="1" indent="357188">
              <a:spcBef>
                <a:spcPts val="0"/>
              </a:spcBef>
              <a:buFont typeface="Wingdings" panose="05000000000000000000" pitchFamily="2" charset="2"/>
              <a:buChar char="§"/>
            </a:pPr>
            <a:endParaRPr lang="tr-TR" sz="2200" dirty="0" smtClean="0">
              <a:latin typeface="Arial" panose="020B0604020202020204" pitchFamily="34" charset="0"/>
              <a:cs typeface="Arial" panose="020B0604020202020204" pitchFamily="34" charset="0"/>
            </a:endParaRPr>
          </a:p>
          <a:p>
            <a:pPr marL="358775" lvl="1" indent="357188">
              <a:buFont typeface="Wingdings" panose="05000000000000000000" pitchFamily="2" charset="2"/>
              <a:buChar char="§"/>
            </a:pPr>
            <a:endParaRPr lang="tr-TR" sz="2200" dirty="0" smtClean="0">
              <a:latin typeface="Arial" panose="020B0604020202020204" pitchFamily="34" charset="0"/>
              <a:cs typeface="Arial" panose="020B0604020202020204" pitchFamily="34" charset="0"/>
            </a:endParaRPr>
          </a:p>
          <a:p>
            <a:pPr lvl="1"/>
            <a:endParaRPr lang="tr-TR" sz="2200" dirty="0" smtClean="0">
              <a:latin typeface="Arial" panose="020B0604020202020204" pitchFamily="34" charset="0"/>
              <a:cs typeface="Arial" panose="020B0604020202020204" pitchFamily="34" charset="0"/>
            </a:endParaRPr>
          </a:p>
          <a:p>
            <a:pPr lvl="1"/>
            <a:endParaRPr lang="tr-TR" altLang="tr-TR" sz="2400" dirty="0"/>
          </a:p>
          <a:p>
            <a:pPr lvl="1"/>
            <a:endParaRPr lang="tr-TR" sz="2200" dirty="0" smtClean="0">
              <a:latin typeface="Arial" panose="020B0604020202020204" pitchFamily="34" charset="0"/>
              <a:cs typeface="Arial" panose="020B0604020202020204" pitchFamily="34" charset="0"/>
            </a:endParaRPr>
          </a:p>
          <a:p>
            <a:pPr marL="361950" lvl="1" indent="0">
              <a:buNone/>
            </a:pPr>
            <a:endParaRPr lang="tr-TR" sz="2200" dirty="0" smtClean="0">
              <a:latin typeface="Arial" panose="020B0604020202020204" pitchFamily="34" charset="0"/>
              <a:cs typeface="Arial" panose="020B0604020202020204" pitchFamily="34" charset="0"/>
            </a:endParaRPr>
          </a:p>
          <a:p>
            <a:pPr marL="361950" lvl="1" indent="-361950">
              <a:buNone/>
            </a:pPr>
            <a:endParaRPr lang="tr-TR" sz="2200"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Heyeti</a:t>
            </a:r>
            <a:endParaRPr lang="tr-TR" dirty="0"/>
          </a:p>
          <a:p>
            <a:endParaRPr lang="tr-TR" dirty="0"/>
          </a:p>
        </p:txBody>
      </p:sp>
      <p:sp>
        <p:nvSpPr>
          <p:cNvPr id="5" name="Text Placeholder 4"/>
          <p:cNvSpPr>
            <a:spLocks noGrp="1"/>
          </p:cNvSpPr>
          <p:nvPr>
            <p:ph type="body" sz="quarter" idx="12"/>
          </p:nvPr>
        </p:nvSpPr>
        <p:spPr/>
        <p:txBody>
          <a:bodyPr/>
          <a:lstStyle/>
          <a:p>
            <a:r>
              <a:rPr lang="tr-TR" dirty="0" smtClean="0"/>
              <a:t>4</a:t>
            </a:r>
            <a:endParaRPr lang="tr-TR" dirty="0"/>
          </a:p>
        </p:txBody>
      </p:sp>
      <p:sp>
        <p:nvSpPr>
          <p:cNvPr id="9" name="Title 2"/>
          <p:cNvSpPr txBox="1">
            <a:spLocks/>
          </p:cNvSpPr>
          <p:nvPr/>
        </p:nvSpPr>
        <p:spPr>
          <a:xfrm>
            <a:off x="323528"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1. TBB Bireysel Müşteri Hakem Heyeti </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1.3. Başvuru</a:t>
            </a:r>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8371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a:graphicFrameLocks/>
          </p:cNvGraphicFramePr>
          <p:nvPr>
            <p:extLst>
              <p:ext uri="{D42A27DB-BD31-4B8C-83A1-F6EECF244321}">
                <p14:modId xmlns:p14="http://schemas.microsoft.com/office/powerpoint/2010/main" val="4056750296"/>
              </p:ext>
            </p:extLst>
          </p:nvPr>
        </p:nvGraphicFramePr>
        <p:xfrm>
          <a:off x="0" y="622935"/>
          <a:ext cx="8892480" cy="389763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5" name="Text Placeholder 4"/>
          <p:cNvSpPr>
            <a:spLocks noGrp="1"/>
          </p:cNvSpPr>
          <p:nvPr>
            <p:ph type="body" sz="quarter" idx="12"/>
          </p:nvPr>
        </p:nvSpPr>
        <p:spPr/>
        <p:txBody>
          <a:bodyPr/>
          <a:lstStyle/>
          <a:p>
            <a:r>
              <a:rPr lang="tr-TR" dirty="0" smtClean="0"/>
              <a:t>5</a:t>
            </a:r>
            <a:endParaRPr lang="tr-TR" dirty="0"/>
          </a:p>
        </p:txBody>
      </p:sp>
      <p:sp>
        <p:nvSpPr>
          <p:cNvPr id="7" name="Title 2"/>
          <p:cNvSpPr>
            <a:spLocks noGrp="1"/>
          </p:cNvSpPr>
          <p:nvPr>
            <p:ph type="title"/>
          </p:nvPr>
        </p:nvSpPr>
        <p:spPr>
          <a:xfrm>
            <a:off x="289946" y="0"/>
            <a:ext cx="8291264" cy="908720"/>
          </a:xfrm>
        </p:spPr>
        <p:txBody>
          <a:bodyPr/>
          <a:lstStyle/>
          <a:p>
            <a:pPr algn="ctr"/>
            <a:r>
              <a:rPr lang="tr-TR" sz="2800" dirty="0" smtClean="0">
                <a:latin typeface="Arial" panose="020B0604020202020204" pitchFamily="34" charset="0"/>
                <a:cs typeface="Arial" panose="020B0604020202020204" pitchFamily="34" charset="0"/>
              </a:rPr>
              <a:t>1.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1.4. Yıllık Başvuru Adetleri</a:t>
            </a:r>
            <a:endParaRPr lang="tr-TR" sz="2400" dirty="0">
              <a:latin typeface="Arial" panose="020B0604020202020204" pitchFamily="34" charset="0"/>
              <a:cs typeface="Arial" panose="020B0604020202020204" pitchFamily="34" charset="0"/>
            </a:endParaRPr>
          </a:p>
        </p:txBody>
      </p:sp>
      <p:cxnSp>
        <p:nvCxnSpPr>
          <p:cNvPr id="10" name="Straight Connector 9"/>
          <p:cNvCxnSpPr/>
          <p:nvPr/>
        </p:nvCxnSpPr>
        <p:spPr>
          <a:xfrm>
            <a:off x="3995936" y="2498365"/>
            <a:ext cx="24420" cy="863166"/>
          </a:xfrm>
          <a:prstGeom prst="line">
            <a:avLst/>
          </a:prstGeom>
          <a:ln w="38100">
            <a:prstDash val="sysDot"/>
          </a:ln>
        </p:spPr>
        <p:style>
          <a:lnRef idx="1">
            <a:schemeClr val="accent2"/>
          </a:lnRef>
          <a:fillRef idx="0">
            <a:schemeClr val="accent2"/>
          </a:fillRef>
          <a:effectRef idx="0">
            <a:schemeClr val="accent2"/>
          </a:effectRef>
          <a:fontRef idx="minor">
            <a:schemeClr val="tx1"/>
          </a:fontRef>
        </p:style>
      </p:cxnSp>
      <p:sp>
        <p:nvSpPr>
          <p:cNvPr id="11" name="TextBox 1"/>
          <p:cNvSpPr txBox="1"/>
          <p:nvPr/>
        </p:nvSpPr>
        <p:spPr>
          <a:xfrm>
            <a:off x="3219016" y="1951706"/>
            <a:ext cx="2433123" cy="74142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tr-TR" sz="1400" dirty="0" smtClean="0">
                <a:solidFill>
                  <a:srgbClr val="FF0000"/>
                </a:solidFill>
                <a:latin typeface="Arial" panose="020B0604020202020204" pitchFamily="34" charset="0"/>
                <a:cs typeface="Arial" panose="020B0604020202020204" pitchFamily="34" charset="0"/>
              </a:rPr>
              <a:t>1 Aralık 2016</a:t>
            </a:r>
          </a:p>
          <a:p>
            <a:r>
              <a:rPr lang="tr-TR" sz="1400" dirty="0">
                <a:solidFill>
                  <a:srgbClr val="FF0000"/>
                </a:solidFill>
                <a:latin typeface="Arial" panose="020B0604020202020204" pitchFamily="34" charset="0"/>
                <a:cs typeface="Arial" panose="020B0604020202020204" pitchFamily="34" charset="0"/>
              </a:rPr>
              <a:t>e</a:t>
            </a:r>
            <a:r>
              <a:rPr lang="tr-TR" sz="1400" dirty="0" smtClean="0">
                <a:solidFill>
                  <a:srgbClr val="FF0000"/>
                </a:solidFill>
                <a:latin typeface="Arial" panose="020B0604020202020204" pitchFamily="34" charset="0"/>
                <a:cs typeface="Arial" panose="020B0604020202020204" pitchFamily="34" charset="0"/>
              </a:rPr>
              <a:t>-Devlet Kapısı’na geçiş</a:t>
            </a:r>
            <a:endParaRPr lang="tr-TR" sz="1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23632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Heyeti</a:t>
            </a:r>
            <a:endParaRPr lang="tr-TR" dirty="0"/>
          </a:p>
          <a:p>
            <a:endParaRPr lang="tr-TR" dirty="0"/>
          </a:p>
        </p:txBody>
      </p:sp>
      <p:sp>
        <p:nvSpPr>
          <p:cNvPr id="5" name="Text Placeholder 4"/>
          <p:cNvSpPr>
            <a:spLocks noGrp="1"/>
          </p:cNvSpPr>
          <p:nvPr>
            <p:ph type="body" sz="quarter" idx="12"/>
          </p:nvPr>
        </p:nvSpPr>
        <p:spPr/>
        <p:txBody>
          <a:bodyPr/>
          <a:lstStyle/>
          <a:p>
            <a:r>
              <a:rPr lang="tr-TR" dirty="0" smtClean="0"/>
              <a:t>6</a:t>
            </a:r>
            <a:endParaRPr lang="tr-TR" dirty="0"/>
          </a:p>
        </p:txBody>
      </p:sp>
      <p:sp>
        <p:nvSpPr>
          <p:cNvPr id="9" name="Title 2"/>
          <p:cNvSpPr txBox="1">
            <a:spLocks/>
          </p:cNvSpPr>
          <p:nvPr/>
        </p:nvSpPr>
        <p:spPr>
          <a:xfrm>
            <a:off x="323528"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a:latin typeface="Arial" panose="020B0604020202020204" pitchFamily="34" charset="0"/>
                <a:cs typeface="Arial" panose="020B0604020202020204" pitchFamily="34" charset="0"/>
              </a:rPr>
              <a:t>1</a:t>
            </a:r>
            <a:r>
              <a:rPr lang="tr-TR" sz="2800" dirty="0" smtClean="0">
                <a:latin typeface="Arial" panose="020B0604020202020204" pitchFamily="34" charset="0"/>
                <a:cs typeface="Arial" panose="020B0604020202020204" pitchFamily="34" charset="0"/>
              </a:rPr>
              <a:t>. TBB Bireysel Müşteri Hakem Heyeti </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1.5. </a:t>
            </a:r>
            <a:r>
              <a:rPr lang="tr-TR" sz="2400" dirty="0">
                <a:latin typeface="Arial" panose="020B0604020202020204" pitchFamily="34" charset="0"/>
                <a:cs typeface="Arial" panose="020B0604020202020204" pitchFamily="34" charset="0"/>
              </a:rPr>
              <a:t>Başvuruların Heyet Dağılımları</a:t>
            </a:r>
          </a:p>
        </p:txBody>
      </p:sp>
      <p:cxnSp>
        <p:nvCxnSpPr>
          <p:cNvPr id="12" name="Straight Connector 11"/>
          <p:cNvCxnSpPr/>
          <p:nvPr/>
        </p:nvCxnSpPr>
        <p:spPr>
          <a:xfrm>
            <a:off x="4427984" y="1347614"/>
            <a:ext cx="0" cy="2973511"/>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10" name="Chart 9"/>
          <p:cNvGraphicFramePr>
            <a:graphicFrameLocks/>
          </p:cNvGraphicFramePr>
          <p:nvPr>
            <p:extLst>
              <p:ext uri="{D42A27DB-BD31-4B8C-83A1-F6EECF244321}">
                <p14:modId xmlns:p14="http://schemas.microsoft.com/office/powerpoint/2010/main" val="1841565025"/>
              </p:ext>
            </p:extLst>
          </p:nvPr>
        </p:nvGraphicFramePr>
        <p:xfrm>
          <a:off x="4139952" y="974912"/>
          <a:ext cx="5454020" cy="365177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hart 13"/>
          <p:cNvGraphicFramePr>
            <a:graphicFrameLocks/>
          </p:cNvGraphicFramePr>
          <p:nvPr>
            <p:extLst>
              <p:ext uri="{D42A27DB-BD31-4B8C-83A1-F6EECF244321}">
                <p14:modId xmlns:p14="http://schemas.microsoft.com/office/powerpoint/2010/main" val="3234754339"/>
              </p:ext>
            </p:extLst>
          </p:nvPr>
        </p:nvGraphicFramePr>
        <p:xfrm>
          <a:off x="-108520" y="699542"/>
          <a:ext cx="4995262" cy="39657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39544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11"/>
          <p:cNvGraphicFramePr>
            <a:graphicFrameLocks/>
          </p:cNvGraphicFramePr>
          <p:nvPr>
            <p:extLst>
              <p:ext uri="{D42A27DB-BD31-4B8C-83A1-F6EECF244321}">
                <p14:modId xmlns:p14="http://schemas.microsoft.com/office/powerpoint/2010/main" val="2152672713"/>
              </p:ext>
            </p:extLst>
          </p:nvPr>
        </p:nvGraphicFramePr>
        <p:xfrm>
          <a:off x="-612576" y="434024"/>
          <a:ext cx="3096344" cy="2232248"/>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a:t>
            </a:r>
            <a:r>
              <a:rPr lang="tr-TR" dirty="0" smtClean="0">
                <a:latin typeface="Arial" panose="020B0604020202020204" pitchFamily="34" charset="0"/>
                <a:cs typeface="Arial" panose="020B0604020202020204" pitchFamily="34" charset="0"/>
              </a:rPr>
              <a:t>Heyetleri</a:t>
            </a:r>
            <a:endParaRPr lang="tr-TR" dirty="0"/>
          </a:p>
          <a:p>
            <a:endParaRPr lang="tr-TR" dirty="0"/>
          </a:p>
        </p:txBody>
      </p:sp>
      <p:sp>
        <p:nvSpPr>
          <p:cNvPr id="5" name="Text Placeholder 4"/>
          <p:cNvSpPr>
            <a:spLocks noGrp="1"/>
          </p:cNvSpPr>
          <p:nvPr>
            <p:ph type="body" sz="quarter" idx="12"/>
          </p:nvPr>
        </p:nvSpPr>
        <p:spPr/>
        <p:txBody>
          <a:bodyPr/>
          <a:lstStyle/>
          <a:p>
            <a:r>
              <a:rPr lang="tr-TR" dirty="0" smtClean="0"/>
              <a:t>7</a:t>
            </a:r>
            <a:endParaRPr lang="tr-TR" dirty="0"/>
          </a:p>
        </p:txBody>
      </p:sp>
      <p:sp>
        <p:nvSpPr>
          <p:cNvPr id="10" name="Title 2"/>
          <p:cNvSpPr txBox="1">
            <a:spLocks/>
          </p:cNvSpPr>
          <p:nvPr/>
        </p:nvSpPr>
        <p:spPr>
          <a:xfrm>
            <a:off x="251520" y="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1.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1.6. Başvuru Konuları</a:t>
            </a:r>
            <a:endParaRPr lang="tr-TR" sz="2000" dirty="0">
              <a:latin typeface="Arial" panose="020B0604020202020204" pitchFamily="34" charset="0"/>
              <a:cs typeface="Arial" panose="020B0604020202020204" pitchFamily="34" charset="0"/>
            </a:endParaRPr>
          </a:p>
        </p:txBody>
      </p:sp>
      <p:graphicFrame>
        <p:nvGraphicFramePr>
          <p:cNvPr id="13" name="Chart 12"/>
          <p:cNvGraphicFramePr>
            <a:graphicFrameLocks/>
          </p:cNvGraphicFramePr>
          <p:nvPr>
            <p:extLst>
              <p:ext uri="{D42A27DB-BD31-4B8C-83A1-F6EECF244321}">
                <p14:modId xmlns:p14="http://schemas.microsoft.com/office/powerpoint/2010/main" val="523280052"/>
              </p:ext>
            </p:extLst>
          </p:nvPr>
        </p:nvGraphicFramePr>
        <p:xfrm>
          <a:off x="539552" y="952892"/>
          <a:ext cx="8336280" cy="36697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35973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14"/>
          <p:cNvGraphicFramePr>
            <a:graphicFrameLocks/>
          </p:cNvGraphicFramePr>
          <p:nvPr>
            <p:extLst>
              <p:ext uri="{D42A27DB-BD31-4B8C-83A1-F6EECF244321}">
                <p14:modId xmlns:p14="http://schemas.microsoft.com/office/powerpoint/2010/main" val="2120472931"/>
              </p:ext>
            </p:extLst>
          </p:nvPr>
        </p:nvGraphicFramePr>
        <p:xfrm>
          <a:off x="568718" y="1095408"/>
          <a:ext cx="7272808" cy="32004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quarter" idx="11"/>
          </p:nvPr>
        </p:nvSpPr>
        <p:spPr/>
        <p:txBody>
          <a:bodyPr/>
          <a:lstStyle/>
          <a:p>
            <a:r>
              <a:rPr lang="tr-TR" dirty="0">
                <a:latin typeface="Arial" panose="020B0604020202020204" pitchFamily="34" charset="0"/>
                <a:cs typeface="Arial" panose="020B0604020202020204" pitchFamily="34" charset="0"/>
              </a:rPr>
              <a:t>TBB Bireysel Müşteri Hakem Heyetleri</a:t>
            </a:r>
            <a:endParaRPr lang="tr-TR" dirty="0"/>
          </a:p>
          <a:p>
            <a:endParaRPr lang="tr-TR" dirty="0"/>
          </a:p>
        </p:txBody>
      </p:sp>
      <p:sp>
        <p:nvSpPr>
          <p:cNvPr id="5" name="Text Placeholder 4"/>
          <p:cNvSpPr>
            <a:spLocks noGrp="1"/>
          </p:cNvSpPr>
          <p:nvPr>
            <p:ph type="body" sz="quarter" idx="12"/>
          </p:nvPr>
        </p:nvSpPr>
        <p:spPr/>
        <p:txBody>
          <a:bodyPr/>
          <a:lstStyle/>
          <a:p>
            <a:r>
              <a:rPr lang="tr-TR" dirty="0" smtClean="0"/>
              <a:t>8</a:t>
            </a:r>
            <a:endParaRPr lang="tr-TR" dirty="0"/>
          </a:p>
        </p:txBody>
      </p:sp>
      <p:sp>
        <p:nvSpPr>
          <p:cNvPr id="11" name="Title 2"/>
          <p:cNvSpPr txBox="1">
            <a:spLocks/>
          </p:cNvSpPr>
          <p:nvPr/>
        </p:nvSpPr>
        <p:spPr>
          <a:xfrm>
            <a:off x="323528" y="51470"/>
            <a:ext cx="8291264" cy="857250"/>
          </a:xfrm>
          <a:prstGeom prst="rect">
            <a:avLst/>
          </a:prstGeom>
        </p:spPr>
        <p:txBody>
          <a:bodyPr/>
          <a:lstStyle>
            <a:lvl1pPr algn="l" defTabSz="914400" rtl="0" eaLnBrk="1" latinLnBrk="0" hangingPunct="1">
              <a:spcBef>
                <a:spcPct val="0"/>
              </a:spcBef>
              <a:buNone/>
              <a:defRPr sz="3200" b="1" kern="1200">
                <a:solidFill>
                  <a:schemeClr val="tx2">
                    <a:lumMod val="75000"/>
                  </a:schemeClr>
                </a:solidFill>
                <a:latin typeface="+mj-lt"/>
                <a:ea typeface="+mj-ea"/>
                <a:cs typeface="+mj-cs"/>
              </a:defRPr>
            </a:lvl1pPr>
          </a:lstStyle>
          <a:p>
            <a:pPr algn="ctr"/>
            <a:r>
              <a:rPr lang="tr-TR" sz="2800" dirty="0" smtClean="0">
                <a:latin typeface="Arial" panose="020B0604020202020204" pitchFamily="34" charset="0"/>
                <a:cs typeface="Arial" panose="020B0604020202020204" pitchFamily="34" charset="0"/>
              </a:rPr>
              <a:t>  1. TBB Bireysel Müşteri Hakem Heyetleri</a:t>
            </a:r>
            <a:br>
              <a:rPr lang="tr-TR" sz="2800" dirty="0" smtClean="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1.7. Heyet Kararlarının Dağılımı</a:t>
            </a:r>
            <a:endParaRPr lang="tr-TR" sz="2000" dirty="0">
              <a:solidFill>
                <a:srgbClr val="FF0000"/>
              </a:solidFill>
              <a:latin typeface="Arial" panose="020B0604020202020204" pitchFamily="34" charset="0"/>
              <a:cs typeface="Arial" panose="020B0604020202020204" pitchFamily="34" charset="0"/>
            </a:endParaRPr>
          </a:p>
        </p:txBody>
      </p:sp>
      <p:sp>
        <p:nvSpPr>
          <p:cNvPr id="12" name="TextBox 11"/>
          <p:cNvSpPr txBox="1"/>
          <p:nvPr/>
        </p:nvSpPr>
        <p:spPr>
          <a:xfrm>
            <a:off x="-27238" y="4462400"/>
            <a:ext cx="7200354" cy="246221"/>
          </a:xfrm>
          <a:prstGeom prst="rect">
            <a:avLst/>
          </a:prstGeom>
          <a:noFill/>
        </p:spPr>
        <p:txBody>
          <a:bodyPr wrap="square" rtlCol="0">
            <a:spAutoFit/>
          </a:bodyPr>
          <a:lstStyle/>
          <a:p>
            <a:r>
              <a:rPr lang="tr-TR" sz="1000" dirty="0"/>
              <a:t>(*) 1 Ocak 2022 – 30 Eylül 2022 </a:t>
            </a:r>
            <a:r>
              <a:rPr lang="tr-TR" sz="1000" dirty="0" smtClean="0"/>
              <a:t>döneminden karar süreci devam </a:t>
            </a:r>
            <a:r>
              <a:rPr lang="tr-TR" sz="1000" dirty="0"/>
              <a:t>eden 2.690 adet </a:t>
            </a:r>
            <a:r>
              <a:rPr lang="tr-TR" sz="1000" dirty="0" smtClean="0"/>
              <a:t>başvuru bulunmaktadır. </a:t>
            </a:r>
            <a:endParaRPr lang="tr-TR" sz="1000" dirty="0"/>
          </a:p>
        </p:txBody>
      </p:sp>
      <p:cxnSp>
        <p:nvCxnSpPr>
          <p:cNvPr id="10" name="Straight Connector 9"/>
          <p:cNvCxnSpPr/>
          <p:nvPr/>
        </p:nvCxnSpPr>
        <p:spPr>
          <a:xfrm>
            <a:off x="5545794" y="1346146"/>
            <a:ext cx="28368" cy="2102135"/>
          </a:xfrm>
          <a:prstGeom prst="line">
            <a:avLst/>
          </a:prstGeom>
          <a:ln w="38100">
            <a:prstDash val="sysDot"/>
          </a:ln>
        </p:spPr>
        <p:style>
          <a:lnRef idx="1">
            <a:schemeClr val="accent2"/>
          </a:lnRef>
          <a:fillRef idx="0">
            <a:schemeClr val="accent2"/>
          </a:fillRef>
          <a:effectRef idx="0">
            <a:schemeClr val="accent2"/>
          </a:effectRef>
          <a:fontRef idx="minor">
            <a:schemeClr val="tx1"/>
          </a:fontRef>
        </p:style>
      </p:cxnSp>
      <p:cxnSp>
        <p:nvCxnSpPr>
          <p:cNvPr id="9" name="Straight Connector 8"/>
          <p:cNvCxnSpPr/>
          <p:nvPr/>
        </p:nvCxnSpPr>
        <p:spPr>
          <a:xfrm>
            <a:off x="2733704" y="1347613"/>
            <a:ext cx="24420" cy="2102135"/>
          </a:xfrm>
          <a:prstGeom prst="line">
            <a:avLst/>
          </a:prstGeom>
          <a:ln w="38100">
            <a:prstDash val="sysDot"/>
          </a:ln>
        </p:spPr>
        <p:style>
          <a:lnRef idx="1">
            <a:schemeClr val="accent2"/>
          </a:lnRef>
          <a:fillRef idx="0">
            <a:schemeClr val="accent2"/>
          </a:fillRef>
          <a:effectRef idx="0">
            <a:schemeClr val="accent2"/>
          </a:effectRef>
          <a:fontRef idx="minor">
            <a:schemeClr val="tx1"/>
          </a:fontRef>
        </p:style>
      </p:cxnSp>
      <p:sp>
        <p:nvSpPr>
          <p:cNvPr id="6" name="TextBox 5"/>
          <p:cNvSpPr txBox="1"/>
          <p:nvPr/>
        </p:nvSpPr>
        <p:spPr>
          <a:xfrm>
            <a:off x="-60308" y="1254903"/>
            <a:ext cx="1823996" cy="430887"/>
          </a:xfrm>
          <a:prstGeom prst="rect">
            <a:avLst/>
          </a:prstGeom>
          <a:noFill/>
        </p:spPr>
        <p:txBody>
          <a:bodyPr wrap="square" rtlCol="0">
            <a:spAutoFit/>
          </a:bodyPr>
          <a:lstStyle/>
          <a:p>
            <a:pPr marL="171450" indent="-171450">
              <a:buFont typeface="Arial" panose="020B0604020202020204" pitchFamily="34" charset="0"/>
              <a:buChar char="•"/>
            </a:pPr>
            <a:r>
              <a:rPr lang="tr-TR" sz="1100" dirty="0" smtClean="0">
                <a:latin typeface="Arial" panose="020B0604020202020204" pitchFamily="34" charset="0"/>
                <a:cs typeface="Arial" panose="020B0604020202020204" pitchFamily="34" charset="0"/>
              </a:rPr>
              <a:t>Reddedilen Başvurular</a:t>
            </a:r>
          </a:p>
          <a:p>
            <a:pPr marL="171450" indent="-171450">
              <a:buFont typeface="Arial" panose="020B0604020202020204" pitchFamily="34" charset="0"/>
              <a:buChar char="•"/>
            </a:pPr>
            <a:r>
              <a:rPr lang="tr-TR" sz="1100" dirty="0" smtClean="0">
                <a:latin typeface="Arial" panose="020B0604020202020204" pitchFamily="34" charset="0"/>
                <a:cs typeface="Arial" panose="020B0604020202020204" pitchFamily="34" charset="0"/>
              </a:rPr>
              <a:t>Bilgi-Belge Eksiklikleri</a:t>
            </a:r>
            <a:endParaRPr lang="tr-TR" sz="1100" dirty="0">
              <a:latin typeface="Arial" panose="020B0604020202020204" pitchFamily="34" charset="0"/>
              <a:cs typeface="Arial" panose="020B0604020202020204" pitchFamily="34" charset="0"/>
            </a:endParaRPr>
          </a:p>
        </p:txBody>
      </p:sp>
      <p:sp>
        <p:nvSpPr>
          <p:cNvPr id="13" name="TextBox 5"/>
          <p:cNvSpPr txBox="1"/>
          <p:nvPr/>
        </p:nvSpPr>
        <p:spPr>
          <a:xfrm>
            <a:off x="5652120" y="1254903"/>
            <a:ext cx="2818432" cy="43088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171450" indent="-171450">
              <a:buFont typeface="Arial" panose="020B0604020202020204" pitchFamily="34" charset="0"/>
              <a:buChar char="•"/>
            </a:pPr>
            <a:r>
              <a:rPr lang="tr-TR" dirty="0" smtClean="0">
                <a:latin typeface="Arial" panose="020B0604020202020204" pitchFamily="34" charset="0"/>
                <a:cs typeface="Arial" panose="020B0604020202020204" pitchFamily="34" charset="0"/>
              </a:rPr>
              <a:t>Heyetlerde ya da Banka tarafından Lehte Sonuçlandırılan Başvurular</a:t>
            </a:r>
          </a:p>
        </p:txBody>
      </p:sp>
    </p:spTree>
    <p:extLst>
      <p:ext uri="{BB962C8B-B14F-4D97-AF65-F5344CB8AC3E}">
        <p14:creationId xmlns:p14="http://schemas.microsoft.com/office/powerpoint/2010/main" val="3342759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F5E3E6B82BCB647BA3848DC549CD5A3" ma:contentTypeVersion="0" ma:contentTypeDescription="Create a new document." ma:contentTypeScope="" ma:versionID="372e2a9ee5b9394114b5b7b7be334ea7">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B1E2666-F99D-4703-A83E-849FF6C99A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ED02DF7E-57A7-4AD9-8200-3C2EC70ECA69}">
  <ds:schemaRefs>
    <ds:schemaRef ds:uri="http://schemas.microsoft.com/sharepoint/v3/contenttype/forms"/>
  </ds:schemaRefs>
</ds:datastoreItem>
</file>

<file path=customXml/itemProps3.xml><?xml version="1.0" encoding="utf-8"?>
<ds:datastoreItem xmlns:ds="http://schemas.openxmlformats.org/officeDocument/2006/customXml" ds:itemID="{628F09BD-3574-4A45-91C8-83639A090198}">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ThemeTBB</Template>
  <TotalTime>46817</TotalTime>
  <Words>1434</Words>
  <Application>Microsoft Office PowerPoint</Application>
  <PresentationFormat>On-screen Show (16:9)</PresentationFormat>
  <Paragraphs>256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Wingdings</vt:lpstr>
      <vt:lpstr>Office Theme</vt:lpstr>
      <vt:lpstr>PowerPoint Presentation</vt:lpstr>
      <vt:lpstr>1. Tüketici Hakem Heyetleri Yıllık Başvuru Adetleri </vt:lpstr>
      <vt:lpstr>1. TBB Bireysel Müşteri Hakem Heyeti(BMHH)  1.1. BMHH Nedir? </vt:lpstr>
      <vt:lpstr>PowerPoint Presentation</vt:lpstr>
      <vt:lpstr>PowerPoint Presentation</vt:lpstr>
      <vt:lpstr>1. TBB Bireysel Müşteri Hakem Heyetleri 1.4. Yıllık Başvuru Adetleri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TBB Bireysel Müşteri Hakem Heyetleri  e-Devlet Kapısı Hakem Heyeti Başvurusu</vt:lpstr>
      <vt:lpstr>PowerPoint Presentation</vt:lpstr>
      <vt:lpstr>4. TBB - Finansal Okuryazarlık</vt:lpstr>
      <vt:lpstr>PowerPoint Presentation</vt:lpstr>
    </vt:vector>
  </TitlesOfParts>
  <Company>TBB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gulerc</dc:creator>
  <cp:lastModifiedBy>Ahmet Kranda</cp:lastModifiedBy>
  <cp:revision>350</cp:revision>
  <dcterms:created xsi:type="dcterms:W3CDTF">2019-07-26T13:24:22Z</dcterms:created>
  <dcterms:modified xsi:type="dcterms:W3CDTF">2022-10-27T12:42:54Z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0x0101001F5E3E6B82BCB647BA3848DC549CD5A3</vt:lpwstr>
  </property>
</Properties>
</file>