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  <p:sldMasterId id="2147483736" r:id="rId5"/>
    <p:sldMasterId id="2147483858" r:id="rId6"/>
    <p:sldMasterId id="2147483878" r:id="rId7"/>
  </p:sldMasterIdLst>
  <p:notesMasterIdLst>
    <p:notesMasterId r:id="rId20"/>
  </p:notesMasterIdLst>
  <p:handoutMasterIdLst>
    <p:handoutMasterId r:id="rId21"/>
  </p:handoutMasterIdLst>
  <p:sldIdLst>
    <p:sldId id="1367" r:id="rId8"/>
    <p:sldId id="1365" r:id="rId9"/>
    <p:sldId id="1381" r:id="rId10"/>
    <p:sldId id="430" r:id="rId11"/>
    <p:sldId id="433" r:id="rId12"/>
    <p:sldId id="434" r:id="rId13"/>
    <p:sldId id="300" r:id="rId14"/>
    <p:sldId id="1384" r:id="rId15"/>
    <p:sldId id="1386" r:id="rId16"/>
    <p:sldId id="399" r:id="rId17"/>
    <p:sldId id="1385" r:id="rId18"/>
    <p:sldId id="1364" r:id="rId19"/>
  </p:sldIdLst>
  <p:sldSz cx="24323675" cy="13716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pages" id="{BFCBCA8E-00E3-4C42-BA12-BB50E93E9671}">
          <p14:sldIdLst/>
        </p14:section>
        <p14:section name="Internal pages" id="{7441D39D-2AAE-4B9F-AA88-0EFA3D61CE2F}">
          <p14:sldIdLst>
            <p14:sldId id="1367"/>
            <p14:sldId id="1365"/>
            <p14:sldId id="1381"/>
            <p14:sldId id="430"/>
            <p14:sldId id="433"/>
            <p14:sldId id="434"/>
            <p14:sldId id="300"/>
            <p14:sldId id="1384"/>
            <p14:sldId id="1386"/>
            <p14:sldId id="399"/>
            <p14:sldId id="1385"/>
            <p14:sldId id="1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97" userDrawn="1">
          <p15:clr>
            <a:srgbClr val="A4A3A4"/>
          </p15:clr>
        </p15:guide>
        <p15:guide id="2" pos="76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D842EAE-A65A-3A0E-F9B3-16D125CC6B43}" name="BOGDAN Danijela (INTPA)" initials="B(" userId="S::danijela.bogdan@ec.europa.eu::c406d433-d497-4aba-8d8c-fe7669c7951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RRE Gwenaelle (DEVCO-EXT)" initials="CG(" lastIdx="1" clrIdx="0">
    <p:extLst>
      <p:ext uri="{19B8F6BF-5375-455C-9EA6-DF929625EA0E}">
        <p15:presenceInfo xmlns:p15="http://schemas.microsoft.com/office/powerpoint/2012/main" userId="S-1-5-21-1606980848-2025429265-839522115-12341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B8A6"/>
    <a:srgbClr val="1A53EA"/>
    <a:srgbClr val="00125C"/>
    <a:srgbClr val="FFCC02"/>
    <a:srgbClr val="FF5C55"/>
    <a:srgbClr val="903F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924" y="84"/>
      </p:cViewPr>
      <p:guideLst>
        <p:guide orient="horz" pos="4297"/>
        <p:guide pos="763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commentAuthors" Target="commentAuthors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FEE7CE-91A1-447B-B52A-4F48D03ABEFF}" type="datetimeFigureOut">
              <a:rPr lang="en-GB" smtClean="0"/>
              <a:t>11/06/2024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78BA9C-0A60-486D-9733-3D29183FE0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069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D579D-E903-4AB5-965E-F64C602FACC6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35075"/>
            <a:ext cx="59055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C37F2-CDEA-4FDC-9B1F-71094AC0C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6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FC37F2-CDEA-4FDC-9B1F-71094AC0C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35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8263" y="500063"/>
            <a:ext cx="4438650" cy="2503487"/>
          </a:xfrm>
          <a:prstGeom prst="rect">
            <a:avLst/>
          </a:prstGeom>
        </p:spPr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 dirty="0">
              <a:latin typeface="Arial"/>
            </a:endParaRPr>
          </a:p>
        </p:txBody>
      </p:sp>
      <p:sp>
        <p:nvSpPr>
          <p:cNvPr id="34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30DB15-B4A3-49FA-9B97-2090E2E8D594}" type="slidenum"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882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8263" y="500063"/>
            <a:ext cx="4438650" cy="2503487"/>
          </a:xfrm>
          <a:prstGeom prst="rect">
            <a:avLst/>
          </a:prstGeom>
        </p:spPr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 dirty="0">
              <a:latin typeface="Arial"/>
            </a:endParaRPr>
          </a:p>
        </p:txBody>
      </p:sp>
      <p:sp>
        <p:nvSpPr>
          <p:cNvPr id="34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30DB15-B4A3-49FA-9B97-2090E2E8D594}" type="slidenum"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221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484">
            <a:off x="4621162" y="-11545596"/>
            <a:ext cx="29501091" cy="208559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3400">
            <a:off x="-14005632" y="-2260293"/>
            <a:ext cx="29501091" cy="208559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7" y="13665"/>
            <a:ext cx="3979515" cy="239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17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9627118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9627119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19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18B8A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757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903F98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9777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FFCC0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4225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822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5218230" cy="13716000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5218229" y="0"/>
            <a:ext cx="9105446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1350737"/>
            <a:ext cx="7863634" cy="2568120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4604657"/>
            <a:ext cx="5148942" cy="7749268"/>
          </a:xfrm>
        </p:spPr>
        <p:txBody>
          <a:bodyPr>
            <a:normAutofit/>
          </a:bodyPr>
          <a:lstStyle>
            <a:lvl1pPr marL="0" marR="0" indent="0" algn="l" defTabSz="1824319" rtl="0" eaLnBrk="1" fontAlgn="auto" latinLnBrk="0" hangingPunct="1">
              <a:lnSpc>
                <a:spcPct val="100000"/>
              </a:lnSpc>
              <a:spcBef>
                <a:spcPts val="19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600" b="1" i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marL="0" marR="0" lvl="0" indent="0" algn="l" defTabSz="1824319" rtl="0" eaLnBrk="1" fontAlgn="auto" latinLnBrk="0" hangingPunct="1">
              <a:lnSpc>
                <a:spcPct val="90000"/>
              </a:lnSpc>
              <a:spcBef>
                <a:spcPts val="19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Edit Master text styles</a:t>
            </a:r>
          </a:p>
          <a:p>
            <a:pPr lvl="0"/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15200" y="4604657"/>
            <a:ext cx="6727370" cy="7749268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584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056" y="-3342595"/>
            <a:ext cx="21450300" cy="7534275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2530752" y="3717471"/>
            <a:ext cx="10119697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35286" y="1154794"/>
            <a:ext cx="17915163" cy="1803399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0"/>
          </p:nvPr>
        </p:nvSpPr>
        <p:spPr>
          <a:xfrm>
            <a:off x="1824653" y="3714750"/>
            <a:ext cx="10119697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1926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056" y="-3342595"/>
            <a:ext cx="21450300" cy="753427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35286" y="1154794"/>
            <a:ext cx="17915163" cy="1803399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3562350"/>
            <a:ext cx="6622661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0"/>
          </p:nvPr>
        </p:nvSpPr>
        <p:spPr>
          <a:xfrm>
            <a:off x="8850037" y="3534066"/>
            <a:ext cx="6622661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1"/>
          </p:nvPr>
        </p:nvSpPr>
        <p:spPr>
          <a:xfrm>
            <a:off x="16027788" y="3556627"/>
            <a:ext cx="6622661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4561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056" y="-3342595"/>
            <a:ext cx="21450300" cy="753427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35286" y="1154794"/>
            <a:ext cx="17915163" cy="1803399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6270171"/>
            <a:ext cx="9692433" cy="6083754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half" idx="14"/>
          </p:nvPr>
        </p:nvSpPr>
        <p:spPr>
          <a:xfrm>
            <a:off x="1672252" y="3951451"/>
            <a:ext cx="9692433" cy="186152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5400" b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5"/>
          </p:nvPr>
        </p:nvSpPr>
        <p:spPr>
          <a:xfrm>
            <a:off x="12246430" y="6241887"/>
            <a:ext cx="10404020" cy="6083754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sz="half" idx="16"/>
          </p:nvPr>
        </p:nvSpPr>
        <p:spPr>
          <a:xfrm>
            <a:off x="12246429" y="3923167"/>
            <a:ext cx="10404020" cy="186152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5400" b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2873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9739811" y="0"/>
            <a:ext cx="4567822" cy="4567822"/>
          </a:xfrm>
          <a:ln>
            <a:noFill/>
          </a:ln>
        </p:spPr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5204073" y="4567821"/>
            <a:ext cx="4567822" cy="4605423"/>
          </a:xfrm>
          <a:ln>
            <a:noFill/>
          </a:ln>
        </p:spPr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1672252" y="730251"/>
            <a:ext cx="11875305" cy="1242928"/>
          </a:xfrm>
        </p:spPr>
        <p:txBody>
          <a:bodyPr>
            <a:noAutofit/>
          </a:bodyPr>
          <a:lstStyle>
            <a:lvl1pPr>
              <a:defRPr sz="6000" b="1">
                <a:solidFill>
                  <a:schemeClr val="accent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2358190"/>
            <a:ext cx="11875305" cy="999573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Rectangle 30"/>
          <p:cNvSpPr/>
          <p:nvPr userDrawn="1"/>
        </p:nvSpPr>
        <p:spPr>
          <a:xfrm>
            <a:off x="19779917" y="4567821"/>
            <a:ext cx="4567822" cy="4605423"/>
          </a:xfrm>
          <a:prstGeom prst="rect">
            <a:avLst/>
          </a:prstGeom>
          <a:solidFill>
            <a:srgbClr val="FFCC0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 userDrawn="1"/>
        </p:nvSpPr>
        <p:spPr>
          <a:xfrm>
            <a:off x="15188031" y="9173245"/>
            <a:ext cx="4591884" cy="4567822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 userDrawn="1"/>
        </p:nvSpPr>
        <p:spPr>
          <a:xfrm>
            <a:off x="15188031" y="13538"/>
            <a:ext cx="4575842" cy="4554283"/>
          </a:xfrm>
          <a:prstGeom prst="rect">
            <a:avLst/>
          </a:prstGeom>
          <a:solidFill>
            <a:srgbClr val="18B8A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 userDrawn="1"/>
        </p:nvSpPr>
        <p:spPr>
          <a:xfrm>
            <a:off x="19755853" y="9173245"/>
            <a:ext cx="4591885" cy="4567822"/>
          </a:xfrm>
          <a:prstGeom prst="rect">
            <a:avLst/>
          </a:prstGeom>
          <a:solidFill>
            <a:srgbClr val="00125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Content Placeholder 2"/>
          <p:cNvSpPr>
            <a:spLocks noGrp="1"/>
          </p:cNvSpPr>
          <p:nvPr>
            <p:ph sz="half" idx="16"/>
          </p:nvPr>
        </p:nvSpPr>
        <p:spPr>
          <a:xfrm>
            <a:off x="15543097" y="508860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sz="half" idx="17"/>
          </p:nvPr>
        </p:nvSpPr>
        <p:spPr>
          <a:xfrm>
            <a:off x="20134982" y="5121370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sz="half" idx="18"/>
          </p:nvPr>
        </p:nvSpPr>
        <p:spPr>
          <a:xfrm>
            <a:off x="15543096" y="9675336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0" name="Content Placeholder 2"/>
          <p:cNvSpPr>
            <a:spLocks noGrp="1"/>
          </p:cNvSpPr>
          <p:nvPr>
            <p:ph sz="half" idx="19"/>
          </p:nvPr>
        </p:nvSpPr>
        <p:spPr>
          <a:xfrm>
            <a:off x="20134982" y="9726793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36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92662">
            <a:off x="-4115749" y="-9047591"/>
            <a:ext cx="32555174" cy="358148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2" y="-11562"/>
            <a:ext cx="4028040" cy="241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500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6000" b="1">
                <a:solidFill>
                  <a:schemeClr val="accent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7469852" y="6862177"/>
            <a:ext cx="6853823" cy="6853823"/>
          </a:xfrm>
        </p:spPr>
      </p:sp>
      <p:sp>
        <p:nvSpPr>
          <p:cNvPr id="1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0616029" y="12533"/>
            <a:ext cx="6853823" cy="6853823"/>
          </a:xfrm>
        </p:spPr>
      </p:sp>
      <p:sp>
        <p:nvSpPr>
          <p:cNvPr id="16" name="Rectangle 15"/>
          <p:cNvSpPr/>
          <p:nvPr userDrawn="1"/>
        </p:nvSpPr>
        <p:spPr>
          <a:xfrm>
            <a:off x="17469852" y="8355"/>
            <a:ext cx="6853823" cy="6862177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 userDrawn="1"/>
        </p:nvSpPr>
        <p:spPr>
          <a:xfrm>
            <a:off x="10616398" y="6860090"/>
            <a:ext cx="6853823" cy="6862177"/>
          </a:xfrm>
          <a:prstGeom prst="rect">
            <a:avLst/>
          </a:prstGeom>
          <a:solidFill>
            <a:srgbClr val="00125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sz="half" idx="17"/>
          </p:nvPr>
        </p:nvSpPr>
        <p:spPr>
          <a:xfrm>
            <a:off x="18223070" y="716597"/>
            <a:ext cx="5388044" cy="539028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8"/>
          </p:nvPr>
        </p:nvSpPr>
        <p:spPr>
          <a:xfrm>
            <a:off x="11348918" y="7734257"/>
            <a:ext cx="5388044" cy="539028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900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977788" y="1"/>
            <a:ext cx="12345887" cy="13716000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78595" y="12712701"/>
            <a:ext cx="5472827" cy="730250"/>
          </a:xfrm>
        </p:spPr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81314" y="730251"/>
            <a:ext cx="8870108" cy="11709400"/>
          </a:xfrm>
        </p:spPr>
        <p:txBody>
          <a:bodyPr>
            <a:noAutofit/>
          </a:bodyPr>
          <a:lstStyle>
            <a:lvl1pPr>
              <a:defRPr sz="7200" b="1" i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6055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977788" y="1"/>
            <a:ext cx="12345887" cy="13716000"/>
          </a:xfrm>
          <a:prstGeom prst="rect">
            <a:avLst/>
          </a:prstGeom>
          <a:solidFill>
            <a:srgbClr val="18B8A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78595" y="12712701"/>
            <a:ext cx="5472827" cy="730250"/>
          </a:xfrm>
        </p:spPr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81314" y="730251"/>
            <a:ext cx="8870108" cy="11709400"/>
          </a:xfrm>
        </p:spPr>
        <p:txBody>
          <a:bodyPr>
            <a:noAutofit/>
          </a:bodyPr>
          <a:lstStyle>
            <a:lvl1pPr>
              <a:defRPr sz="7200" b="1" i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2448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9755853" y="0"/>
            <a:ext cx="4567822" cy="4567822"/>
          </a:xfrm>
          <a:ln>
            <a:noFill/>
          </a:ln>
        </p:spPr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9755853" y="4567822"/>
            <a:ext cx="4567822" cy="4567822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9755853" y="9135644"/>
            <a:ext cx="4567822" cy="4567822"/>
          </a:xfrm>
          <a:ln>
            <a:noFill/>
          </a:ln>
        </p:spPr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5188031" y="12534"/>
            <a:ext cx="4567822" cy="4567822"/>
          </a:xfrm>
        </p:spPr>
      </p:sp>
      <p:sp>
        <p:nvSpPr>
          <p:cNvPr id="1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5188031" y="4580356"/>
            <a:ext cx="4567822" cy="4567822"/>
          </a:xfrm>
          <a:ln>
            <a:noFill/>
          </a:ln>
        </p:spPr>
      </p:sp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5188031" y="9148178"/>
            <a:ext cx="4567822" cy="4567822"/>
          </a:xfrm>
        </p:spPr>
      </p:sp>
    </p:spTree>
    <p:extLst>
      <p:ext uri="{BB962C8B-B14F-4D97-AF65-F5344CB8AC3E}">
        <p14:creationId xmlns:p14="http://schemas.microsoft.com/office/powerpoint/2010/main" val="638120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7469852" y="12533"/>
            <a:ext cx="6853823" cy="6853823"/>
          </a:xfrm>
        </p:spPr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7469852" y="6862177"/>
            <a:ext cx="6853823" cy="6853823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0616029" y="12533"/>
            <a:ext cx="6853823" cy="6853823"/>
          </a:xfrm>
        </p:spPr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0616029" y="6862177"/>
            <a:ext cx="6853823" cy="6853823"/>
          </a:xfrm>
        </p:spPr>
      </p:sp>
    </p:spTree>
    <p:extLst>
      <p:ext uri="{BB962C8B-B14F-4D97-AF65-F5344CB8AC3E}">
        <p14:creationId xmlns:p14="http://schemas.microsoft.com/office/powerpoint/2010/main" val="3255077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568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06630" y="730250"/>
            <a:ext cx="5244792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2253" y="730250"/>
            <a:ext cx="15430331" cy="1162367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83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3703466" y="0"/>
            <a:ext cx="4567822" cy="4567822"/>
          </a:xfrm>
          <a:ln>
            <a:noFill/>
          </a:ln>
        </p:spPr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703466" y="4567822"/>
            <a:ext cx="4567822" cy="4567822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3703466" y="9135644"/>
            <a:ext cx="4567822" cy="4567822"/>
          </a:xfrm>
          <a:ln>
            <a:noFill/>
          </a:ln>
        </p:spPr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135644" y="12534"/>
            <a:ext cx="4567822" cy="4567822"/>
          </a:xfrm>
        </p:spPr>
      </p:sp>
      <p:sp>
        <p:nvSpPr>
          <p:cNvPr id="1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9135644" y="4580356"/>
            <a:ext cx="4567822" cy="4567822"/>
          </a:xfrm>
          <a:ln>
            <a:noFill/>
          </a:ln>
        </p:spPr>
      </p:sp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135644" y="9148178"/>
            <a:ext cx="4567822" cy="4567822"/>
          </a:xfrm>
        </p:spPr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BAF08B6-9D83-AC2B-4C50-28AB482E4FC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67822" y="12534"/>
            <a:ext cx="4567822" cy="4567822"/>
          </a:xfrm>
          <a:ln>
            <a:noFill/>
          </a:ln>
        </p:spPr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9B6905-4D4A-E067-1B81-92551FA318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67822" y="4580356"/>
            <a:ext cx="4567822" cy="4567822"/>
          </a:xfrm>
        </p:spPr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56824DE-2FAC-4A19-C391-C42CF6767A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67822" y="9148178"/>
            <a:ext cx="4567822" cy="4567822"/>
          </a:xfrm>
          <a:ln>
            <a:noFill/>
          </a:ln>
        </p:spPr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B612C7A-9FA7-EF87-35C0-8E245343692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25068"/>
            <a:ext cx="4567822" cy="4567822"/>
          </a:xfrm>
        </p:spPr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ADA07D87-1B1B-8CAC-C98C-0EFCEC166B7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4592890"/>
            <a:ext cx="4567822" cy="4567822"/>
          </a:xfrm>
          <a:ln>
            <a:noFill/>
          </a:ln>
        </p:spPr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5047D2D-DF06-6F1F-D989-55B287E47D5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9160712"/>
            <a:ext cx="4567822" cy="4567822"/>
          </a:xfrm>
        </p:spPr>
      </p:sp>
    </p:spTree>
    <p:extLst>
      <p:ext uri="{BB962C8B-B14F-4D97-AF65-F5344CB8AC3E}">
        <p14:creationId xmlns:p14="http://schemas.microsoft.com/office/powerpoint/2010/main" val="1407607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484">
            <a:off x="4621162" y="-11545596"/>
            <a:ext cx="29501091" cy="208559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3400">
            <a:off x="-14005632" y="-2260293"/>
            <a:ext cx="29501091" cy="208559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7" y="13665"/>
            <a:ext cx="3979515" cy="239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4362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92662">
            <a:off x="-4115749" y="-9047591"/>
            <a:ext cx="32555174" cy="358148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2" y="-11562"/>
            <a:ext cx="4028040" cy="241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9990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rgbClr val="903F98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7820" y="-340242"/>
            <a:ext cx="15925800" cy="12592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2" y="-11562"/>
            <a:ext cx="4028040" cy="241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48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7820" y="-340242"/>
            <a:ext cx="15925800" cy="12592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4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2" y="-11562"/>
            <a:ext cx="4028040" cy="241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624014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5099">
            <a:off x="1240607" y="1817616"/>
            <a:ext cx="27532747" cy="19464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952" y="-10873904"/>
            <a:ext cx="27532747" cy="194644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0012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2" y="-11562"/>
            <a:ext cx="4028040" cy="2419573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2654994" y="12203001"/>
            <a:ext cx="1684421" cy="11844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 userDrawn="1"/>
        </p:nvSpPr>
        <p:spPr>
          <a:xfrm>
            <a:off x="2953037" y="12472082"/>
            <a:ext cx="1228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Partner logo-flag</a:t>
            </a:r>
            <a:endParaRPr lang="en-GB">
              <a:solidFill>
                <a:srgbClr val="FF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652846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4018139" y="0"/>
            <a:ext cx="10305536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10337562" cy="4323012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18B8A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5269832"/>
            <a:ext cx="10337562" cy="70840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0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9091822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4018139" y="0"/>
            <a:ext cx="10305536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10337562" cy="4323012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5269832"/>
            <a:ext cx="10337562" cy="70840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0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5905020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72253" y="8042707"/>
            <a:ext cx="10337562" cy="3298171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730252"/>
            <a:ext cx="10337562" cy="70840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6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6927104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rgbClr val="FFCC0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72253" y="8042707"/>
            <a:ext cx="10337562" cy="3239193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730252"/>
            <a:ext cx="10337562" cy="70840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6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0397045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00125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9659776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9659777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27722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9627118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9627119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899106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18B8A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6706556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903F98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842646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5099">
            <a:off x="1240607" y="1817616"/>
            <a:ext cx="27532747" cy="19464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952" y="-10873904"/>
            <a:ext cx="27532747" cy="194644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0460" y="2244726"/>
            <a:ext cx="18242756" cy="4775200"/>
          </a:xfrm>
        </p:spPr>
        <p:txBody>
          <a:bodyPr anchor="b">
            <a:normAutofit/>
          </a:bodyPr>
          <a:lstStyle>
            <a:lvl1pPr algn="ctr">
              <a:defRPr sz="9600" b="1">
                <a:solidFill>
                  <a:srgbClr val="0012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460" y="7204076"/>
            <a:ext cx="18242756" cy="3311524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177" y="12052974"/>
            <a:ext cx="2052580" cy="15435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2" y="-11562"/>
            <a:ext cx="4028040" cy="2419573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2654994" y="12203001"/>
            <a:ext cx="1684421" cy="11844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 userDrawn="1"/>
        </p:nvSpPr>
        <p:spPr>
          <a:xfrm>
            <a:off x="2953037" y="12472082"/>
            <a:ext cx="1228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Partner logo-flag</a:t>
            </a:r>
            <a:endParaRPr lang="en-GB">
              <a:solidFill>
                <a:srgbClr val="FF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9568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FFCC0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7268453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3973269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5218230" cy="13716000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5218229" y="0"/>
            <a:ext cx="9105446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1350737"/>
            <a:ext cx="7863634" cy="2568120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4604657"/>
            <a:ext cx="5148942" cy="7749268"/>
          </a:xfrm>
        </p:spPr>
        <p:txBody>
          <a:bodyPr>
            <a:normAutofit/>
          </a:bodyPr>
          <a:lstStyle>
            <a:lvl1pPr marL="0" marR="0" indent="0" algn="l" defTabSz="1824319" rtl="0" eaLnBrk="1" fontAlgn="auto" latinLnBrk="0" hangingPunct="1">
              <a:lnSpc>
                <a:spcPct val="100000"/>
              </a:lnSpc>
              <a:spcBef>
                <a:spcPts val="19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600" b="1" i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marL="0" marR="0" lvl="0" indent="0" algn="l" defTabSz="1824319" rtl="0" eaLnBrk="1" fontAlgn="auto" latinLnBrk="0" hangingPunct="1">
              <a:lnSpc>
                <a:spcPct val="90000"/>
              </a:lnSpc>
              <a:spcBef>
                <a:spcPts val="19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Edit Master text styles</a:t>
            </a:r>
          </a:p>
          <a:p>
            <a:pPr lvl="0"/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15200" y="4604657"/>
            <a:ext cx="6727370" cy="7749268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119565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056" y="-3342595"/>
            <a:ext cx="21450300" cy="7534275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2530752" y="3717471"/>
            <a:ext cx="10119697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35286" y="1154794"/>
            <a:ext cx="17915163" cy="1803399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0"/>
          </p:nvPr>
        </p:nvSpPr>
        <p:spPr>
          <a:xfrm>
            <a:off x="1824653" y="3714750"/>
            <a:ext cx="10119697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5736866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056" y="-3342595"/>
            <a:ext cx="21450300" cy="753427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35286" y="1154794"/>
            <a:ext cx="17915163" cy="1803399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3562350"/>
            <a:ext cx="6622661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0"/>
          </p:nvPr>
        </p:nvSpPr>
        <p:spPr>
          <a:xfrm>
            <a:off x="8850037" y="3534066"/>
            <a:ext cx="6622661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1"/>
          </p:nvPr>
        </p:nvSpPr>
        <p:spPr>
          <a:xfrm>
            <a:off x="16027788" y="3556627"/>
            <a:ext cx="6622661" cy="8791575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5412196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056" y="-3342595"/>
            <a:ext cx="21450300" cy="753427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35286" y="1154794"/>
            <a:ext cx="17915163" cy="1803399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6270171"/>
            <a:ext cx="9692433" cy="6083754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half" idx="14"/>
          </p:nvPr>
        </p:nvSpPr>
        <p:spPr>
          <a:xfrm>
            <a:off x="1672252" y="3951451"/>
            <a:ext cx="9692433" cy="186152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5400" b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5"/>
          </p:nvPr>
        </p:nvSpPr>
        <p:spPr>
          <a:xfrm>
            <a:off x="12246430" y="6241887"/>
            <a:ext cx="10404020" cy="6083754"/>
          </a:xfrm>
        </p:spPr>
        <p:txBody>
          <a:bodyPr>
            <a:normAutofit/>
          </a:bodyPr>
          <a:lstStyle>
            <a:lvl1pPr marL="685800" indent="-685800">
              <a:lnSpc>
                <a:spcPct val="100000"/>
              </a:lnSpc>
              <a:buFont typeface="Arial" panose="020B0604020202020204" pitchFamily="34" charset="0"/>
              <a:buChar char="•"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sz="half" idx="16"/>
          </p:nvPr>
        </p:nvSpPr>
        <p:spPr>
          <a:xfrm>
            <a:off x="12246429" y="3923167"/>
            <a:ext cx="10404020" cy="186152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5400" b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0405957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9739811" y="0"/>
            <a:ext cx="4567822" cy="4567822"/>
          </a:xfrm>
          <a:ln>
            <a:noFill/>
          </a:ln>
        </p:spPr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5204073" y="4567821"/>
            <a:ext cx="4567822" cy="4605423"/>
          </a:xfrm>
          <a:ln>
            <a:noFill/>
          </a:ln>
        </p:spPr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1672252" y="730251"/>
            <a:ext cx="11875305" cy="1242928"/>
          </a:xfrm>
        </p:spPr>
        <p:txBody>
          <a:bodyPr>
            <a:noAutofit/>
          </a:bodyPr>
          <a:lstStyle>
            <a:lvl1pPr>
              <a:defRPr sz="6000" b="1">
                <a:solidFill>
                  <a:schemeClr val="accent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2358190"/>
            <a:ext cx="11875305" cy="999573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Rectangle 30"/>
          <p:cNvSpPr/>
          <p:nvPr userDrawn="1"/>
        </p:nvSpPr>
        <p:spPr>
          <a:xfrm>
            <a:off x="19779917" y="4567821"/>
            <a:ext cx="4567822" cy="4605423"/>
          </a:xfrm>
          <a:prstGeom prst="rect">
            <a:avLst/>
          </a:prstGeom>
          <a:solidFill>
            <a:srgbClr val="FFCC0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 userDrawn="1"/>
        </p:nvSpPr>
        <p:spPr>
          <a:xfrm>
            <a:off x="15188031" y="9173245"/>
            <a:ext cx="4591884" cy="4567822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 userDrawn="1"/>
        </p:nvSpPr>
        <p:spPr>
          <a:xfrm>
            <a:off x="15188031" y="13538"/>
            <a:ext cx="4575842" cy="4554283"/>
          </a:xfrm>
          <a:prstGeom prst="rect">
            <a:avLst/>
          </a:prstGeom>
          <a:solidFill>
            <a:srgbClr val="18B8A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 userDrawn="1"/>
        </p:nvSpPr>
        <p:spPr>
          <a:xfrm>
            <a:off x="19755853" y="9173245"/>
            <a:ext cx="4591885" cy="4567822"/>
          </a:xfrm>
          <a:prstGeom prst="rect">
            <a:avLst/>
          </a:prstGeom>
          <a:solidFill>
            <a:srgbClr val="00125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Content Placeholder 2"/>
          <p:cNvSpPr>
            <a:spLocks noGrp="1"/>
          </p:cNvSpPr>
          <p:nvPr>
            <p:ph sz="half" idx="16"/>
          </p:nvPr>
        </p:nvSpPr>
        <p:spPr>
          <a:xfrm>
            <a:off x="15543097" y="508860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sz="half" idx="17"/>
          </p:nvPr>
        </p:nvSpPr>
        <p:spPr>
          <a:xfrm>
            <a:off x="20134982" y="5121370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sz="half" idx="18"/>
          </p:nvPr>
        </p:nvSpPr>
        <p:spPr>
          <a:xfrm>
            <a:off x="15543096" y="9675336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0" name="Content Placeholder 2"/>
          <p:cNvSpPr>
            <a:spLocks noGrp="1"/>
          </p:cNvSpPr>
          <p:nvPr>
            <p:ph sz="half" idx="19"/>
          </p:nvPr>
        </p:nvSpPr>
        <p:spPr>
          <a:xfrm>
            <a:off x="20134982" y="9726793"/>
            <a:ext cx="3857691" cy="356363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1837453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7863634" cy="2568120"/>
          </a:xfrm>
        </p:spPr>
        <p:txBody>
          <a:bodyPr>
            <a:noAutofit/>
          </a:bodyPr>
          <a:lstStyle>
            <a:lvl1pPr>
              <a:defRPr sz="6000" b="1">
                <a:solidFill>
                  <a:schemeClr val="accent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7863635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8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7469852" y="6862177"/>
            <a:ext cx="6853823" cy="6853823"/>
          </a:xfrm>
        </p:spPr>
      </p:sp>
      <p:sp>
        <p:nvSpPr>
          <p:cNvPr id="1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0616029" y="12533"/>
            <a:ext cx="6853823" cy="6853823"/>
          </a:xfrm>
        </p:spPr>
      </p:sp>
      <p:sp>
        <p:nvSpPr>
          <p:cNvPr id="16" name="Rectangle 15"/>
          <p:cNvSpPr/>
          <p:nvPr userDrawn="1"/>
        </p:nvSpPr>
        <p:spPr>
          <a:xfrm>
            <a:off x="17469852" y="8355"/>
            <a:ext cx="6853823" cy="6862177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 userDrawn="1"/>
        </p:nvSpPr>
        <p:spPr>
          <a:xfrm>
            <a:off x="10616398" y="6860090"/>
            <a:ext cx="6853823" cy="6862177"/>
          </a:xfrm>
          <a:prstGeom prst="rect">
            <a:avLst/>
          </a:prstGeom>
          <a:solidFill>
            <a:srgbClr val="00125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tent Placeholder 2"/>
          <p:cNvSpPr>
            <a:spLocks noGrp="1"/>
          </p:cNvSpPr>
          <p:nvPr>
            <p:ph sz="half" idx="17"/>
          </p:nvPr>
        </p:nvSpPr>
        <p:spPr>
          <a:xfrm>
            <a:off x="18223070" y="716597"/>
            <a:ext cx="5388044" cy="539028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8"/>
          </p:nvPr>
        </p:nvSpPr>
        <p:spPr>
          <a:xfrm>
            <a:off x="11348918" y="7734257"/>
            <a:ext cx="5388044" cy="5390289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4296598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977788" y="1"/>
            <a:ext cx="12345887" cy="13716000"/>
          </a:xfrm>
          <a:prstGeom prst="rect">
            <a:avLst/>
          </a:prstGeom>
          <a:solidFill>
            <a:srgbClr val="1A53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78595" y="12712701"/>
            <a:ext cx="5472827" cy="730250"/>
          </a:xfrm>
        </p:spPr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81314" y="730251"/>
            <a:ext cx="8870108" cy="11709400"/>
          </a:xfrm>
        </p:spPr>
        <p:txBody>
          <a:bodyPr>
            <a:noAutofit/>
          </a:bodyPr>
          <a:lstStyle>
            <a:lvl1pPr>
              <a:defRPr sz="7200" b="1" i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399931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977788" y="1"/>
            <a:ext cx="12345887" cy="13716000"/>
          </a:xfrm>
          <a:prstGeom prst="rect">
            <a:avLst/>
          </a:prstGeom>
          <a:solidFill>
            <a:srgbClr val="18B8A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78595" y="12712701"/>
            <a:ext cx="5472827" cy="730250"/>
          </a:xfrm>
        </p:spPr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81314" y="730251"/>
            <a:ext cx="8870108" cy="11709400"/>
          </a:xfrm>
        </p:spPr>
        <p:txBody>
          <a:bodyPr>
            <a:noAutofit/>
          </a:bodyPr>
          <a:lstStyle>
            <a:lvl1pPr>
              <a:defRPr sz="7200" b="1" i="1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713153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4018139" y="0"/>
            <a:ext cx="10305536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10337562" cy="4323012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18B8A6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5269832"/>
            <a:ext cx="10337562" cy="70840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0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05038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9755853" y="0"/>
            <a:ext cx="4567822" cy="4567822"/>
          </a:xfrm>
          <a:ln>
            <a:noFill/>
          </a:ln>
        </p:spPr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9755853" y="4567822"/>
            <a:ext cx="4567822" cy="4567822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9755853" y="9135644"/>
            <a:ext cx="4567822" cy="4567822"/>
          </a:xfrm>
          <a:ln>
            <a:noFill/>
          </a:ln>
        </p:spPr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5188031" y="12534"/>
            <a:ext cx="4567822" cy="4567822"/>
          </a:xfrm>
        </p:spPr>
      </p:sp>
      <p:sp>
        <p:nvSpPr>
          <p:cNvPr id="1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5188031" y="4580356"/>
            <a:ext cx="4567822" cy="4567822"/>
          </a:xfrm>
          <a:ln>
            <a:noFill/>
          </a:ln>
        </p:spPr>
      </p:sp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5188031" y="9148178"/>
            <a:ext cx="4567822" cy="4567822"/>
          </a:xfrm>
        </p:spPr>
      </p:sp>
    </p:spTree>
    <p:extLst>
      <p:ext uri="{BB962C8B-B14F-4D97-AF65-F5344CB8AC3E}">
        <p14:creationId xmlns:p14="http://schemas.microsoft.com/office/powerpoint/2010/main" val="2585611675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7469852" y="12533"/>
            <a:ext cx="6853823" cy="6853823"/>
          </a:xfrm>
        </p:spPr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7469852" y="6862177"/>
            <a:ext cx="6853823" cy="6853823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0616029" y="12533"/>
            <a:ext cx="6853823" cy="6853823"/>
          </a:xfrm>
        </p:spPr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0616029" y="6862177"/>
            <a:ext cx="6853823" cy="6853823"/>
          </a:xfrm>
        </p:spPr>
      </p:sp>
    </p:spTree>
    <p:extLst>
      <p:ext uri="{BB962C8B-B14F-4D97-AF65-F5344CB8AC3E}">
        <p14:creationId xmlns:p14="http://schemas.microsoft.com/office/powerpoint/2010/main" val="989448942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19048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06630" y="730250"/>
            <a:ext cx="5244792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2253" y="730250"/>
            <a:ext cx="15430331" cy="1162367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37149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24323675" cy="2156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5" name="Rectangle 4"/>
          <p:cNvSpPr/>
          <p:nvPr userDrawn="1"/>
        </p:nvSpPr>
        <p:spPr>
          <a:xfrm>
            <a:off x="0" y="2156347"/>
            <a:ext cx="24323675" cy="11559654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203" y="516084"/>
            <a:ext cx="3311373" cy="230492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137399" y="3985145"/>
            <a:ext cx="20080646" cy="4299046"/>
          </a:xfrm>
        </p:spPr>
        <p:txBody>
          <a:bodyPr wrap="none" anchor="t">
            <a:noAutofit/>
          </a:bodyPr>
          <a:lstStyle>
            <a:lvl1pPr algn="l">
              <a:defRPr sz="11971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72253" y="3957851"/>
            <a:ext cx="0" cy="97581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11453910" y="13238328"/>
            <a:ext cx="1411318" cy="481188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2137401" y="8836098"/>
            <a:ext cx="20080646" cy="1795508"/>
          </a:xfrm>
        </p:spPr>
        <p:txBody>
          <a:bodyPr>
            <a:noAutofit/>
          </a:bodyPr>
          <a:lstStyle>
            <a:lvl1pPr marL="0" indent="0" algn="l">
              <a:buNone/>
              <a:defRPr sz="5586" i="0">
                <a:solidFill>
                  <a:schemeClr val="accent5"/>
                </a:solidFill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12161838" y="11115806"/>
            <a:ext cx="10055687" cy="1057996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4389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978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00577"/>
            <a:ext cx="24323675" cy="1003669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24323675" cy="2156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5" name="Rectangle 4"/>
          <p:cNvSpPr/>
          <p:nvPr userDrawn="1"/>
        </p:nvSpPr>
        <p:spPr>
          <a:xfrm>
            <a:off x="0" y="2156348"/>
            <a:ext cx="24323675" cy="57816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203" y="516084"/>
            <a:ext cx="3311373" cy="230492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137399" y="3985145"/>
            <a:ext cx="20080646" cy="1745294"/>
          </a:xfrm>
        </p:spPr>
        <p:txBody>
          <a:bodyPr anchor="t">
            <a:normAutofit/>
          </a:bodyPr>
          <a:lstStyle>
            <a:lvl1pPr algn="l">
              <a:defRPr sz="11971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72253" y="3957851"/>
            <a:ext cx="0" cy="97581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11453910" y="13238328"/>
            <a:ext cx="1411318" cy="481188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2137401" y="6134936"/>
            <a:ext cx="20080646" cy="1795508"/>
          </a:xfrm>
        </p:spPr>
        <p:txBody>
          <a:bodyPr>
            <a:noAutofit/>
          </a:bodyPr>
          <a:lstStyle>
            <a:lvl1pPr marL="0" indent="0" algn="l">
              <a:buNone/>
              <a:defRPr sz="5586" i="0">
                <a:solidFill>
                  <a:schemeClr val="accent5"/>
                </a:solidFill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12161838" y="11567070"/>
            <a:ext cx="10055687" cy="1057996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4389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349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04438"/>
            <a:ext cx="24323675" cy="12118388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10552" y="2156347"/>
            <a:ext cx="24334341" cy="11566478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24323675" cy="2156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137399" y="3985145"/>
            <a:ext cx="20080646" cy="4299046"/>
          </a:xfrm>
        </p:spPr>
        <p:txBody>
          <a:bodyPr wrap="none" anchor="t">
            <a:noAutofit/>
          </a:bodyPr>
          <a:lstStyle>
            <a:lvl1pPr algn="l">
              <a:defRPr sz="11971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72253" y="3957851"/>
            <a:ext cx="0" cy="97581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11453910" y="13238328"/>
            <a:ext cx="1411318" cy="481188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137401" y="8836098"/>
            <a:ext cx="20080646" cy="1795508"/>
          </a:xfrm>
        </p:spPr>
        <p:txBody>
          <a:bodyPr wrap="none">
            <a:noAutofit/>
          </a:bodyPr>
          <a:lstStyle>
            <a:lvl1pPr marL="0" indent="0" algn="l">
              <a:buNone/>
              <a:defRPr sz="5586" i="0">
                <a:solidFill>
                  <a:schemeClr val="accent5"/>
                </a:solidFill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203" y="516084"/>
            <a:ext cx="3311373" cy="230492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12161838" y="11115806"/>
            <a:ext cx="10055687" cy="1057996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4389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015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4323675" cy="13716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5083" y="2244726"/>
            <a:ext cx="21299252" cy="4775200"/>
          </a:xfrm>
        </p:spPr>
        <p:txBody>
          <a:bodyPr anchor="b">
            <a:noAutofit/>
          </a:bodyPr>
          <a:lstStyle>
            <a:lvl1pPr algn="l">
              <a:defRPr sz="11971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5083" y="7204076"/>
            <a:ext cx="21299252" cy="3311524"/>
          </a:xfrm>
        </p:spPr>
        <p:txBody>
          <a:bodyPr>
            <a:noAutofit/>
          </a:bodyPr>
          <a:lstStyle>
            <a:lvl1pPr marL="0" indent="0" algn="l">
              <a:buNone/>
              <a:defRPr sz="4788">
                <a:solidFill>
                  <a:schemeClr val="bg1"/>
                </a:solidFill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72253" y="0"/>
            <a:ext cx="0" cy="659186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5814" y="12090515"/>
            <a:ext cx="3428521" cy="90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713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24323675" cy="1371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8058" y="12091730"/>
            <a:ext cx="3423908" cy="901092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148698" y="2244726"/>
            <a:ext cx="20262341" cy="4775200"/>
          </a:xfrm>
        </p:spPr>
        <p:txBody>
          <a:bodyPr anchor="b">
            <a:noAutofit/>
          </a:bodyPr>
          <a:lstStyle>
            <a:lvl1pPr algn="l">
              <a:defRPr sz="1197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672253" y="0"/>
            <a:ext cx="0" cy="659186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2135084" y="7204076"/>
            <a:ext cx="20262341" cy="3311524"/>
          </a:xfrm>
        </p:spPr>
        <p:txBody>
          <a:bodyPr>
            <a:noAutofit/>
          </a:bodyPr>
          <a:lstStyle>
            <a:lvl1pPr marL="0" indent="0" algn="l">
              <a:buNone/>
              <a:defRPr sz="4788">
                <a:solidFill>
                  <a:schemeClr val="tx1"/>
                </a:solidFill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9140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"/>
            <a:ext cx="24323675" cy="68579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148698" y="2244726"/>
            <a:ext cx="20262341" cy="2480696"/>
          </a:xfrm>
        </p:spPr>
        <p:txBody>
          <a:bodyPr anchor="b">
            <a:noAutofit/>
          </a:bodyPr>
          <a:lstStyle>
            <a:lvl1pPr algn="l">
              <a:defRPr sz="1197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672253" y="1"/>
            <a:ext cx="0" cy="472542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672254" y="8321653"/>
            <a:ext cx="21724998" cy="3240290"/>
          </a:xfrm>
        </p:spPr>
        <p:txBody>
          <a:bodyPr>
            <a:noAutofit/>
          </a:bodyPr>
          <a:lstStyle>
            <a:lvl1pPr marL="0" indent="0" algn="l">
              <a:buNone/>
              <a:defRPr sz="2793">
                <a:solidFill>
                  <a:schemeClr val="bg1">
                    <a:lumMod val="50000"/>
                  </a:schemeClr>
                </a:solidFill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906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4018139" y="0"/>
            <a:ext cx="10305536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10337562" cy="4323012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5269832"/>
            <a:ext cx="10337562" cy="70840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0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62283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"/>
            <a:ext cx="24323675" cy="68579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359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148698" y="2244726"/>
            <a:ext cx="20262341" cy="2480696"/>
          </a:xfrm>
        </p:spPr>
        <p:txBody>
          <a:bodyPr anchor="b">
            <a:noAutofit/>
          </a:bodyPr>
          <a:lstStyle>
            <a:lvl1pPr algn="l">
              <a:defRPr sz="11971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672253" y="1"/>
            <a:ext cx="0" cy="4725422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672254" y="8321653"/>
            <a:ext cx="21724998" cy="3240290"/>
          </a:xfrm>
        </p:spPr>
        <p:txBody>
          <a:bodyPr>
            <a:noAutofit/>
          </a:bodyPr>
          <a:lstStyle>
            <a:lvl1pPr marL="0" indent="0" algn="l">
              <a:buNone/>
              <a:defRPr sz="2793">
                <a:solidFill>
                  <a:schemeClr val="bg1">
                    <a:lumMod val="50000"/>
                  </a:schemeClr>
                </a:solidFill>
              </a:defRPr>
            </a:lvl1pPr>
            <a:lvl2pPr marL="912160" indent="0" algn="ctr">
              <a:buNone/>
              <a:defRPr sz="3990"/>
            </a:lvl2pPr>
            <a:lvl3pPr marL="1824319" indent="0" algn="ctr">
              <a:buNone/>
              <a:defRPr sz="3591"/>
            </a:lvl3pPr>
            <a:lvl4pPr marL="2736479" indent="0" algn="ctr">
              <a:buNone/>
              <a:defRPr sz="3192"/>
            </a:lvl4pPr>
            <a:lvl5pPr marL="3648639" indent="0" algn="ctr">
              <a:buNone/>
              <a:defRPr sz="3192"/>
            </a:lvl5pPr>
            <a:lvl6pPr marL="4560799" indent="0" algn="ctr">
              <a:buNone/>
              <a:defRPr sz="3192"/>
            </a:lvl6pPr>
            <a:lvl7pPr marL="5472958" indent="0" algn="ctr">
              <a:buNone/>
              <a:defRPr sz="3192"/>
            </a:lvl7pPr>
            <a:lvl8pPr marL="6385118" indent="0" algn="ctr">
              <a:buNone/>
              <a:defRPr sz="3192"/>
            </a:lvl8pPr>
            <a:lvl9pPr marL="7297278" indent="0" algn="ctr">
              <a:buNone/>
              <a:defRPr sz="319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598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2251" y="3651250"/>
            <a:ext cx="21757438" cy="776380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591"/>
              </a:spcAft>
              <a:defRPr/>
            </a:lvl1pPr>
            <a:lvl2pPr>
              <a:lnSpc>
                <a:spcPct val="100000"/>
              </a:lnSpc>
              <a:spcAft>
                <a:spcPts val="3591"/>
              </a:spcAft>
              <a:defRPr/>
            </a:lvl2pPr>
            <a:lvl3pPr>
              <a:lnSpc>
                <a:spcPct val="100000"/>
              </a:lnSpc>
              <a:spcAft>
                <a:spcPts val="3591"/>
              </a:spcAft>
              <a:defRPr/>
            </a:lvl3pPr>
            <a:lvl4pPr>
              <a:lnSpc>
                <a:spcPct val="100000"/>
              </a:lnSpc>
              <a:spcAft>
                <a:spcPts val="3591"/>
              </a:spcAft>
              <a:defRPr/>
            </a:lvl4pPr>
            <a:lvl5pPr>
              <a:lnSpc>
                <a:spcPct val="100000"/>
              </a:lnSpc>
              <a:spcAft>
                <a:spcPts val="3591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1672252" y="1"/>
            <a:ext cx="2" cy="255271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936641" y="965721"/>
            <a:ext cx="20979170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9712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2248" y="3651251"/>
            <a:ext cx="10629638" cy="7812870"/>
          </a:xfrm>
        </p:spPr>
        <p:txBody>
          <a:bodyPr>
            <a:noAutofit/>
          </a:bodyPr>
          <a:lstStyle>
            <a:lvl1pPr>
              <a:spcAft>
                <a:spcPts val="3591"/>
              </a:spcAft>
              <a:defRPr/>
            </a:lvl1pPr>
            <a:lvl2pPr>
              <a:spcAft>
                <a:spcPts val="3591"/>
              </a:spcAft>
              <a:defRPr/>
            </a:lvl2pPr>
            <a:lvl3pPr>
              <a:spcAft>
                <a:spcPts val="3591"/>
              </a:spcAft>
              <a:defRPr/>
            </a:lvl3pPr>
            <a:lvl4pPr>
              <a:spcAft>
                <a:spcPts val="3591"/>
              </a:spcAft>
              <a:defRPr/>
            </a:lvl4pPr>
            <a:lvl5pPr>
              <a:spcAft>
                <a:spcPts val="3591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72822" y="3651251"/>
            <a:ext cx="10629638" cy="7812870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1672252" y="1"/>
            <a:ext cx="2" cy="255271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936641" y="965721"/>
            <a:ext cx="20979170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806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2248" y="3651251"/>
            <a:ext cx="10629638" cy="7812870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72822" y="3651251"/>
            <a:ext cx="10629638" cy="7812870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1672252" y="1"/>
            <a:ext cx="2" cy="255271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36641" y="965721"/>
            <a:ext cx="20979170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7474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2250" y="3651252"/>
            <a:ext cx="6700360" cy="7526268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9187174" y="3651250"/>
            <a:ext cx="6700360" cy="7526268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6702100" y="3651250"/>
            <a:ext cx="6700360" cy="7526268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1672252" y="1"/>
            <a:ext cx="2" cy="255271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1936641" y="965721"/>
            <a:ext cx="20979170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9471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422" y="3362326"/>
            <a:ext cx="10290054" cy="1647824"/>
          </a:xfrm>
        </p:spPr>
        <p:txBody>
          <a:bodyPr wrap="square" anchor="b">
            <a:noAutofit/>
          </a:bodyPr>
          <a:lstStyle>
            <a:lvl1pPr marL="0" indent="0">
              <a:buNone/>
              <a:defRPr sz="5586" b="1">
                <a:solidFill>
                  <a:schemeClr val="tx2"/>
                </a:solidFill>
              </a:defRPr>
            </a:lvl1pPr>
            <a:lvl2pPr marL="912160" indent="0">
              <a:buNone/>
              <a:defRPr sz="3990" b="1"/>
            </a:lvl2pPr>
            <a:lvl3pPr marL="1824319" indent="0">
              <a:buNone/>
              <a:defRPr sz="3591" b="1"/>
            </a:lvl3pPr>
            <a:lvl4pPr marL="2736479" indent="0">
              <a:buNone/>
              <a:defRPr sz="3192" b="1"/>
            </a:lvl4pPr>
            <a:lvl5pPr marL="3648639" indent="0">
              <a:buNone/>
              <a:defRPr sz="3192" b="1"/>
            </a:lvl5pPr>
            <a:lvl6pPr marL="4560799" indent="0">
              <a:buNone/>
              <a:defRPr sz="3192" b="1"/>
            </a:lvl6pPr>
            <a:lvl7pPr marL="5472958" indent="0">
              <a:buNone/>
              <a:defRPr sz="3192" b="1"/>
            </a:lvl7pPr>
            <a:lvl8pPr marL="6385118" indent="0">
              <a:buNone/>
              <a:defRPr sz="3192" b="1"/>
            </a:lvl8pPr>
            <a:lvl9pPr marL="7297278" indent="0">
              <a:buNone/>
              <a:defRPr sz="319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5422" y="5010151"/>
            <a:ext cx="10290054" cy="6194662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13860" y="3362326"/>
            <a:ext cx="10340730" cy="1647824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5586" b="1">
                <a:solidFill>
                  <a:schemeClr val="tx2"/>
                </a:solidFill>
              </a:defRPr>
            </a:lvl1pPr>
            <a:lvl2pPr marL="912160" indent="0">
              <a:buNone/>
              <a:defRPr sz="3990" b="1"/>
            </a:lvl2pPr>
            <a:lvl3pPr marL="1824319" indent="0">
              <a:buNone/>
              <a:defRPr sz="3591" b="1"/>
            </a:lvl3pPr>
            <a:lvl4pPr marL="2736479" indent="0">
              <a:buNone/>
              <a:defRPr sz="3192" b="1"/>
            </a:lvl4pPr>
            <a:lvl5pPr marL="3648639" indent="0">
              <a:buNone/>
              <a:defRPr sz="3192" b="1"/>
            </a:lvl5pPr>
            <a:lvl6pPr marL="4560799" indent="0">
              <a:buNone/>
              <a:defRPr sz="3192" b="1"/>
            </a:lvl6pPr>
            <a:lvl7pPr marL="5472958" indent="0">
              <a:buNone/>
              <a:defRPr sz="3192" b="1"/>
            </a:lvl7pPr>
            <a:lvl8pPr marL="6385118" indent="0">
              <a:buNone/>
              <a:defRPr sz="3192" b="1"/>
            </a:lvl8pPr>
            <a:lvl9pPr marL="7297278" indent="0">
              <a:buNone/>
              <a:defRPr sz="319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13860" y="5010151"/>
            <a:ext cx="10340730" cy="6194662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1672252" y="1"/>
            <a:ext cx="2" cy="255271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1936641" y="965721"/>
            <a:ext cx="20979170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0346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1672252" y="1"/>
            <a:ext cx="2" cy="255271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936641" y="965721"/>
            <a:ext cx="20979170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8036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118974" y="-119270"/>
            <a:ext cx="12280812" cy="13967792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6412193" y="3985147"/>
            <a:ext cx="17058338" cy="7233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91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382" y="1487605"/>
            <a:ext cx="1087150" cy="108984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9155" y="3985145"/>
            <a:ext cx="16411378" cy="7233314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5191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0383" y="3651251"/>
            <a:ext cx="9829304" cy="753991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3600382" y="965721"/>
            <a:ext cx="9315429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92536" y="-92765"/>
            <a:ext cx="12254374" cy="13928034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623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1672252" y="1"/>
            <a:ext cx="2" cy="255271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936641" y="965721"/>
            <a:ext cx="20979170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936642" y="4569335"/>
            <a:ext cx="6267781" cy="4181474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5763807" y="4569337"/>
            <a:ext cx="6267781" cy="4181474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850224" y="4569335"/>
            <a:ext cx="6267781" cy="4181474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2407577" y="8077369"/>
            <a:ext cx="5325907" cy="3048470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399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9321161" y="8083889"/>
            <a:ext cx="5325907" cy="3048470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399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6234742" y="8074875"/>
            <a:ext cx="5325907" cy="3048470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399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6191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72253" y="8042707"/>
            <a:ext cx="10337562" cy="3298171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730252"/>
            <a:ext cx="10337562" cy="70840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6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5129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1672252" y="1"/>
            <a:ext cx="2" cy="255271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936641" y="965721"/>
            <a:ext cx="20979170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409363" y="4319914"/>
            <a:ext cx="4911002" cy="327631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409361" y="7937762"/>
            <a:ext cx="4911002" cy="327631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2617802" y="4319913"/>
            <a:ext cx="4911006" cy="327631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7826243" y="7937760"/>
            <a:ext cx="5027531" cy="3276316"/>
          </a:xfrm>
          <a:noFill/>
        </p:spPr>
        <p:txBody>
          <a:bodyPr tIns="90000"/>
          <a:lstStyle>
            <a:lvl1pPr marL="0" indent="0" algn="l">
              <a:buNone/>
              <a:defRPr sz="399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2062120" y="4319915"/>
            <a:ext cx="5027531" cy="3276318"/>
          </a:xfrm>
          <a:noFill/>
        </p:spPr>
        <p:txBody>
          <a:bodyPr tIns="90000"/>
          <a:lstStyle>
            <a:lvl1pPr marL="0" indent="0" algn="r">
              <a:buNone/>
              <a:defRPr sz="399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2617806" y="7937760"/>
            <a:ext cx="4911002" cy="327631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2062120" y="7937762"/>
            <a:ext cx="5027531" cy="3276316"/>
          </a:xfrm>
          <a:noFill/>
        </p:spPr>
        <p:txBody>
          <a:bodyPr tIns="90000"/>
          <a:lstStyle>
            <a:lvl1pPr marL="0" indent="0" algn="r">
              <a:buNone/>
              <a:defRPr sz="399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17888280" y="4319913"/>
            <a:ext cx="5027531" cy="3276318"/>
          </a:xfrm>
          <a:noFill/>
        </p:spPr>
        <p:txBody>
          <a:bodyPr tIns="90000"/>
          <a:lstStyle>
            <a:lvl1pPr marL="0" indent="0" algn="l">
              <a:buNone/>
              <a:defRPr sz="399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16413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23675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2253" y="5293287"/>
            <a:ext cx="20979170" cy="1564714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1672253" y="7261227"/>
            <a:ext cx="20979170" cy="40703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882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8524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3852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1215944" y="3209040"/>
            <a:ext cx="21890589" cy="7954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6384" b="0" strike="noStrike" spc="-2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43200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1215944" y="3209040"/>
            <a:ext cx="21890589" cy="7954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0365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215945" y="3209040"/>
            <a:ext cx="10682067" cy="7954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12433085" y="3209040"/>
            <a:ext cx="10682067" cy="7954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751412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96597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2148911" y="2244960"/>
            <a:ext cx="20261669" cy="11496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6384" b="0" strike="noStrike" spc="-2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92866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215945" y="320904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2433085" y="3209040"/>
            <a:ext cx="10682067" cy="7954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1215945" y="736416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5708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340242"/>
            <a:ext cx="24518679" cy="14332689"/>
          </a:xfrm>
          <a:prstGeom prst="rect">
            <a:avLst/>
          </a:prstGeom>
          <a:solidFill>
            <a:srgbClr val="FFCC0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72253" y="8042707"/>
            <a:ext cx="10337562" cy="3239193"/>
          </a:xfrm>
        </p:spPr>
        <p:txBody>
          <a:bodyPr>
            <a:noAutofit/>
          </a:bodyPr>
          <a:lstStyle>
            <a:lvl1pPr>
              <a:defRPr sz="9600" b="1">
                <a:solidFill>
                  <a:srgbClr val="1A53EA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1672253" y="730252"/>
            <a:ext cx="10337562" cy="70840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6600">
                <a:solidFill>
                  <a:srgbClr val="00125C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033943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1215945" y="3209040"/>
            <a:ext cx="10682067" cy="7954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2433085" y="320904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2433085" y="736416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57341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1215945" y="320904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12433085" y="320904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1215944" y="7364160"/>
            <a:ext cx="21890589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09569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1215944" y="3209040"/>
            <a:ext cx="21890589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1215944" y="7364160"/>
            <a:ext cx="21890589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54695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1215945" y="320904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12433085" y="320904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1215945" y="736416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12433085" y="7364160"/>
            <a:ext cx="10682067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854653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2148911" y="2244960"/>
            <a:ext cx="20261669" cy="24796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591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1215944" y="3209040"/>
            <a:ext cx="7048599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8617907" y="3209040"/>
            <a:ext cx="7048599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16019869" y="3209040"/>
            <a:ext cx="7048599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1215944" y="7364160"/>
            <a:ext cx="7048599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8617907" y="7364160"/>
            <a:ext cx="7048599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16019869" y="7364160"/>
            <a:ext cx="7048599" cy="3793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788" b="0" strike="noStrike" spc="-2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154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1"/>
            <a:ext cx="12345887" cy="13716000"/>
          </a:xfrm>
          <a:prstGeom prst="rect">
            <a:avLst/>
          </a:prstGeom>
          <a:solidFill>
            <a:srgbClr val="00125C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345887" y="0"/>
            <a:ext cx="11977788" cy="13716000"/>
          </a:xfrm>
          <a:solidFill>
            <a:schemeClr val="tx1">
              <a:lumMod val="10000"/>
              <a:lumOff val="90000"/>
            </a:schemeClr>
          </a:solidFill>
          <a:ln w="28575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9659776" cy="2568120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FFCC02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672252" y="3788228"/>
            <a:ext cx="9659777" cy="85656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912160" indent="0">
              <a:buNone/>
              <a:defRPr sz="6000"/>
            </a:lvl2pPr>
            <a:lvl3pPr marL="1824319" indent="0">
              <a:buNone/>
              <a:defRPr sz="6000"/>
            </a:lvl3pPr>
            <a:lvl4pPr marL="2736479" indent="0">
              <a:buNone/>
              <a:defRPr sz="6000"/>
            </a:lvl4pPr>
            <a:lvl5pPr marL="3648639" indent="0">
              <a:buNone/>
              <a:defRPr sz="6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506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56.xml"/><Relationship Id="rId21" Type="http://schemas.openxmlformats.org/officeDocument/2006/relationships/image" Target="../media/image10.png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2097917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2253" y="3651250"/>
            <a:ext cx="2097917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2253" y="12712701"/>
            <a:ext cx="547282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57218" y="12712701"/>
            <a:ext cx="820924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78595" y="12712701"/>
            <a:ext cx="547282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7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9" r:id="rId2"/>
    <p:sldLayoutId id="2147483721" r:id="rId3"/>
    <p:sldLayoutId id="2147483722" r:id="rId4"/>
    <p:sldLayoutId id="2147483710" r:id="rId5"/>
    <p:sldLayoutId id="2147483723" r:id="rId6"/>
    <p:sldLayoutId id="2147483711" r:id="rId7"/>
    <p:sldLayoutId id="2147483724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5" r:id="rId14"/>
    <p:sldLayoutId id="2147483732" r:id="rId15"/>
    <p:sldLayoutId id="2147483712" r:id="rId16"/>
    <p:sldLayoutId id="2147483725" r:id="rId17"/>
    <p:sldLayoutId id="2147483726" r:id="rId18"/>
    <p:sldLayoutId id="2147483713" r:id="rId19"/>
    <p:sldLayoutId id="2147483714" r:id="rId20"/>
    <p:sldLayoutId id="2147483715" r:id="rId21"/>
    <p:sldLayoutId id="2147483733" r:id="rId22"/>
    <p:sldLayoutId id="2147483716" r:id="rId23"/>
    <p:sldLayoutId id="2147483717" r:id="rId24"/>
    <p:sldLayoutId id="2147483718" r:id="rId25"/>
    <p:sldLayoutId id="2147483719" r:id="rId26"/>
    <p:sldLayoutId id="2147483857" r:id="rId27"/>
  </p:sldLayoutIdLst>
  <p:txStyles>
    <p:titleStyle>
      <a:lvl1pPr algn="l" defTabSz="1824319" rtl="0" eaLnBrk="1" latinLnBrk="0" hangingPunct="1">
        <a:lnSpc>
          <a:spcPct val="90000"/>
        </a:lnSpc>
        <a:spcBef>
          <a:spcPct val="0"/>
        </a:spcBef>
        <a:buNone/>
        <a:defRPr sz="87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080" indent="-456080" algn="l" defTabSz="1824319" rtl="0" eaLnBrk="1" latinLnBrk="0" hangingPunct="1">
        <a:lnSpc>
          <a:spcPct val="90000"/>
        </a:lnSpc>
        <a:spcBef>
          <a:spcPts val="1995"/>
        </a:spcBef>
        <a:buFont typeface="Arial" panose="020B0604020202020204" pitchFamily="34" charset="0"/>
        <a:buChar char="•"/>
        <a:defRPr sz="5586" kern="1200">
          <a:solidFill>
            <a:schemeClr val="tx1"/>
          </a:solidFill>
          <a:latin typeface="+mn-lt"/>
          <a:ea typeface="+mn-ea"/>
          <a:cs typeface="+mn-cs"/>
        </a:defRPr>
      </a:lvl1pPr>
      <a:lvl2pPr marL="1368240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4788" kern="1200">
          <a:solidFill>
            <a:schemeClr val="tx1"/>
          </a:solidFill>
          <a:latin typeface="+mn-lt"/>
          <a:ea typeface="+mn-ea"/>
          <a:cs typeface="+mn-cs"/>
        </a:defRPr>
      </a:lvl2pPr>
      <a:lvl3pPr marL="2280399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990" kern="1200">
          <a:solidFill>
            <a:schemeClr val="tx1"/>
          </a:solidFill>
          <a:latin typeface="+mn-lt"/>
          <a:ea typeface="+mn-ea"/>
          <a:cs typeface="+mn-cs"/>
        </a:defRPr>
      </a:lvl3pPr>
      <a:lvl4pPr marL="3192559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4pPr>
      <a:lvl5pPr marL="4104719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5pPr>
      <a:lvl6pPr marL="501687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6pPr>
      <a:lvl7pPr marL="592903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7pPr>
      <a:lvl8pPr marL="684119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8pPr>
      <a:lvl9pPr marL="775335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1pPr>
      <a:lvl2pPr marL="912160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2pPr>
      <a:lvl3pPr marL="182431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3pPr>
      <a:lvl4pPr marL="273647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4pPr>
      <a:lvl5pPr marL="364863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5pPr>
      <a:lvl6pPr marL="456079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6pPr>
      <a:lvl7pPr marL="547295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7pPr>
      <a:lvl8pPr marL="638511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8pPr>
      <a:lvl9pPr marL="729727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2253" y="730251"/>
            <a:ext cx="2097917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2253" y="3651250"/>
            <a:ext cx="2097917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2253" y="12712701"/>
            <a:ext cx="547282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FD864-7D01-4D6D-A999-672658A2FBD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57218" y="12712701"/>
            <a:ext cx="820924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78595" y="12712701"/>
            <a:ext cx="547282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A93CF-29B1-423F-8996-26EFEE32D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4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  <p:sldLayoutId id="2147483759" r:id="rId23"/>
    <p:sldLayoutId id="2147483760" r:id="rId24"/>
    <p:sldLayoutId id="2147483761" r:id="rId25"/>
    <p:sldLayoutId id="2147483762" r:id="rId26"/>
  </p:sldLayoutIdLst>
  <p:hf sldNum="0" hdr="0" ftr="0" dt="0"/>
  <p:txStyles>
    <p:titleStyle>
      <a:lvl1pPr algn="l" defTabSz="1824319" rtl="0" eaLnBrk="1" latinLnBrk="0" hangingPunct="1">
        <a:lnSpc>
          <a:spcPct val="90000"/>
        </a:lnSpc>
        <a:spcBef>
          <a:spcPct val="0"/>
        </a:spcBef>
        <a:buNone/>
        <a:defRPr sz="87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080" indent="-456080" algn="l" defTabSz="1824319" rtl="0" eaLnBrk="1" latinLnBrk="0" hangingPunct="1">
        <a:lnSpc>
          <a:spcPct val="90000"/>
        </a:lnSpc>
        <a:spcBef>
          <a:spcPts val="1995"/>
        </a:spcBef>
        <a:buFont typeface="Arial" panose="020B0604020202020204" pitchFamily="34" charset="0"/>
        <a:buChar char="•"/>
        <a:defRPr sz="5586" kern="1200">
          <a:solidFill>
            <a:schemeClr val="tx1"/>
          </a:solidFill>
          <a:latin typeface="+mn-lt"/>
          <a:ea typeface="+mn-ea"/>
          <a:cs typeface="+mn-cs"/>
        </a:defRPr>
      </a:lvl1pPr>
      <a:lvl2pPr marL="1368240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4788" kern="1200">
          <a:solidFill>
            <a:schemeClr val="tx1"/>
          </a:solidFill>
          <a:latin typeface="+mn-lt"/>
          <a:ea typeface="+mn-ea"/>
          <a:cs typeface="+mn-cs"/>
        </a:defRPr>
      </a:lvl2pPr>
      <a:lvl3pPr marL="2280399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990" kern="1200">
          <a:solidFill>
            <a:schemeClr val="tx1"/>
          </a:solidFill>
          <a:latin typeface="+mn-lt"/>
          <a:ea typeface="+mn-ea"/>
          <a:cs typeface="+mn-cs"/>
        </a:defRPr>
      </a:lvl3pPr>
      <a:lvl4pPr marL="3192559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4pPr>
      <a:lvl5pPr marL="4104719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5pPr>
      <a:lvl6pPr marL="501687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6pPr>
      <a:lvl7pPr marL="592903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7pPr>
      <a:lvl8pPr marL="684119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8pPr>
      <a:lvl9pPr marL="775335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1pPr>
      <a:lvl2pPr marL="912160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2pPr>
      <a:lvl3pPr marL="182431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3pPr>
      <a:lvl4pPr marL="273647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4pPr>
      <a:lvl5pPr marL="364863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5pPr>
      <a:lvl6pPr marL="456079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6pPr>
      <a:lvl7pPr marL="547295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7pPr>
      <a:lvl8pPr marL="638511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8pPr>
      <a:lvl9pPr marL="729727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2253" y="965721"/>
            <a:ext cx="20979170" cy="15647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2253" y="3651250"/>
            <a:ext cx="20979170" cy="77638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72253" y="12262573"/>
            <a:ext cx="5472827" cy="730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8058" y="12091977"/>
            <a:ext cx="3422977" cy="90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0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  <p:sldLayoutId id="2147483876" r:id="rId18"/>
    <p:sldLayoutId id="2147483877" r:id="rId19"/>
  </p:sldLayoutIdLst>
  <p:hf sldNum="0" hdr="0" ftr="0" dt="0"/>
  <p:txStyles>
    <p:titleStyle>
      <a:lvl1pPr algn="l" defTabSz="1824319" rtl="0" eaLnBrk="1" latinLnBrk="0" hangingPunct="1">
        <a:lnSpc>
          <a:spcPct val="90000"/>
        </a:lnSpc>
        <a:spcBef>
          <a:spcPct val="0"/>
        </a:spcBef>
        <a:buNone/>
        <a:defRPr sz="798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6080" indent="-456080" algn="l" defTabSz="1824319" rtl="0" eaLnBrk="1" latinLnBrk="0" hangingPunct="1">
        <a:lnSpc>
          <a:spcPct val="100000"/>
        </a:lnSpc>
        <a:spcBef>
          <a:spcPts val="0"/>
        </a:spcBef>
        <a:spcAft>
          <a:spcPts val="3591"/>
        </a:spcAft>
        <a:buClr>
          <a:schemeClr val="tx2"/>
        </a:buClr>
        <a:buFont typeface="Arial" panose="020B0604020202020204" pitchFamily="34" charset="0"/>
        <a:buChar char="•"/>
        <a:defRPr sz="4788" kern="1200">
          <a:solidFill>
            <a:schemeClr val="tx1"/>
          </a:solidFill>
          <a:latin typeface="+mn-lt"/>
          <a:ea typeface="+mn-ea"/>
          <a:cs typeface="+mn-cs"/>
        </a:defRPr>
      </a:lvl1pPr>
      <a:lvl2pPr marL="1368240" indent="-456080" algn="l" defTabSz="1824319" rtl="0" eaLnBrk="1" latinLnBrk="0" hangingPunct="1">
        <a:lnSpc>
          <a:spcPct val="100000"/>
        </a:lnSpc>
        <a:spcBef>
          <a:spcPts val="998"/>
        </a:spcBef>
        <a:spcAft>
          <a:spcPts val="3591"/>
        </a:spcAft>
        <a:buClr>
          <a:schemeClr val="tx2"/>
        </a:buClr>
        <a:buFont typeface="Arial" panose="020B0604020202020204" pitchFamily="34" charset="0"/>
        <a:buChar char="•"/>
        <a:defRPr sz="3990" kern="1200">
          <a:solidFill>
            <a:schemeClr val="tx1"/>
          </a:solidFill>
          <a:latin typeface="+mn-lt"/>
          <a:ea typeface="+mn-ea"/>
          <a:cs typeface="+mn-cs"/>
        </a:defRPr>
      </a:lvl2pPr>
      <a:lvl3pPr marL="2280399" indent="-456080" algn="l" defTabSz="1824319" rtl="0" eaLnBrk="1" latinLnBrk="0" hangingPunct="1">
        <a:lnSpc>
          <a:spcPct val="100000"/>
        </a:lnSpc>
        <a:spcBef>
          <a:spcPts val="998"/>
        </a:spcBef>
        <a:spcAft>
          <a:spcPts val="3591"/>
        </a:spcAft>
        <a:buClr>
          <a:schemeClr val="tx2"/>
        </a:buClr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3pPr>
      <a:lvl4pPr marL="3192559" indent="-456080" algn="l" defTabSz="1824319" rtl="0" eaLnBrk="1" latinLnBrk="0" hangingPunct="1">
        <a:lnSpc>
          <a:spcPct val="100000"/>
        </a:lnSpc>
        <a:spcBef>
          <a:spcPts val="998"/>
        </a:spcBef>
        <a:spcAft>
          <a:spcPts val="3591"/>
        </a:spcAft>
        <a:buClr>
          <a:schemeClr val="tx2"/>
        </a:buClr>
        <a:buFont typeface="Arial" panose="020B0604020202020204" pitchFamily="34" charset="0"/>
        <a:buChar char="•"/>
        <a:defRPr sz="3192" kern="1200">
          <a:solidFill>
            <a:schemeClr val="tx1"/>
          </a:solidFill>
          <a:latin typeface="+mn-lt"/>
          <a:ea typeface="+mn-ea"/>
          <a:cs typeface="+mn-cs"/>
        </a:defRPr>
      </a:lvl4pPr>
      <a:lvl5pPr marL="4104719" indent="-456080" algn="l" defTabSz="1824319" rtl="0" eaLnBrk="1" latinLnBrk="0" hangingPunct="1">
        <a:lnSpc>
          <a:spcPct val="100000"/>
        </a:lnSpc>
        <a:spcBef>
          <a:spcPts val="998"/>
        </a:spcBef>
        <a:spcAft>
          <a:spcPts val="3591"/>
        </a:spcAft>
        <a:buClr>
          <a:schemeClr val="tx2"/>
        </a:buClr>
        <a:buFont typeface="Arial" panose="020B0604020202020204" pitchFamily="34" charset="0"/>
        <a:buChar char="•"/>
        <a:defRPr sz="3192" kern="1200">
          <a:solidFill>
            <a:schemeClr val="tx1"/>
          </a:solidFill>
          <a:latin typeface="+mn-lt"/>
          <a:ea typeface="+mn-ea"/>
          <a:cs typeface="+mn-cs"/>
        </a:defRPr>
      </a:lvl5pPr>
      <a:lvl6pPr marL="501687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6pPr>
      <a:lvl7pPr marL="592903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7pPr>
      <a:lvl8pPr marL="684119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8pPr>
      <a:lvl9pPr marL="7753358" indent="-456080" algn="l" defTabSz="1824319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1pPr>
      <a:lvl2pPr marL="912160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2pPr>
      <a:lvl3pPr marL="182431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3pPr>
      <a:lvl4pPr marL="273647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4pPr>
      <a:lvl5pPr marL="364863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5pPr>
      <a:lvl6pPr marL="4560799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6pPr>
      <a:lvl7pPr marL="547295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7pPr>
      <a:lvl8pPr marL="638511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8pPr>
      <a:lvl9pPr marL="7297278" algn="l" defTabSz="1824319" rtl="0" eaLnBrk="1" latinLnBrk="0" hangingPunct="1">
        <a:defRPr sz="35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6"/>
          <p:cNvPicPr/>
          <p:nvPr/>
        </p:nvPicPr>
        <p:blipFill>
          <a:blip r:embed="rId14"/>
          <a:stretch/>
        </p:blipFill>
        <p:spPr>
          <a:xfrm>
            <a:off x="20018193" y="12091680"/>
            <a:ext cx="3422312" cy="900000"/>
          </a:xfrm>
          <a:prstGeom prst="rect">
            <a:avLst/>
          </a:prstGeom>
          <a:ln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body"/>
          </p:nvPr>
        </p:nvSpPr>
        <p:spPr>
          <a:xfrm>
            <a:off x="1672013" y="3651120"/>
            <a:ext cx="21757001" cy="7763040"/>
          </a:xfrm>
          <a:prstGeom prst="rect">
            <a:avLst/>
          </a:prstGeom>
        </p:spPr>
        <p:txBody>
          <a:bodyPr/>
          <a:lstStyle/>
          <a:p>
            <a:pPr marL="228600" indent="-228240">
              <a:lnSpc>
                <a:spcPct val="100000"/>
              </a:lnSpc>
              <a:spcAft>
                <a:spcPts val="1800"/>
              </a:spcAft>
              <a:buClr>
                <a:srgbClr val="034EA2"/>
              </a:buClr>
              <a:buFont typeface="Arial"/>
              <a:buChar char="•"/>
            </a:pPr>
            <a:r>
              <a:rPr lang="en-US" sz="4788" b="0" strike="noStrike" spc="-2">
                <a:solidFill>
                  <a:srgbClr val="4D4D4D"/>
                </a:solidFill>
                <a:latin typeface="Arial"/>
              </a:rPr>
              <a:t>Edit Master text styles</a:t>
            </a:r>
          </a:p>
          <a:p>
            <a:pPr marL="1368240" lvl="1" indent="-455362">
              <a:lnSpc>
                <a:spcPct val="100000"/>
              </a:lnSpc>
              <a:spcBef>
                <a:spcPts val="996"/>
              </a:spcBef>
              <a:spcAft>
                <a:spcPts val="3591"/>
              </a:spcAft>
              <a:buClr>
                <a:srgbClr val="034EA2"/>
              </a:buClr>
              <a:buFont typeface="Arial"/>
              <a:buChar char="•"/>
            </a:pPr>
            <a:r>
              <a:rPr lang="en-US" sz="3990" b="0" strike="noStrike" spc="-2">
                <a:solidFill>
                  <a:srgbClr val="4D4D4D"/>
                </a:solidFill>
                <a:latin typeface="Arial"/>
              </a:rPr>
              <a:t>Second level</a:t>
            </a:r>
          </a:p>
          <a:p>
            <a:pPr marL="2280399" lvl="2" indent="-455362">
              <a:lnSpc>
                <a:spcPct val="100000"/>
              </a:lnSpc>
              <a:spcBef>
                <a:spcPts val="996"/>
              </a:spcBef>
              <a:spcAft>
                <a:spcPts val="3591"/>
              </a:spcAft>
              <a:buClr>
                <a:srgbClr val="034EA2"/>
              </a:buClr>
              <a:buFont typeface="Arial"/>
              <a:buChar char="•"/>
            </a:pPr>
            <a:r>
              <a:rPr lang="en-US" sz="3591" b="0" strike="noStrike" spc="-2">
                <a:solidFill>
                  <a:srgbClr val="4D4D4D"/>
                </a:solidFill>
                <a:latin typeface="Arial"/>
              </a:rPr>
              <a:t>Third level</a:t>
            </a:r>
          </a:p>
          <a:p>
            <a:pPr marL="3192559" lvl="3" indent="-455362">
              <a:lnSpc>
                <a:spcPct val="100000"/>
              </a:lnSpc>
              <a:spcBef>
                <a:spcPts val="996"/>
              </a:spcBef>
              <a:spcAft>
                <a:spcPts val="3591"/>
              </a:spcAft>
              <a:buClr>
                <a:srgbClr val="034EA2"/>
              </a:buClr>
              <a:buFont typeface="Arial"/>
              <a:buChar char="•"/>
            </a:pPr>
            <a:r>
              <a:rPr lang="en-US" sz="3192" b="0" strike="noStrike" spc="-2">
                <a:solidFill>
                  <a:srgbClr val="4D4D4D"/>
                </a:solidFill>
                <a:latin typeface="Arial"/>
              </a:rPr>
              <a:t>Fourth level</a:t>
            </a:r>
          </a:p>
          <a:p>
            <a:pPr marL="4104719" lvl="4" indent="-455362">
              <a:lnSpc>
                <a:spcPct val="100000"/>
              </a:lnSpc>
              <a:spcBef>
                <a:spcPts val="996"/>
              </a:spcBef>
              <a:spcAft>
                <a:spcPts val="3591"/>
              </a:spcAft>
              <a:buClr>
                <a:srgbClr val="034EA2"/>
              </a:buClr>
              <a:buFont typeface="Arial"/>
              <a:buChar char="•"/>
            </a:pPr>
            <a:r>
              <a:rPr lang="en-US" sz="3192" b="0" strike="noStrike" spc="-2">
                <a:solidFill>
                  <a:srgbClr val="4D4D4D"/>
                </a:solidFill>
                <a:latin typeface="Arial"/>
              </a:rPr>
              <a:t>Fifth level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sldNum"/>
          </p:nvPr>
        </p:nvSpPr>
        <p:spPr>
          <a:xfrm>
            <a:off x="1672013" y="12262320"/>
            <a:ext cx="5472109" cy="7293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62457C13-5E30-4246-B088-D6C9794AC4CE}" type="slidenum">
              <a:rPr lang="en-US" sz="2394" b="0" strike="noStrike" spc="-2">
                <a:solidFill>
                  <a:srgbClr val="969696"/>
                </a:solidFill>
                <a:latin typeface="Arial"/>
              </a:rPr>
              <a:t>‹#›</a:t>
            </a:fld>
            <a:endParaRPr lang="en-US" sz="2394" b="0" strike="noStrike" spc="-2">
              <a:latin typeface="Times New Roman"/>
            </a:endParaRPr>
          </a:p>
        </p:txBody>
      </p:sp>
      <p:sp>
        <p:nvSpPr>
          <p:cNvPr id="50" name="Line 3"/>
          <p:cNvSpPr/>
          <p:nvPr/>
        </p:nvSpPr>
        <p:spPr>
          <a:xfrm>
            <a:off x="1672013" y="0"/>
            <a:ext cx="0" cy="2552400"/>
          </a:xfrm>
          <a:prstGeom prst="line">
            <a:avLst/>
          </a:prstGeom>
          <a:ln w="2844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PlaceHolder 4"/>
          <p:cNvSpPr>
            <a:spLocks noGrp="1"/>
          </p:cNvSpPr>
          <p:nvPr>
            <p:ph type="title"/>
          </p:nvPr>
        </p:nvSpPr>
        <p:spPr>
          <a:xfrm>
            <a:off x="1936318" y="965520"/>
            <a:ext cx="20978451" cy="1563840"/>
          </a:xfrm>
          <a:prstGeom prst="rect">
            <a:avLst/>
          </a:prstGeom>
        </p:spPr>
        <p:txBody>
          <a:bodyPr bIns="0" anchor="b"/>
          <a:lstStyle/>
          <a:p>
            <a:pPr>
              <a:lnSpc>
                <a:spcPct val="90000"/>
              </a:lnSpc>
            </a:pPr>
            <a:r>
              <a:rPr lang="en-US" sz="7980" b="0" strike="noStrike" spc="-2">
                <a:solidFill>
                  <a:srgbClr val="034EA2"/>
                </a:solidFill>
                <a:latin typeface="Arial"/>
              </a:rPr>
              <a:t>Click to edit Master title style</a:t>
            </a:r>
            <a:endParaRPr lang="en-US" sz="7980" b="0" strike="noStrike" spc="-2">
              <a:solidFill>
                <a:srgbClr val="4D4D4D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43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</p:sldLayoutIdLst>
  <p:txStyles>
    <p:titleStyle/>
    <p:bodyStyle>
      <a:lvl1pPr marL="456080" indent="-455362">
        <a:lnSpc>
          <a:spcPct val="100000"/>
        </a:lnSpc>
        <a:spcAft>
          <a:spcPts val="3591"/>
        </a:spcAft>
        <a:buClr>
          <a:srgbClr val="034EA2"/>
        </a:buClr>
        <a:buFont typeface="Arial"/>
        <a:buChar char="•"/>
        <a:defRPr/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mailto:INTPA-GLOBAL-GATEWAY@ec.europa.eu" TargetMode="Externa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754424" y="3933333"/>
            <a:ext cx="18242756" cy="2612377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/>
              <a:t/>
            </a:r>
            <a:br>
              <a:rPr lang="en-GB" sz="4000" dirty="0"/>
            </a:br>
            <a:r>
              <a:rPr lang="en-GB" sz="5600" dirty="0"/>
              <a:t/>
            </a:r>
            <a:br>
              <a:rPr lang="en-GB" sz="5600" dirty="0"/>
            </a:br>
            <a:r>
              <a:rPr lang="en-IE" sz="6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NEAR supports to investments and engagement with private sector</a:t>
            </a:r>
            <a:endParaRPr lang="en-GB" sz="6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0460" y="7846443"/>
            <a:ext cx="19968396" cy="3311524"/>
          </a:xfrm>
        </p:spPr>
        <p:txBody>
          <a:bodyPr>
            <a:normAutofit/>
          </a:bodyPr>
          <a:lstStyle/>
          <a:p>
            <a:r>
              <a:rPr lang="en-GB" dirty="0"/>
              <a:t>European Banking Federation</a:t>
            </a:r>
          </a:p>
          <a:p>
            <a:endParaRPr lang="en-GB" dirty="0"/>
          </a:p>
          <a:p>
            <a:r>
              <a:rPr lang="en-GB" dirty="0"/>
              <a:t>Friday, 7 June 2024</a:t>
            </a:r>
          </a:p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17756372" y="12458700"/>
            <a:ext cx="6635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000" dirty="0">
                <a:solidFill>
                  <a:schemeClr val="bg1"/>
                </a:solidFill>
                <a:latin typeface="Noto Sans" panose="020B0802040504020204" pitchFamily="34" charset="0"/>
                <a:ea typeface="Noto Sans" panose="020B0802040504020204" pitchFamily="34" charset="0"/>
                <a:cs typeface="Noto Sans" panose="020B0802040504020204" pitchFamily="34" charset="0"/>
              </a:rPr>
              <a:t>Fulvio </a:t>
            </a:r>
            <a:r>
              <a:rPr lang="en-IE" sz="3000" dirty="0" err="1">
                <a:solidFill>
                  <a:schemeClr val="bg1"/>
                </a:solidFill>
                <a:latin typeface="Noto Sans" panose="020B0802040504020204" pitchFamily="34" charset="0"/>
                <a:ea typeface="Noto Sans" panose="020B0802040504020204" pitchFamily="34" charset="0"/>
                <a:cs typeface="Noto Sans" panose="020B0802040504020204" pitchFamily="34" charset="0"/>
              </a:rPr>
              <a:t>Capurso</a:t>
            </a:r>
            <a:r>
              <a:rPr lang="en-IE" sz="3000" dirty="0">
                <a:solidFill>
                  <a:schemeClr val="bg1"/>
                </a:solidFill>
                <a:latin typeface="Noto Sans" panose="020B0802040504020204" pitchFamily="34" charset="0"/>
                <a:ea typeface="Noto Sans" panose="020B0802040504020204" pitchFamily="34" charset="0"/>
                <a:cs typeface="Noto Sans" panose="020B0802040504020204" pitchFamily="34" charset="0"/>
              </a:rPr>
              <a:t> –</a:t>
            </a:r>
          </a:p>
          <a:p>
            <a:r>
              <a:rPr lang="en-IE" sz="3000" dirty="0">
                <a:solidFill>
                  <a:schemeClr val="bg1"/>
                </a:solidFill>
                <a:latin typeface="Noto Sans" panose="020B0802040504020204" pitchFamily="34" charset="0"/>
                <a:ea typeface="Noto Sans" panose="020B0802040504020204" pitchFamily="34" charset="0"/>
                <a:cs typeface="Noto Sans" panose="020B0802040504020204" pitchFamily="34" charset="0"/>
              </a:rPr>
              <a:t>EU Commission DG NEAR </a:t>
            </a:r>
            <a:endParaRPr lang="en-US" sz="3000" dirty="0">
              <a:solidFill>
                <a:schemeClr val="bg1"/>
              </a:solidFill>
              <a:latin typeface="Noto Sans" panose="020B0802040504020204" pitchFamily="34" charset="0"/>
              <a:ea typeface="Noto Sans" panose="020B0802040504020204" pitchFamily="34" charset="0"/>
              <a:cs typeface="Noto Sans" panose="020B08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417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640" y="978215"/>
            <a:ext cx="20979170" cy="851921"/>
          </a:xfrm>
        </p:spPr>
        <p:txBody>
          <a:bodyPr/>
          <a:lstStyle/>
          <a:p>
            <a:pPr algn="ctr"/>
            <a:r>
              <a:rPr lang="en-GB" sz="5586" b="1" dirty="0"/>
              <a:t>Workstreams</a:t>
            </a:r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8C889DF6-AB2B-C02A-D057-2AAEF48A00D9}"/>
              </a:ext>
            </a:extLst>
          </p:cNvPr>
          <p:cNvSpPr/>
          <p:nvPr/>
        </p:nvSpPr>
        <p:spPr>
          <a:xfrm>
            <a:off x="1936640" y="3761924"/>
            <a:ext cx="5206787" cy="8549901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990" b="1" dirty="0">
                <a:solidFill>
                  <a:srgbClr val="FFFFFF"/>
                </a:solidFill>
                <a:latin typeface="Arial"/>
              </a:rPr>
              <a:t>Develop Market Intelligence</a:t>
            </a:r>
          </a:p>
        </p:txBody>
      </p:sp>
      <p:sp>
        <p:nvSpPr>
          <p:cNvPr id="6" name="Cylinder 5">
            <a:extLst>
              <a:ext uri="{FF2B5EF4-FFF2-40B4-BE49-F238E27FC236}">
                <a16:creationId xmlns:a16="http://schemas.microsoft.com/office/drawing/2014/main" id="{823B2038-2061-7398-8C31-E0ECF3807DD5}"/>
              </a:ext>
            </a:extLst>
          </p:cNvPr>
          <p:cNvSpPr/>
          <p:nvPr/>
        </p:nvSpPr>
        <p:spPr>
          <a:xfrm>
            <a:off x="9822832" y="3761925"/>
            <a:ext cx="5206787" cy="8549899"/>
          </a:xfrm>
          <a:prstGeom prst="can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990" b="1" dirty="0">
                <a:solidFill>
                  <a:srgbClr val="FFFFFF"/>
                </a:solidFill>
                <a:latin typeface="Arial"/>
              </a:rPr>
              <a:t>Matching Investments with Financial Instruments</a:t>
            </a:r>
          </a:p>
        </p:txBody>
      </p:sp>
      <p:sp>
        <p:nvSpPr>
          <p:cNvPr id="7" name="Cylinder 6">
            <a:extLst>
              <a:ext uri="{FF2B5EF4-FFF2-40B4-BE49-F238E27FC236}">
                <a16:creationId xmlns:a16="http://schemas.microsoft.com/office/drawing/2014/main" id="{AF262236-E59E-11A2-99D8-41C59FB242B4}"/>
              </a:ext>
            </a:extLst>
          </p:cNvPr>
          <p:cNvSpPr/>
          <p:nvPr/>
        </p:nvSpPr>
        <p:spPr>
          <a:xfrm>
            <a:off x="18128738" y="3761928"/>
            <a:ext cx="5206787" cy="8549897"/>
          </a:xfrm>
          <a:prstGeom prst="can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990" b="1" dirty="0">
                <a:solidFill>
                  <a:srgbClr val="FFFFFF"/>
                </a:solidFill>
                <a:latin typeface="Arial"/>
              </a:rPr>
              <a:t>Co-design customised solutions/</a:t>
            </a:r>
          </a:p>
          <a:p>
            <a:pPr algn="ctr" defTabSz="1824319"/>
            <a:r>
              <a:rPr lang="en-IE" sz="3990" b="1" dirty="0">
                <a:solidFill>
                  <a:srgbClr val="FFFFFF"/>
                </a:solidFill>
                <a:latin typeface="Arial"/>
              </a:rPr>
              <a:t>Pipeline generation</a:t>
            </a:r>
          </a:p>
        </p:txBody>
      </p:sp>
    </p:spTree>
    <p:extLst>
      <p:ext uri="{BB962C8B-B14F-4D97-AF65-F5344CB8AC3E}">
        <p14:creationId xmlns:p14="http://schemas.microsoft.com/office/powerpoint/2010/main" val="3110483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556E31-AB6E-C0F1-389C-ACD53F38CC8F}"/>
              </a:ext>
            </a:extLst>
          </p:cNvPr>
          <p:cNvSpPr/>
          <p:nvPr/>
        </p:nvSpPr>
        <p:spPr>
          <a:xfrm>
            <a:off x="342048" y="3293837"/>
            <a:ext cx="23639572" cy="10895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83660" marR="0" lvl="1" indent="-571500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800" b="1" dirty="0">
                <a:solidFill>
                  <a:srgbClr val="034EA2"/>
                </a:solidFill>
                <a:latin typeface="Arial"/>
              </a:rPr>
              <a:t>Concrete Initiatives </a:t>
            </a:r>
            <a:r>
              <a:rPr lang="en-GB" sz="4800" dirty="0">
                <a:solidFill>
                  <a:srgbClr val="034EA2"/>
                </a:solidFill>
                <a:latin typeface="Arial"/>
              </a:rPr>
              <a:t>– EIP flagship projects, investment priorities in Ukraine, energy south Med, EU strategic partnerships</a:t>
            </a:r>
          </a:p>
          <a:p>
            <a:pPr marL="1483660" marR="0" lvl="1" indent="-571500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4600" dirty="0">
              <a:solidFill>
                <a:srgbClr val="034EA2"/>
              </a:solidFill>
              <a:latin typeface="Arial"/>
            </a:endParaRPr>
          </a:p>
          <a:p>
            <a:pPr marL="912160" marR="0" lvl="1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4600" dirty="0">
              <a:solidFill>
                <a:srgbClr val="034EA2"/>
              </a:solidFill>
              <a:latin typeface="Arial"/>
            </a:endParaRPr>
          </a:p>
          <a:p>
            <a:pPr marL="912160" marR="0" lvl="1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4600" dirty="0">
              <a:solidFill>
                <a:srgbClr val="034EA2"/>
              </a:solidFill>
              <a:latin typeface="Arial"/>
            </a:endParaRPr>
          </a:p>
          <a:p>
            <a:pPr marL="1483660" marR="0" lvl="1" indent="-571500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4800" b="1" dirty="0">
              <a:solidFill>
                <a:srgbClr val="034EA2"/>
              </a:solidFill>
              <a:latin typeface="Arial"/>
            </a:endParaRPr>
          </a:p>
          <a:p>
            <a:pPr marL="1483660" marR="0" lvl="1" indent="-571500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800" b="1" dirty="0">
                <a:solidFill>
                  <a:srgbClr val="034EA2"/>
                </a:solidFill>
                <a:latin typeface="Arial"/>
              </a:rPr>
              <a:t>Pipeline-based dialogue </a:t>
            </a:r>
            <a:r>
              <a:rPr lang="en-GB" sz="4800" dirty="0">
                <a:solidFill>
                  <a:srgbClr val="034EA2"/>
                </a:solidFill>
                <a:latin typeface="Arial"/>
              </a:rPr>
              <a:t>EU-IFIs-EBF</a:t>
            </a:r>
          </a:p>
          <a:p>
            <a:pPr marL="912160" marR="0" lvl="1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4800" b="1" dirty="0">
              <a:solidFill>
                <a:srgbClr val="034EA2"/>
              </a:solidFill>
              <a:latin typeface="Arial"/>
            </a:endParaRPr>
          </a:p>
          <a:p>
            <a:pPr marL="1483660" marR="0" lvl="1" indent="-571500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4600" b="1" dirty="0">
              <a:solidFill>
                <a:srgbClr val="034EA2"/>
              </a:solidFill>
              <a:latin typeface="Arial"/>
            </a:endParaRPr>
          </a:p>
          <a:p>
            <a:pPr marL="912160" marR="0" lvl="1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4600" b="1" dirty="0">
              <a:solidFill>
                <a:srgbClr val="034EA2"/>
              </a:solidFill>
              <a:latin typeface="Arial"/>
            </a:endParaRPr>
          </a:p>
          <a:p>
            <a:pPr marL="912160" marR="0" lvl="1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4600" b="1" dirty="0">
              <a:solidFill>
                <a:srgbClr val="034EA2"/>
              </a:solidFill>
              <a:latin typeface="Arial"/>
            </a:endParaRPr>
          </a:p>
          <a:p>
            <a:pPr marL="1483660" marR="0" lvl="1" indent="-571500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Pilot schemes </a:t>
            </a: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be replicated and scaled </a:t>
            </a:r>
            <a:r>
              <a:rPr lang="en-GB" sz="4800" dirty="0">
                <a:solidFill>
                  <a:srgbClr val="034EA2"/>
                </a:solidFill>
                <a:latin typeface="Arial"/>
              </a:rPr>
              <a:t>u</a:t>
            </a: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</a:t>
            </a:r>
            <a:endParaRPr lang="en-GB" sz="4800" dirty="0">
              <a:solidFill>
                <a:srgbClr val="034EA2"/>
              </a:solidFill>
              <a:latin typeface="Arial"/>
            </a:endParaRPr>
          </a:p>
          <a:p>
            <a:pPr marL="1483660" marR="0" lvl="1" indent="-571500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4600" b="1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912160" marR="0" lvl="1" algn="ctr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4600" dirty="0">
              <a:solidFill>
                <a:srgbClr val="034EA2"/>
              </a:solidFill>
              <a:latin typeface="Arial"/>
            </a:endParaRPr>
          </a:p>
          <a:p>
            <a:pPr marL="1597960" marR="0" lvl="1" indent="-685800" algn="l" defTabSz="182431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4600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D86B4D-11D4-E016-4E8E-DC26B14DF7A7}"/>
              </a:ext>
            </a:extLst>
          </p:cNvPr>
          <p:cNvSpPr txBox="1">
            <a:spLocks/>
          </p:cNvSpPr>
          <p:nvPr/>
        </p:nvSpPr>
        <p:spPr>
          <a:xfrm>
            <a:off x="1672252" y="480586"/>
            <a:ext cx="20979170" cy="1560843"/>
          </a:xfrm>
          <a:prstGeom prst="rect">
            <a:avLst/>
          </a:prstGeom>
        </p:spPr>
        <p:txBody>
          <a:bodyPr vert="horz" lIns="182428" tIns="91214" rIns="182428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82431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187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Strengthening </a:t>
            </a:r>
            <a:r>
              <a:rPr lang="en-GB" sz="5187" b="1" dirty="0">
                <a:solidFill>
                  <a:srgbClr val="034EA2"/>
                </a:solidFill>
                <a:latin typeface="Arial"/>
              </a:rPr>
              <a:t>E</a:t>
            </a:r>
            <a:r>
              <a:rPr kumimoji="0" lang="en-GB" sz="5187" b="1" i="0" u="none" strike="noStrike" kern="1200" cap="none" spc="0" normalizeH="0" baseline="0" noProof="0" dirty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ngagement</a:t>
            </a:r>
            <a:r>
              <a:rPr kumimoji="0" lang="en-GB" sz="5187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with EBF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77C8773A-6BB7-2FD2-5A40-DD6C613E5AFE}"/>
              </a:ext>
            </a:extLst>
          </p:cNvPr>
          <p:cNvSpPr/>
          <p:nvPr/>
        </p:nvSpPr>
        <p:spPr>
          <a:xfrm>
            <a:off x="11621507" y="5442228"/>
            <a:ext cx="1080655" cy="16601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3CD28674-7DB6-C573-7E20-F8617604F8B7}"/>
              </a:ext>
            </a:extLst>
          </p:cNvPr>
          <p:cNvSpPr/>
          <p:nvPr/>
        </p:nvSpPr>
        <p:spPr>
          <a:xfrm>
            <a:off x="11621507" y="9157822"/>
            <a:ext cx="1080655" cy="16601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9403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9901D-DC38-F33F-97A6-20F012F84F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709613" marR="0" lvl="2" algn="ctr" defTabSz="4572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3000"/>
              </a:spcAft>
              <a:buClr>
                <a:srgbClr val="CC0000"/>
              </a:buClr>
              <a:buSzPct val="80000"/>
              <a:tabLst/>
              <a:defRPr/>
            </a:pPr>
            <a:r>
              <a:rPr lang="en-IE" sz="6000" b="1" dirty="0">
                <a:solidFill>
                  <a:srgbClr val="1A53EA"/>
                </a:solidFill>
                <a:latin typeface="Verdana" panose="020B0604030504040204" pitchFamily="34" charset="0"/>
                <a:ea typeface="Verdana" panose="020B0604030504040204" pitchFamily="34" charset="0"/>
                <a:cs typeface="Noto Sans" panose="020B0502040504020204" pitchFamily="34" charset="0"/>
              </a:rPr>
              <a:t>Thank you</a:t>
            </a:r>
            <a:br>
              <a:rPr lang="en-IE" sz="6000" b="1" dirty="0">
                <a:solidFill>
                  <a:srgbClr val="1A53EA"/>
                </a:solidFill>
                <a:latin typeface="Verdana" panose="020B0604030504040204" pitchFamily="34" charset="0"/>
                <a:ea typeface="Verdana" panose="020B0604030504040204" pitchFamily="34" charset="0"/>
                <a:cs typeface="Noto Sans" panose="020B0502040504020204" pitchFamily="34" charset="0"/>
              </a:rPr>
            </a:br>
            <a:r>
              <a:rPr lang="en-IE" sz="6000" b="1" dirty="0">
                <a:solidFill>
                  <a:srgbClr val="1A53EA"/>
                </a:solidFill>
                <a:latin typeface="Verdana" panose="020B0604030504040204" pitchFamily="34" charset="0"/>
                <a:ea typeface="Verdana" panose="020B0604030504040204" pitchFamily="34" charset="0"/>
                <a:cs typeface="Noto Sans" panose="020B0502040504020204" pitchFamily="34" charset="0"/>
              </a:rPr>
              <a:t/>
            </a:r>
            <a:br>
              <a:rPr lang="en-IE" sz="6000" b="1" dirty="0">
                <a:solidFill>
                  <a:srgbClr val="1A53EA"/>
                </a:solidFill>
                <a:latin typeface="Verdana" panose="020B0604030504040204" pitchFamily="34" charset="0"/>
                <a:ea typeface="Verdana" panose="020B0604030504040204" pitchFamily="34" charset="0"/>
                <a:cs typeface="Noto Sans" panose="020B0502040504020204" pitchFamily="34" charset="0"/>
              </a:rPr>
            </a:br>
            <a:r>
              <a:rPr kumimoji="0" lang="en-GB" sz="6000" b="1" i="0" u="sng" strike="noStrike" kern="1200" cap="none" spc="0" normalizeH="0" baseline="0" noProof="0" dirty="0">
                <a:ln>
                  <a:noFill/>
                </a:ln>
                <a:solidFill>
                  <a:srgbClr val="1A53E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INTPA-GLOBAL-GATEWAY@ec.europa.eu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A53E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/>
            </a:r>
            <a:b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A53E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A53E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</a:t>
            </a:r>
            <a:endParaRPr lang="en-IE" sz="3200" b="1" dirty="0">
              <a:solidFill>
                <a:srgbClr val="1A53EA"/>
              </a:solidFill>
              <a:latin typeface="Verdana" panose="020B0604030504040204" pitchFamily="34" charset="0"/>
              <a:ea typeface="Verdana" panose="020B0604030504040204" pitchFamily="34" charset="0"/>
              <a:cs typeface="Noto Sans" panose="020B050204050402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8627C0E-190A-CCAF-698B-FFDCA18586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0460" y="3848986"/>
            <a:ext cx="18242755" cy="6666614"/>
          </a:xfrm>
        </p:spPr>
        <p:txBody>
          <a:bodyPr>
            <a:normAutofit/>
          </a:bodyPr>
          <a:lstStyle/>
          <a:p>
            <a:endParaRPr lang="fr-BE" sz="7200" dirty="0"/>
          </a:p>
          <a:p>
            <a:r>
              <a:rPr lang="fr-BE" sz="7200" dirty="0"/>
              <a:t>THANK YOU</a:t>
            </a:r>
          </a:p>
          <a:p>
            <a:endParaRPr lang="fr-BE" sz="7200" dirty="0"/>
          </a:p>
          <a:p>
            <a:r>
              <a:rPr lang="en-GB" sz="5000" dirty="0"/>
              <a:t>Fulvio </a:t>
            </a:r>
            <a:r>
              <a:rPr lang="en-GB" sz="5000" dirty="0" err="1"/>
              <a:t>Capurso</a:t>
            </a:r>
            <a:endParaRPr lang="en-GB" sz="5000" dirty="0"/>
          </a:p>
          <a:p>
            <a:r>
              <a:rPr lang="en-GB" sz="5000" dirty="0"/>
              <a:t>Head of Sector – EU Guarantees – Private Investment </a:t>
            </a:r>
          </a:p>
          <a:p>
            <a:r>
              <a:rPr lang="en-GB" sz="5000" dirty="0"/>
              <a:t>European Commission, DG NEAR</a:t>
            </a:r>
          </a:p>
          <a:p>
            <a:endParaRPr lang="fr-BE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D983-058F-4D84-9B29-2AC262468618}"/>
              </a:ext>
            </a:extLst>
          </p:cNvPr>
          <p:cNvSpPr txBox="1"/>
          <p:nvPr/>
        </p:nvSpPr>
        <p:spPr>
          <a:xfrm>
            <a:off x="13006873" y="12946559"/>
            <a:ext cx="11316802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>
              <a:defRPr/>
            </a:pPr>
            <a:r>
              <a:rPr lang="en-US" sz="4400" b="1">
                <a:solidFill>
                  <a:srgbClr val="1A53EA"/>
                </a:solidFill>
                <a:latin typeface="Noto Sans" panose="020B0802040504020204" pitchFamily="34" charset="0"/>
                <a:ea typeface="Noto Sans" panose="020B0802040504020204" pitchFamily="34" charset="0"/>
                <a:cs typeface="Noto Sans" panose="020B0802040504020204" pitchFamily="34" charset="0"/>
              </a:rPr>
              <a:t>#Global Gateway #Team Europe 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7D1ECE66-C18B-5EB2-6274-EE23EA2CF5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86" y="12260578"/>
            <a:ext cx="1808674" cy="121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12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yellow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553DA793-113D-765E-327C-7536C48C65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8766295" y="3590223"/>
            <a:ext cx="14080271" cy="6535554"/>
          </a:xfrm>
          <a:prstGeom prst="rect">
            <a:avLst/>
          </a:prstGeom>
        </p:spPr>
      </p:pic>
      <p:pic>
        <p:nvPicPr>
          <p:cNvPr id="13" name="Picture 12" descr="A yellow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9E2306D-F8BF-B0C9-5D07-64F7231EE5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9900850"/>
            <a:ext cx="12956968" cy="381515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5B7FF26-32D9-4680-CDCD-76D406A80E71}"/>
              </a:ext>
            </a:extLst>
          </p:cNvPr>
          <p:cNvSpPr txBox="1">
            <a:spLocks/>
          </p:cNvSpPr>
          <p:nvPr/>
        </p:nvSpPr>
        <p:spPr>
          <a:xfrm>
            <a:off x="1590261" y="1247360"/>
            <a:ext cx="22733414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91440" rIns="18288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182431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rgbClr val="1A53EA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What are the </a:t>
            </a:r>
            <a:r>
              <a:rPr lang="en-US" sz="4400" b="1" dirty="0" err="1">
                <a:solidFill>
                  <a:srgbClr val="1A53EA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Neighbourhood</a:t>
            </a:r>
            <a:r>
              <a:rPr lang="en-US" sz="4400" b="1" dirty="0">
                <a:solidFill>
                  <a:srgbClr val="1A53EA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and Enlargement regions covered by DG NEAR ?</a:t>
            </a:r>
            <a:endParaRPr lang="en-IE" sz="4400" b="1" dirty="0">
              <a:solidFill>
                <a:srgbClr val="1A53EA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C6928A-5ADF-2FF5-2AB4-F6255679ADEA}"/>
              </a:ext>
            </a:extLst>
          </p:cNvPr>
          <p:cNvSpPr txBox="1"/>
          <p:nvPr/>
        </p:nvSpPr>
        <p:spPr>
          <a:xfrm>
            <a:off x="17426399" y="12975408"/>
            <a:ext cx="689727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#GlobalGateway </a:t>
            </a:r>
            <a:r>
              <a:rPr lang="en-150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   </a:t>
            </a:r>
            <a:r>
              <a:rPr lang="en-US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#TeamEurope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149CFC-3EFF-6EE0-8F59-C58F57BB0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701" y="2708032"/>
            <a:ext cx="14080271" cy="1026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67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yellow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553DA793-113D-765E-327C-7536C48C65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0243404" y="0"/>
            <a:ext cx="14080271" cy="6535554"/>
          </a:xfrm>
          <a:prstGeom prst="rect">
            <a:avLst/>
          </a:prstGeom>
        </p:spPr>
      </p:pic>
      <p:pic>
        <p:nvPicPr>
          <p:cNvPr id="13" name="Picture 12" descr="A yellow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9E2306D-F8BF-B0C9-5D07-64F7231EE5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9900850"/>
            <a:ext cx="12956968" cy="381515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5B7FF26-32D9-4680-CDCD-76D406A80E71}"/>
              </a:ext>
            </a:extLst>
          </p:cNvPr>
          <p:cNvSpPr txBox="1">
            <a:spLocks/>
          </p:cNvSpPr>
          <p:nvPr/>
        </p:nvSpPr>
        <p:spPr>
          <a:xfrm>
            <a:off x="1590261" y="1823041"/>
            <a:ext cx="22733414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91440" rIns="18288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182431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rgbClr val="1A53EA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How is Global Gateway implemented in the NEAR region ?</a:t>
            </a:r>
            <a:endParaRPr lang="en-IE" sz="4400" b="1" dirty="0">
              <a:solidFill>
                <a:srgbClr val="1A53EA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7599808-9B85-8A0C-7955-EC1778D3452D}"/>
              </a:ext>
            </a:extLst>
          </p:cNvPr>
          <p:cNvSpPr txBox="1">
            <a:spLocks/>
          </p:cNvSpPr>
          <p:nvPr/>
        </p:nvSpPr>
        <p:spPr>
          <a:xfrm>
            <a:off x="1307363" y="3341505"/>
            <a:ext cx="22424738" cy="9633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456080" indent="-456080" algn="l" defTabSz="1824319" rtl="0" eaLnBrk="1" latinLnBrk="0" hangingPunct="1">
              <a:lnSpc>
                <a:spcPct val="90000"/>
              </a:lnSpc>
              <a:spcBef>
                <a:spcPts val="1995"/>
              </a:spcBef>
              <a:buFont typeface="Arial" panose="020B0604020202020204" pitchFamily="34" charset="0"/>
              <a:buChar char="•"/>
              <a:defRPr sz="55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8240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4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0399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9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92559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04719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1687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2903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4119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53358" indent="-456080" algn="l" defTabSz="1824319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BE" sz="48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BE" sz="4800" dirty="0" err="1"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fr-BE" sz="4800" dirty="0">
                <a:latin typeface="Arial" panose="020B0604020202020204" pitchFamily="34" charset="0"/>
                <a:cs typeface="Arial" panose="020B0604020202020204" pitchFamily="34" charset="0"/>
              </a:rPr>
              <a:t> and Investment Plans (EIPs) are the </a:t>
            </a:r>
            <a:r>
              <a:rPr lang="fr-BE" sz="4800" dirty="0" err="1">
                <a:latin typeface="Arial" panose="020B0604020202020204" pitchFamily="34" charset="0"/>
                <a:cs typeface="Arial" panose="020B0604020202020204" pitchFamily="34" charset="0"/>
              </a:rPr>
              <a:t>regional</a:t>
            </a:r>
            <a:r>
              <a:rPr lang="fr-BE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4800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fr-BE" sz="4800" dirty="0">
                <a:latin typeface="Arial" panose="020B0604020202020204" pitchFamily="34" charset="0"/>
                <a:cs typeface="Arial" panose="020B0604020202020204" pitchFamily="34" charset="0"/>
              </a:rPr>
              <a:t> of Global Gateway in </a:t>
            </a:r>
            <a:r>
              <a:rPr lang="fr-BE" sz="4800" dirty="0" err="1">
                <a:latin typeface="Arial" panose="020B0604020202020204" pitchFamily="34" charset="0"/>
                <a:cs typeface="Arial" panose="020B0604020202020204" pitchFamily="34" charset="0"/>
              </a:rPr>
              <a:t>Neighbourhood</a:t>
            </a:r>
            <a:r>
              <a:rPr lang="fr-BE" sz="4800" dirty="0">
                <a:latin typeface="Arial" panose="020B0604020202020204" pitchFamily="34" charset="0"/>
                <a:cs typeface="Arial" panose="020B0604020202020204" pitchFamily="34" charset="0"/>
              </a:rPr>
              <a:t> and Western Balkans</a:t>
            </a:r>
            <a:endParaRPr lang="en-IE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4800" dirty="0">
                <a:latin typeface="Arial" panose="020B0604020202020204" pitchFamily="34" charset="0"/>
                <a:cs typeface="Arial" panose="020B0604020202020204" pitchFamily="34" charset="0"/>
              </a:rPr>
              <a:t>Three EIPs:</a:t>
            </a:r>
          </a:p>
          <a:p>
            <a:pPr marL="0" indent="0">
              <a:buNone/>
            </a:pPr>
            <a:endParaRPr lang="en-IE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E" sz="4800" dirty="0">
                <a:latin typeface="Arial" panose="020B0604020202020204" pitchFamily="34" charset="0"/>
                <a:cs typeface="Arial" panose="020B0604020202020204" pitchFamily="34" charset="0"/>
              </a:rPr>
              <a:t>- Eastern Partnership</a:t>
            </a:r>
          </a:p>
          <a:p>
            <a:pPr marL="457200" lvl="1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E" sz="4800" dirty="0">
                <a:latin typeface="Arial" panose="020B0604020202020204" pitchFamily="34" charset="0"/>
                <a:cs typeface="Arial" panose="020B0604020202020204" pitchFamily="34" charset="0"/>
              </a:rPr>
              <a:t>- Southern Neighbourhood</a:t>
            </a:r>
          </a:p>
          <a:p>
            <a:pPr marL="457200" lvl="1" indent="0"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E" sz="4800" dirty="0">
                <a:latin typeface="Arial" panose="020B0604020202020204" pitchFamily="34" charset="0"/>
                <a:cs typeface="Arial" panose="020B0604020202020204" pitchFamily="34" charset="0"/>
              </a:rPr>
              <a:t>- Western Balkans</a:t>
            </a:r>
          </a:p>
          <a:p>
            <a:pPr marL="0" indent="0" algn="just">
              <a:buNone/>
            </a:pPr>
            <a:endParaRPr lang="en-GB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IE" sz="4800" dirty="0">
                <a:latin typeface="Arial" panose="020B0604020202020204" pitchFamily="34" charset="0"/>
                <a:cs typeface="Arial" panose="020B0604020202020204" pitchFamily="34" charset="0"/>
              </a:rPr>
              <a:t>Same priority sectors as the rest of GG: digital, climate &amp; energy, transport, health, education &amp; research + important focus on private sector/SMEs development</a:t>
            </a:r>
          </a:p>
          <a:p>
            <a:pPr algn="just"/>
            <a:endParaRPr lang="en-IE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Ambition to mobilise EUR 77 billion in investments between 2021 and 2027. On good track to deliver: currently EUR 50 billion expected mobilised investments through 484 operations. </a:t>
            </a:r>
          </a:p>
          <a:p>
            <a:pPr algn="just"/>
            <a:endParaRPr lang="en-IE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GB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GB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C6928A-5ADF-2FF5-2AB4-F6255679ADEA}"/>
              </a:ext>
            </a:extLst>
          </p:cNvPr>
          <p:cNvSpPr txBox="1"/>
          <p:nvPr/>
        </p:nvSpPr>
        <p:spPr>
          <a:xfrm>
            <a:off x="17426399" y="12975408"/>
            <a:ext cx="689727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#GlobalGateway </a:t>
            </a:r>
            <a:r>
              <a:rPr lang="en-150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   </a:t>
            </a:r>
            <a:r>
              <a:rPr lang="en-US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#TeamEurope 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041D1B2D-B23B-9116-D4F9-6F353968CA5A}"/>
              </a:ext>
            </a:extLst>
          </p:cNvPr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8875" y="4366162"/>
            <a:ext cx="5802587" cy="348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87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1672612" y="675034"/>
            <a:ext cx="20978451" cy="1559971"/>
          </a:xfrm>
          <a:prstGeom prst="rect">
            <a:avLst/>
          </a:prstGeom>
          <a:noFill/>
          <a:ln>
            <a:noFill/>
          </a:ln>
        </p:spPr>
        <p:txBody>
          <a:bodyPr bIns="0" anchor="b"/>
          <a:lstStyle/>
          <a:p>
            <a:pPr algn="ctr" defTabSz="912160">
              <a:lnSpc>
                <a:spcPct val="90000"/>
              </a:lnSpc>
              <a:defRPr/>
            </a:pPr>
            <a:r>
              <a:rPr lang="en-US" sz="7980" b="1" spc="-2" dirty="0">
                <a:solidFill>
                  <a:srgbClr val="034EA2"/>
                </a:solidFill>
                <a:latin typeface="Arial"/>
              </a:rPr>
              <a:t>EFSD+ Key Features</a:t>
            </a:r>
            <a:endParaRPr lang="en-US" sz="7980" b="1" spc="-2" dirty="0">
              <a:solidFill>
                <a:srgbClr val="4D4D4D"/>
              </a:solidFill>
              <a:latin typeface="Arial"/>
            </a:endParaRPr>
          </a:p>
        </p:txBody>
      </p:sp>
      <p:grpSp>
        <p:nvGrpSpPr>
          <p:cNvPr id="246" name="Group 2"/>
          <p:cNvGrpSpPr/>
          <p:nvPr/>
        </p:nvGrpSpPr>
        <p:grpSpPr>
          <a:xfrm>
            <a:off x="1647233" y="2799705"/>
            <a:ext cx="20285069" cy="10407708"/>
            <a:chOff x="825659" y="1394820"/>
            <a:chExt cx="9463469" cy="5216760"/>
          </a:xfrm>
        </p:grpSpPr>
        <p:sp>
          <p:nvSpPr>
            <p:cNvPr id="247" name="CustomShape 3"/>
            <p:cNvSpPr/>
            <p:nvPr/>
          </p:nvSpPr>
          <p:spPr>
            <a:xfrm rot="16200000">
              <a:off x="2893686" y="-673207"/>
              <a:ext cx="5216760" cy="9352813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48" name="CustomShape 4"/>
            <p:cNvSpPr/>
            <p:nvPr/>
          </p:nvSpPr>
          <p:spPr>
            <a:xfrm>
              <a:off x="825659" y="1797978"/>
              <a:ext cx="9463469" cy="3665203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54800" tIns="0" rIns="354082" bIns="0"/>
            <a:lstStyle/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r>
                <a:rPr lang="en-US" sz="4389" spc="-2" dirty="0">
                  <a:solidFill>
                    <a:srgbClr val="FFFFFF"/>
                  </a:solidFill>
                  <a:latin typeface="Arial"/>
                </a:rPr>
                <a:t>Size: </a:t>
              </a:r>
              <a:r>
                <a:rPr lang="en-US" sz="4389" b="1" spc="-2" dirty="0" err="1">
                  <a:solidFill>
                    <a:srgbClr val="FFFFFF"/>
                  </a:solidFill>
                  <a:latin typeface="Arial"/>
                </a:rPr>
                <a:t>Eur</a:t>
              </a:r>
              <a:r>
                <a:rPr lang="en-US" sz="4389" b="1" spc="-2" dirty="0">
                  <a:solidFill>
                    <a:srgbClr val="FFFFFF"/>
                  </a:solidFill>
                  <a:latin typeface="Arial"/>
                </a:rPr>
                <a:t> 40bn guarantee</a:t>
              </a: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endParaRPr lang="en-US" sz="4389" b="1" spc="-2" dirty="0">
                <a:solidFill>
                  <a:srgbClr val="FFFFFF"/>
                </a:solidFill>
                <a:latin typeface="Arial"/>
              </a:endParaRP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r>
                <a:rPr lang="en-US" sz="4389" spc="-2" dirty="0">
                  <a:solidFill>
                    <a:srgbClr val="FFFFFF"/>
                  </a:solidFill>
                  <a:latin typeface="Arial"/>
                </a:rPr>
                <a:t>Geographic scope: </a:t>
              </a:r>
              <a:r>
                <a:rPr lang="en-US" sz="4389" b="1" spc="-2" dirty="0">
                  <a:solidFill>
                    <a:srgbClr val="FFFFFF"/>
                  </a:solidFill>
                  <a:latin typeface="Arial"/>
                </a:rPr>
                <a:t>Global </a:t>
              </a:r>
              <a:endParaRPr lang="en-US" sz="4389" spc="-2" dirty="0">
                <a:solidFill>
                  <a:srgbClr val="FFFFFF"/>
                </a:solidFill>
                <a:latin typeface="Arial"/>
              </a:endParaRP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endParaRPr lang="en-US" sz="4389" b="1" spc="-2" dirty="0">
                <a:solidFill>
                  <a:prstClr val="black"/>
                </a:solidFill>
                <a:latin typeface="Arial"/>
              </a:endParaRP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r>
                <a:rPr lang="en-US" sz="4389" spc="-2" dirty="0">
                  <a:solidFill>
                    <a:srgbClr val="FFFFFF"/>
                  </a:solidFill>
                  <a:latin typeface="Arial"/>
                </a:rPr>
                <a:t>Scope: full spectrum of </a:t>
              </a:r>
              <a:r>
                <a:rPr lang="en-US" sz="4389" b="1" spc="-2" dirty="0">
                  <a:solidFill>
                    <a:srgbClr val="FFFFFF"/>
                  </a:solidFill>
                  <a:latin typeface="Arial"/>
                </a:rPr>
                <a:t>investment from sovereign to private sector</a:t>
              </a: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endParaRPr lang="en-US" sz="4389" b="1" spc="-2" dirty="0">
                <a:solidFill>
                  <a:prstClr val="black"/>
                </a:solidFill>
                <a:latin typeface="Arial"/>
              </a:endParaRP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r>
                <a:rPr lang="en-US" sz="4389" b="1" spc="-2" dirty="0">
                  <a:solidFill>
                    <a:srgbClr val="FFFFFF"/>
                  </a:solidFill>
                  <a:latin typeface="Arial"/>
                </a:rPr>
                <a:t>Policy first</a:t>
              </a:r>
              <a:r>
                <a:rPr lang="en-US" sz="4389" spc="-2" dirty="0">
                  <a:solidFill>
                    <a:srgbClr val="FFFFFF"/>
                  </a:solidFill>
                  <a:latin typeface="Arial"/>
                </a:rPr>
                <a:t>: Programmed to ensure alignment with national and regional priorities</a:t>
              </a: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buFont typeface="Symbol" charset="2"/>
                <a:buChar char=""/>
                <a:defRPr/>
              </a:pPr>
              <a:endParaRPr lang="en-US" sz="4389" b="1" spc="-2" dirty="0">
                <a:solidFill>
                  <a:prstClr val="black"/>
                </a:solidFill>
                <a:latin typeface="Arial"/>
              </a:endParaRP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r>
                <a:rPr lang="en-US" sz="4389" b="1" spc="-2" dirty="0">
                  <a:solidFill>
                    <a:srgbClr val="FFFFFF"/>
                  </a:solidFill>
                  <a:latin typeface="Arial"/>
                </a:rPr>
                <a:t>Open and collaborative </a:t>
              </a:r>
              <a:r>
                <a:rPr lang="en-US" sz="4389" spc="-2" dirty="0">
                  <a:solidFill>
                    <a:srgbClr val="FFFFFF"/>
                  </a:solidFill>
                  <a:latin typeface="Arial"/>
                </a:rPr>
                <a:t>architecture</a:t>
              </a: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endParaRPr lang="en-US" sz="4389" b="1" spc="-2" dirty="0">
                <a:solidFill>
                  <a:prstClr val="black"/>
                </a:solidFill>
                <a:latin typeface="Arial"/>
              </a:endParaRPr>
            </a:p>
            <a:p>
              <a:pPr marL="341880" lvl="1" defTabSz="912160">
                <a:lnSpc>
                  <a:spcPct val="90000"/>
                </a:lnSpc>
                <a:spcAft>
                  <a:spcPts val="656"/>
                </a:spcAft>
                <a:buClr>
                  <a:srgbClr val="FFFFFF"/>
                </a:buClr>
                <a:defRPr/>
              </a:pPr>
              <a:r>
                <a:rPr lang="en-US" sz="4389" spc="-2" dirty="0">
                  <a:solidFill>
                    <a:srgbClr val="FFFFFF"/>
                  </a:solidFill>
                  <a:latin typeface="Arial"/>
                </a:rPr>
                <a:t>Financial Instruments combined with policy reforms and TA</a:t>
              </a:r>
              <a:endParaRPr lang="en-US" sz="4389" b="1" spc="-2" dirty="0">
                <a:solidFill>
                  <a:prstClr val="black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67974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Picture 2"/>
          <p:cNvPicPr/>
          <p:nvPr/>
        </p:nvPicPr>
        <p:blipFill>
          <a:blip r:embed="rId3"/>
          <a:stretch/>
        </p:blipFill>
        <p:spPr>
          <a:xfrm>
            <a:off x="15623412" y="12112751"/>
            <a:ext cx="4287766" cy="116064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438286F-8332-314A-B787-08E107E50B53}"/>
              </a:ext>
            </a:extLst>
          </p:cNvPr>
          <p:cNvSpPr txBox="1">
            <a:spLocks/>
          </p:cNvSpPr>
          <p:nvPr/>
        </p:nvSpPr>
        <p:spPr>
          <a:xfrm>
            <a:off x="880211" y="2171703"/>
            <a:ext cx="24309534" cy="10936931"/>
          </a:xfrm>
          <a:prstGeom prst="rect">
            <a:avLst/>
          </a:prstGeom>
        </p:spPr>
        <p:txBody>
          <a:bodyPr/>
          <a:lstStyle/>
          <a:p>
            <a:pPr marL="517447" lvl="1" defTabSz="1634286">
              <a:spcBef>
                <a:spcPct val="0"/>
              </a:spcBef>
              <a:defRPr/>
            </a:pPr>
            <a:endParaRPr lang="en-GB" altLang="en-US" sz="4788" dirty="0">
              <a:solidFill>
                <a:srgbClr val="1F497D"/>
              </a:solidFill>
              <a:latin typeface="Arial"/>
              <a:cs typeface="Arial" panose="020B0604020202020204" pitchFamily="34" charset="0"/>
            </a:endParaRPr>
          </a:p>
          <a:p>
            <a:pPr marL="1201567" lvl="1" indent="-684120" defTabSz="1634286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Unfunded Guarantee </a:t>
            </a:r>
            <a:r>
              <a:rPr lang="en-GB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backed by the EU budget (AAA)</a:t>
            </a:r>
          </a:p>
          <a:p>
            <a:pPr marL="517447" lvl="1" defTabSz="1634286">
              <a:spcBef>
                <a:spcPct val="0"/>
              </a:spcBef>
              <a:defRPr/>
            </a:pPr>
            <a:endParaRPr lang="en-GB" altLang="en-US" sz="4788" dirty="0">
              <a:solidFill>
                <a:srgbClr val="034EA2"/>
              </a:solidFill>
              <a:latin typeface="Arial"/>
              <a:cs typeface="Arial" panose="020B0604020202020204" pitchFamily="34" charset="0"/>
            </a:endParaRPr>
          </a:p>
          <a:p>
            <a:pPr marL="1201567" lvl="1" indent="-684120" defTabSz="1634286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Unconditional, irrevocable guarantee on first demand</a:t>
            </a:r>
          </a:p>
          <a:p>
            <a:pPr marL="517447" lvl="1" defTabSz="1634286">
              <a:spcBef>
                <a:spcPct val="0"/>
              </a:spcBef>
              <a:defRPr/>
            </a:pPr>
            <a:endParaRPr lang="en-GB" altLang="en-US" sz="4788" dirty="0">
              <a:solidFill>
                <a:srgbClr val="034EA2"/>
              </a:solidFill>
              <a:latin typeface="Arial"/>
              <a:cs typeface="Arial" panose="020B0604020202020204" pitchFamily="34" charset="0"/>
            </a:endParaRPr>
          </a:p>
          <a:p>
            <a:pPr marL="1201567" lvl="1" indent="-684120" defTabSz="1634286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IE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Comprehensive set of risk coverage</a:t>
            </a:r>
            <a:r>
              <a:rPr lang="en-IE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: commercial, political, currency</a:t>
            </a:r>
          </a:p>
          <a:p>
            <a:pPr marL="517447" lvl="1" defTabSz="1634286">
              <a:spcBef>
                <a:spcPct val="0"/>
              </a:spcBef>
              <a:defRPr/>
            </a:pPr>
            <a:r>
              <a:rPr lang="en-IE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endParaRPr lang="pt-PT" altLang="en-US" sz="4788" dirty="0">
              <a:solidFill>
                <a:srgbClr val="034EA2"/>
              </a:solidFill>
              <a:latin typeface="Arial"/>
              <a:cs typeface="Arial" panose="020B0604020202020204" pitchFamily="34" charset="0"/>
            </a:endParaRPr>
          </a:p>
          <a:p>
            <a:pPr marL="1201567" lvl="1" indent="-684120" defTabSz="1634286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s-ES" altLang="en-US" sz="4788" b="1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Priced</a:t>
            </a:r>
            <a:r>
              <a:rPr lang="es-ES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at </a:t>
            </a:r>
            <a:r>
              <a:rPr lang="es-ES" altLang="en-US" sz="4788" b="1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concessional</a:t>
            </a:r>
            <a:r>
              <a:rPr lang="es-ES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es-ES" altLang="en-US" sz="4788" b="1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level</a:t>
            </a:r>
            <a:r>
              <a:rPr lang="es-ES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es-ES" altLang="en-US" sz="4788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based</a:t>
            </a:r>
            <a:r>
              <a:rPr lang="es-ES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es-ES" altLang="en-US" sz="4788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on</a:t>
            </a:r>
            <a:r>
              <a:rPr lang="es-ES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es-ES" altLang="en-US" sz="4788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impact</a:t>
            </a:r>
            <a:r>
              <a:rPr lang="es-ES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es-ES" altLang="en-US" sz="4788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criteria</a:t>
            </a:r>
            <a:endParaRPr lang="es-ES" altLang="en-US" sz="4788" dirty="0">
              <a:solidFill>
                <a:srgbClr val="034EA2"/>
              </a:solidFill>
              <a:latin typeface="Arial"/>
              <a:cs typeface="Arial" panose="020B0604020202020204" pitchFamily="34" charset="0"/>
            </a:endParaRPr>
          </a:p>
          <a:p>
            <a:pPr marL="517447" lvl="1" defTabSz="1634286">
              <a:spcBef>
                <a:spcPct val="0"/>
              </a:spcBef>
              <a:defRPr/>
            </a:pPr>
            <a:endParaRPr lang="en-GB" altLang="en-US" sz="4788" dirty="0">
              <a:solidFill>
                <a:srgbClr val="034EA2"/>
              </a:solidFill>
              <a:latin typeface="Arial"/>
              <a:cs typeface="Arial" panose="020B0604020202020204" pitchFamily="34" charset="0"/>
            </a:endParaRPr>
          </a:p>
          <a:p>
            <a:pPr marL="1201567" lvl="1" indent="-684120" defTabSz="1634286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Provided via </a:t>
            </a:r>
            <a:r>
              <a:rPr lang="en-GB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Eligible Partner Financial Institutions (EU and International)</a:t>
            </a:r>
          </a:p>
          <a:p>
            <a:pPr marL="517447" lvl="1" defTabSz="1634286">
              <a:spcBef>
                <a:spcPct val="0"/>
              </a:spcBef>
              <a:defRPr/>
            </a:pPr>
            <a:endParaRPr lang="pt-PT" altLang="en-US" sz="4788" dirty="0">
              <a:solidFill>
                <a:srgbClr val="034EA2"/>
              </a:solidFill>
              <a:latin typeface="Arial"/>
              <a:cs typeface="Arial" panose="020B0604020202020204" pitchFamily="34" charset="0"/>
            </a:endParaRPr>
          </a:p>
          <a:p>
            <a:pPr marL="1201567" lvl="1" indent="-684120" defTabSz="1634286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t-PT" altLang="en-US" sz="4788" b="1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Catalyse</a:t>
            </a:r>
            <a:r>
              <a:rPr lang="pt-PT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pt-PT" altLang="en-US" sz="4788" b="1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private</a:t>
            </a:r>
            <a:r>
              <a:rPr lang="pt-PT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pt-PT" altLang="en-US" sz="4788" b="1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investments</a:t>
            </a:r>
            <a:r>
              <a:rPr lang="pt-PT" altLang="en-US" sz="4788" b="1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pt-PT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– </a:t>
            </a:r>
            <a:r>
              <a:rPr lang="pt-PT" altLang="en-US" sz="4788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Market</a:t>
            </a:r>
            <a:r>
              <a:rPr lang="pt-PT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pt-PT" altLang="en-US" sz="4788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creation</a:t>
            </a:r>
            <a:r>
              <a:rPr lang="pt-PT" altLang="en-US" sz="4788" dirty="0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/</a:t>
            </a:r>
            <a:r>
              <a:rPr lang="pt-PT" altLang="en-US" sz="4788" dirty="0" err="1">
                <a:solidFill>
                  <a:srgbClr val="034EA2"/>
                </a:solidFill>
                <a:latin typeface="Arial"/>
                <a:cs typeface="Arial" panose="020B0604020202020204" pitchFamily="34" charset="0"/>
              </a:rPr>
              <a:t>development</a:t>
            </a:r>
            <a:endParaRPr lang="pt-PT" altLang="en-US" sz="4788" dirty="0">
              <a:solidFill>
                <a:srgbClr val="034EA2"/>
              </a:solidFill>
              <a:latin typeface="Arial"/>
              <a:cs typeface="Arial" panose="020B0604020202020204" pitchFamily="34" charset="0"/>
            </a:endParaRPr>
          </a:p>
          <a:p>
            <a:pPr marL="1201567" lvl="1" indent="-684120" defTabSz="1634286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s-ES" altLang="en-US" sz="4788" dirty="0">
              <a:solidFill>
                <a:srgbClr val="1F497D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278DBC-D669-EE4B-89F4-7D8921E5250F}"/>
              </a:ext>
            </a:extLst>
          </p:cNvPr>
          <p:cNvSpPr txBox="1">
            <a:spLocks/>
          </p:cNvSpPr>
          <p:nvPr/>
        </p:nvSpPr>
        <p:spPr>
          <a:xfrm>
            <a:off x="2004259" y="607366"/>
            <a:ext cx="23185486" cy="1413830"/>
          </a:xfrm>
          <a:prstGeom prst="rect">
            <a:avLst/>
          </a:prstGeom>
        </p:spPr>
        <p:txBody>
          <a:bodyPr/>
          <a:lstStyle/>
          <a:p>
            <a:pPr defTabSz="1824319">
              <a:defRPr/>
            </a:pPr>
            <a:r>
              <a:rPr lang="en-IE" sz="7980" dirty="0">
                <a:solidFill>
                  <a:srgbClr val="034EA2"/>
                </a:solidFill>
                <a:latin typeface="Arial"/>
                <a:ea typeface="+mj-ea"/>
                <a:cs typeface="+mj-cs"/>
              </a:rPr>
              <a:t>EFSD+: EU Budgetary Guarantee</a:t>
            </a:r>
            <a:r>
              <a:rPr lang="pt-PT" sz="7980" spc="-2" dirty="0">
                <a:solidFill>
                  <a:srgbClr val="034EA2"/>
                </a:solidFill>
                <a:latin typeface="Arial"/>
              </a:rPr>
              <a:t/>
            </a:r>
            <a:br>
              <a:rPr lang="pt-PT" sz="7980" spc="-2" dirty="0">
                <a:solidFill>
                  <a:srgbClr val="034EA2"/>
                </a:solidFill>
                <a:latin typeface="Arial"/>
              </a:rPr>
            </a:br>
            <a:endParaRPr lang="es-ES" sz="7980" spc="-2" dirty="0">
              <a:solidFill>
                <a:srgbClr val="034EA2"/>
              </a:solidFill>
              <a:latin typeface="Arial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28390" y="9580418"/>
            <a:ext cx="19066623" cy="25323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endParaRPr lang="en-US" sz="3591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83211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Picture 2"/>
          <p:cNvPicPr/>
          <p:nvPr/>
        </p:nvPicPr>
        <p:blipFill>
          <a:blip r:embed="rId3"/>
          <a:stretch/>
        </p:blipFill>
        <p:spPr>
          <a:xfrm>
            <a:off x="15623412" y="12112751"/>
            <a:ext cx="4287766" cy="1160642"/>
          </a:xfrm>
          <a:prstGeom prst="rect">
            <a:avLst/>
          </a:prstGeom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2278DBC-D669-EE4B-89F4-7D8921E5250F}"/>
              </a:ext>
            </a:extLst>
          </p:cNvPr>
          <p:cNvSpPr txBox="1">
            <a:spLocks/>
          </p:cNvSpPr>
          <p:nvPr/>
        </p:nvSpPr>
        <p:spPr>
          <a:xfrm>
            <a:off x="2004259" y="607366"/>
            <a:ext cx="23185486" cy="1413830"/>
          </a:xfrm>
          <a:prstGeom prst="rect">
            <a:avLst/>
          </a:prstGeom>
        </p:spPr>
        <p:txBody>
          <a:bodyPr/>
          <a:lstStyle/>
          <a:p>
            <a:pPr defTabSz="1824319">
              <a:defRPr/>
            </a:pPr>
            <a:r>
              <a:rPr lang="en-IE" sz="7980" dirty="0">
                <a:solidFill>
                  <a:srgbClr val="034EA2"/>
                </a:solidFill>
                <a:latin typeface="Arial"/>
                <a:ea typeface="+mj-ea"/>
                <a:cs typeface="+mj-cs"/>
              </a:rPr>
              <a:t>EFSD+ Mobilisation of private investment</a:t>
            </a:r>
            <a:r>
              <a:rPr lang="pt-PT" sz="7980" spc="-2" dirty="0">
                <a:solidFill>
                  <a:srgbClr val="034EA2"/>
                </a:solidFill>
                <a:latin typeface="Arial"/>
              </a:rPr>
              <a:t/>
            </a:r>
            <a:br>
              <a:rPr lang="pt-PT" sz="7980" spc="-2" dirty="0">
                <a:solidFill>
                  <a:srgbClr val="034EA2"/>
                </a:solidFill>
                <a:latin typeface="Arial"/>
              </a:rPr>
            </a:br>
            <a:endParaRPr lang="es-ES" sz="7980" spc="-2" dirty="0">
              <a:solidFill>
                <a:srgbClr val="034EA2"/>
              </a:solidFill>
              <a:latin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5741" y="6225344"/>
            <a:ext cx="2168163" cy="2445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EFSD+</a:t>
            </a:r>
            <a:endParaRPr lang="en-US" sz="359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15130" y="3531515"/>
            <a:ext cx="2527611" cy="235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EU and Intern. FI</a:t>
            </a:r>
            <a:endParaRPr lang="en-US" sz="359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55103" y="3531514"/>
            <a:ext cx="3062435" cy="235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Private Investors</a:t>
            </a:r>
            <a:endParaRPr lang="en-US" sz="359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15130" y="8961802"/>
            <a:ext cx="2527611" cy="235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EU and Intern. FI</a:t>
            </a:r>
            <a:endParaRPr lang="en-US" sz="359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55103" y="8961802"/>
            <a:ext cx="3062435" cy="235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Private Investors</a:t>
            </a:r>
            <a:endParaRPr lang="en-US" sz="3591" dirty="0">
              <a:solidFill>
                <a:prstClr val="white"/>
              </a:solidFill>
              <a:latin typeface="Arial"/>
            </a:endParaRPr>
          </a:p>
        </p:txBody>
      </p:sp>
      <p:cxnSp>
        <p:nvCxnSpPr>
          <p:cNvPr id="5" name="Elbow Connector 4"/>
          <p:cNvCxnSpPr>
            <a:stCxn id="3" idx="0"/>
            <a:endCxn id="12" idx="1"/>
          </p:cNvCxnSpPr>
          <p:nvPr/>
        </p:nvCxnSpPr>
        <p:spPr>
          <a:xfrm rot="5400000" flipH="1" flipV="1">
            <a:off x="1333214" y="4643427"/>
            <a:ext cx="1518528" cy="16453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3" idx="2"/>
            <a:endCxn id="14" idx="1"/>
          </p:cNvCxnSpPr>
          <p:nvPr/>
        </p:nvCxnSpPr>
        <p:spPr>
          <a:xfrm rot="16200000" flipH="1">
            <a:off x="1359361" y="8581330"/>
            <a:ext cx="1466234" cy="16453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3"/>
            <a:endCxn id="13" idx="1"/>
          </p:cNvCxnSpPr>
          <p:nvPr/>
        </p:nvCxnSpPr>
        <p:spPr>
          <a:xfrm>
            <a:off x="5442741" y="4706815"/>
            <a:ext cx="8123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4" idx="3"/>
            <a:endCxn id="15" idx="1"/>
          </p:cNvCxnSpPr>
          <p:nvPr/>
        </p:nvCxnSpPr>
        <p:spPr>
          <a:xfrm>
            <a:off x="5442741" y="10137102"/>
            <a:ext cx="8123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0835734" y="3531514"/>
            <a:ext cx="7739090" cy="235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Banks’ lending to SMEs</a:t>
            </a:r>
          </a:p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PPPs</a:t>
            </a:r>
          </a:p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Renewable Energy – off take risk</a:t>
            </a:r>
            <a:endParaRPr lang="en-US" sz="359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835734" y="8961799"/>
            <a:ext cx="7739090" cy="235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SDG Funds</a:t>
            </a:r>
          </a:p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Impact Bonds</a:t>
            </a:r>
          </a:p>
          <a:p>
            <a:pPr algn="ctr" defTabSz="1824319"/>
            <a:r>
              <a:rPr lang="en-IE" sz="3591" dirty="0">
                <a:solidFill>
                  <a:prstClr val="white"/>
                </a:solidFill>
                <a:latin typeface="Arial"/>
              </a:rPr>
              <a:t>Syndication Platforms</a:t>
            </a:r>
          </a:p>
        </p:txBody>
      </p:sp>
      <p:cxnSp>
        <p:nvCxnSpPr>
          <p:cNvPr id="27" name="Straight Arrow Connector 26"/>
          <p:cNvCxnSpPr>
            <a:stCxn id="13" idx="3"/>
            <a:endCxn id="24" idx="1"/>
          </p:cNvCxnSpPr>
          <p:nvPr/>
        </p:nvCxnSpPr>
        <p:spPr>
          <a:xfrm>
            <a:off x="9317538" y="4706815"/>
            <a:ext cx="15181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5" idx="3"/>
            <a:endCxn id="25" idx="1"/>
          </p:cNvCxnSpPr>
          <p:nvPr/>
        </p:nvCxnSpPr>
        <p:spPr>
          <a:xfrm flipV="1">
            <a:off x="9317538" y="10137101"/>
            <a:ext cx="1518197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Rectangle 290"/>
          <p:cNvSpPr/>
          <p:nvPr/>
        </p:nvSpPr>
        <p:spPr>
          <a:xfrm>
            <a:off x="19347620" y="3531515"/>
            <a:ext cx="3720640" cy="235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591" b="1" dirty="0">
                <a:solidFill>
                  <a:srgbClr val="FF0000"/>
                </a:solidFill>
                <a:latin typeface="Arial"/>
              </a:rPr>
              <a:t>Mobilisation at Project Level</a:t>
            </a:r>
            <a:endParaRPr lang="en-US" sz="3591" b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9524161" y="8961799"/>
            <a:ext cx="3544100" cy="23506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4319"/>
            <a:r>
              <a:rPr lang="en-IE" sz="3591" b="1" dirty="0">
                <a:solidFill>
                  <a:srgbClr val="FF0000"/>
                </a:solidFill>
                <a:latin typeface="Arial"/>
              </a:rPr>
              <a:t>Mobilisation at Scale</a:t>
            </a:r>
            <a:endParaRPr lang="en-US" sz="3591" b="1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807569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80" descr="A yellow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1E5D6B42-D7FC-49A4-901D-C558A811F5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0186242" y="-71249"/>
            <a:ext cx="14080271" cy="6535554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614D570-86A3-2856-A33B-5C85A700A65E}"/>
              </a:ext>
            </a:extLst>
          </p:cNvPr>
          <p:cNvSpPr txBox="1">
            <a:spLocks/>
          </p:cNvSpPr>
          <p:nvPr/>
        </p:nvSpPr>
        <p:spPr>
          <a:xfrm>
            <a:off x="766522" y="2224909"/>
            <a:ext cx="13312456" cy="50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91440" rIns="18288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182431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4400" b="1" dirty="0">
              <a:solidFill>
                <a:srgbClr val="1A53EA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1C4129C-A5E4-D9F9-99D6-74A1E8C9F431}"/>
              </a:ext>
            </a:extLst>
          </p:cNvPr>
          <p:cNvSpPr txBox="1"/>
          <p:nvPr/>
        </p:nvSpPr>
        <p:spPr>
          <a:xfrm>
            <a:off x="17426399" y="12975408"/>
            <a:ext cx="689727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#GlobalGateway </a:t>
            </a:r>
            <a:r>
              <a:rPr lang="en-150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   </a:t>
            </a:r>
            <a:r>
              <a:rPr lang="en-US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#TeamEurope 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C7DDB624-4FBF-D635-05AC-A4E5051F65BF}"/>
              </a:ext>
            </a:extLst>
          </p:cNvPr>
          <p:cNvSpPr txBox="1">
            <a:spLocks/>
          </p:cNvSpPr>
          <p:nvPr/>
        </p:nvSpPr>
        <p:spPr>
          <a:xfrm>
            <a:off x="906629" y="984738"/>
            <a:ext cx="9189108" cy="5697415"/>
          </a:xfrm>
          <a:prstGeom prst="rect">
            <a:avLst/>
          </a:prstGeom>
        </p:spPr>
        <p:txBody>
          <a:bodyPr/>
          <a:lstStyle>
            <a:lvl1pPr algn="l" defTabSz="182431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>
                <a:solidFill>
                  <a:srgbClr val="FF5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Flagship: </a:t>
            </a:r>
            <a:br>
              <a:rPr lang="en-GB" sz="4400" dirty="0">
                <a:solidFill>
                  <a:srgbClr val="FF5C5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rgbClr val="FF5C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Connectivity</a:t>
            </a:r>
            <a:r>
              <a:rPr lang="en-GB" sz="4400" dirty="0"/>
              <a:t/>
            </a:r>
            <a:br>
              <a:rPr lang="en-GB" sz="4400" dirty="0"/>
            </a:br>
            <a:r>
              <a:rPr lang="en-GB" sz="4400" dirty="0"/>
              <a:t/>
            </a:r>
            <a:br>
              <a:rPr lang="en-GB" sz="4400" dirty="0"/>
            </a:br>
            <a:r>
              <a:rPr lang="en-GB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MEDUSA – regional North Africa</a:t>
            </a:r>
            <a:r>
              <a:rPr lang="en-GB" sz="2700" dirty="0">
                <a:solidFill>
                  <a:srgbClr val="7030A0"/>
                </a:solidFill>
              </a:rPr>
              <a:t/>
            </a:r>
            <a:br>
              <a:rPr lang="en-GB" sz="2700" dirty="0">
                <a:solidFill>
                  <a:srgbClr val="7030A0"/>
                </a:solidFill>
              </a:rPr>
            </a:br>
            <a:endParaRPr lang="en-BE" sz="2700" dirty="0">
              <a:solidFill>
                <a:srgbClr val="7030A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E5F90B-84ED-F92D-D38B-A365D7DB57F5}"/>
              </a:ext>
            </a:extLst>
          </p:cNvPr>
          <p:cNvGrpSpPr/>
          <p:nvPr/>
        </p:nvGrpSpPr>
        <p:grpSpPr>
          <a:xfrm>
            <a:off x="1047305" y="4218232"/>
            <a:ext cx="12387341" cy="8225751"/>
            <a:chOff x="1578821" y="4611042"/>
            <a:chExt cx="13773090" cy="719664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0E3D7AF-C543-44F9-0367-01246B99027C}"/>
                </a:ext>
              </a:extLst>
            </p:cNvPr>
            <p:cNvSpPr/>
            <p:nvPr/>
          </p:nvSpPr>
          <p:spPr>
            <a:xfrm>
              <a:off x="5333453" y="4611042"/>
              <a:ext cx="9993600" cy="14228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rtlCol="0" anchor="ctr" anchorCtr="0"/>
            <a:lstStyle/>
            <a:p>
              <a:pPr>
                <a:spcAft>
                  <a:spcPts val="500"/>
                </a:spcAft>
              </a:pPr>
              <a:r>
                <a:rPr lang="en-GB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Algeria, Egypt, Morocco, Tunisia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D8BC7E1-5C09-8655-E06E-F03AECCF8F94}"/>
                </a:ext>
              </a:extLst>
            </p:cNvPr>
            <p:cNvSpPr/>
            <p:nvPr/>
          </p:nvSpPr>
          <p:spPr>
            <a:xfrm>
              <a:off x="1578821" y="4620797"/>
              <a:ext cx="3649022" cy="142283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Partner countries</a:t>
              </a:r>
              <a:endParaRPr lang="en-GB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568F79A-E5E2-EE21-2517-1CD1B100E840}"/>
                </a:ext>
              </a:extLst>
            </p:cNvPr>
            <p:cNvSpPr/>
            <p:nvPr/>
          </p:nvSpPr>
          <p:spPr>
            <a:xfrm>
              <a:off x="5353331" y="6159975"/>
              <a:ext cx="9993600" cy="21469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rtlCol="0" anchor="ctr" anchorCtr="0"/>
            <a:lstStyle/>
            <a:p>
              <a:pPr>
                <a:spcAft>
                  <a:spcPts val="500"/>
                </a:spcAft>
              </a:pPr>
              <a:endParaRPr lang="en-GB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spcAft>
                  <a:spcPts val="500"/>
                </a:spcAft>
              </a:pPr>
              <a:r>
                <a:rPr lang="en-GB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7,100 km high-capacity optical-fibre submarine cable to connect both shores of the Mediterranean Sea.  It will integrate 500 universities and research centres from these countries into “EU essential terabit R&amp;D network”. They will receive a 200 Giga bits per second connectivity for the next 20 years. SMEs will also benefit from this enhanced connectivity.</a:t>
              </a:r>
            </a:p>
            <a:p>
              <a:pPr>
                <a:spcAft>
                  <a:spcPts val="500"/>
                </a:spcAft>
              </a:pPr>
              <a:endParaRPr lang="en-GB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0FC75A5-11F9-C6C1-BFC6-15CD7A7E23AB}"/>
                </a:ext>
              </a:extLst>
            </p:cNvPr>
            <p:cNvSpPr/>
            <p:nvPr/>
          </p:nvSpPr>
          <p:spPr>
            <a:xfrm>
              <a:off x="1578821" y="6171617"/>
              <a:ext cx="3649022" cy="214523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Objectives</a:t>
              </a:r>
              <a:endParaRPr lang="en-GB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87314C-65A8-32EE-D2C5-FA9DBD39891F}"/>
                </a:ext>
              </a:extLst>
            </p:cNvPr>
            <p:cNvSpPr/>
            <p:nvPr/>
          </p:nvSpPr>
          <p:spPr>
            <a:xfrm>
              <a:off x="5358311" y="8433070"/>
              <a:ext cx="9993600" cy="15579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rtlCol="0" anchor="ctr" anchorCtr="0"/>
            <a:lstStyle/>
            <a:p>
              <a:pPr>
                <a:spcAft>
                  <a:spcPts val="500"/>
                </a:spcAft>
              </a:pPr>
              <a:r>
                <a:rPr lang="en-GB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EU, EIB; AFR-IX Telecom, Alcatel Submarine Networks, ASREN, GEANT, Orange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86C3DD6-FC21-A066-D9E8-5788A16166D0}"/>
                </a:ext>
              </a:extLst>
            </p:cNvPr>
            <p:cNvSpPr/>
            <p:nvPr/>
          </p:nvSpPr>
          <p:spPr>
            <a:xfrm>
              <a:off x="1598699" y="8444840"/>
              <a:ext cx="3649022" cy="154620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Partners</a:t>
              </a:r>
              <a:endParaRPr lang="en-GB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C3B476-8971-766A-DAA0-86AF8808DAA5}"/>
                </a:ext>
              </a:extLst>
            </p:cNvPr>
            <p:cNvSpPr/>
            <p:nvPr/>
          </p:nvSpPr>
          <p:spPr>
            <a:xfrm>
              <a:off x="5355174" y="10084695"/>
              <a:ext cx="9991758" cy="17229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rtlCol="0" anchor="ctr" anchorCtr="0"/>
            <a:lstStyle/>
            <a:p>
              <a:r>
                <a:rPr lang="fr-BE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Grant contribution agreement NEAR-EIB </a:t>
              </a:r>
              <a:r>
                <a:rPr lang="fr-BE" sz="2400" dirty="0" err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signed</a:t>
              </a:r>
              <a:r>
                <a:rPr lang="fr-BE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July 2023.</a:t>
              </a:r>
            </a:p>
            <a:p>
              <a:r>
                <a:rPr lang="fr-BE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Launch of phase 1 of the </a:t>
              </a:r>
              <a:r>
                <a:rPr lang="fr-BE" sz="2400" dirty="0" err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  <a:r>
                <a:rPr lang="fr-BE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2024. </a:t>
              </a:r>
              <a:endParaRPr lang="en-GB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The project will be operational between 2025 and early 2026 (design life of 25 years)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4B3D211-43B7-3297-8131-6BFA2B3BCDE6}"/>
                </a:ext>
              </a:extLst>
            </p:cNvPr>
            <p:cNvSpPr/>
            <p:nvPr/>
          </p:nvSpPr>
          <p:spPr>
            <a:xfrm>
              <a:off x="1611748" y="10084697"/>
              <a:ext cx="3649022" cy="172299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Implementation stage</a:t>
              </a:r>
              <a:endParaRPr lang="en-GB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9166F19B-AFD2-82F8-5AD2-FBA5B60144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6" r="32636"/>
          <a:stretch/>
        </p:blipFill>
        <p:spPr>
          <a:xfrm>
            <a:off x="18238244" y="703385"/>
            <a:ext cx="5113554" cy="12010292"/>
          </a:xfrm>
          <a:prstGeom prst="rect">
            <a:avLst/>
          </a:prstGeom>
          <a:ln>
            <a:noFill/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90F56D9-DCDB-C87D-0EA0-F707C2D6C155}"/>
              </a:ext>
            </a:extLst>
          </p:cNvPr>
          <p:cNvGrpSpPr/>
          <p:nvPr/>
        </p:nvGrpSpPr>
        <p:grpSpPr>
          <a:xfrm>
            <a:off x="19476213" y="4218231"/>
            <a:ext cx="3443102" cy="2246074"/>
            <a:chOff x="21856107" y="2009873"/>
            <a:chExt cx="1679148" cy="118078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6CA73FA-A3E1-903F-AB45-A15A33C15D50}"/>
                </a:ext>
              </a:extLst>
            </p:cNvPr>
            <p:cNvSpPr/>
            <p:nvPr/>
          </p:nvSpPr>
          <p:spPr>
            <a:xfrm>
              <a:off x="21856107" y="2009873"/>
              <a:ext cx="1679148" cy="11807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 dirty="0"/>
            </a:p>
          </p:txBody>
        </p:sp>
        <p:pic>
          <p:nvPicPr>
            <p:cNvPr id="17" name="Picture 16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D6C15935-449E-6221-AAD8-4A49798E7F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38" b="25996"/>
            <a:stretch/>
          </p:blipFill>
          <p:spPr>
            <a:xfrm>
              <a:off x="21958385" y="2196776"/>
              <a:ext cx="1432501" cy="803141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2C3E688-3432-F517-45E5-395BD24A65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7" t="11124" r="11648" b="9885"/>
          <a:stretch/>
        </p:blipFill>
        <p:spPr>
          <a:xfrm>
            <a:off x="19132062" y="1131958"/>
            <a:ext cx="4079629" cy="299357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0328EAF-190E-321B-79B1-7CDDDB2C6029}"/>
              </a:ext>
            </a:extLst>
          </p:cNvPr>
          <p:cNvSpPr/>
          <p:nvPr/>
        </p:nvSpPr>
        <p:spPr>
          <a:xfrm>
            <a:off x="14288700" y="2475391"/>
            <a:ext cx="3786510" cy="350568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400" b="1" dirty="0">
                <a:latin typeface="Arial" panose="020B0604020202020204" pitchFamily="34" charset="0"/>
                <a:cs typeface="Arial" panose="020B0604020202020204" pitchFamily="34" charset="0"/>
              </a:rPr>
              <a:t>€342 M</a:t>
            </a:r>
          </a:p>
          <a:p>
            <a:pPr algn="ctr"/>
            <a:r>
              <a:rPr lang="en-IE" sz="1200" dirty="0">
                <a:latin typeface="Arial" panose="020B0604020202020204" pitchFamily="34" charset="0"/>
                <a:cs typeface="Arial" panose="020B0604020202020204" pitchFamily="34" charset="0"/>
              </a:rPr>
              <a:t>total investment (estimated)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888439-DD0D-3CA6-5915-344F306974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0308" y="766926"/>
            <a:ext cx="1961080" cy="13019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D2C3734-C00B-7EB6-585F-8BC1307B4C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58297" y="766926"/>
            <a:ext cx="1917141" cy="13342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122631A-C804-AC00-3505-3B7C3C8859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5102" y="2201549"/>
            <a:ext cx="1855986" cy="1301961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0BED3AEA-5A83-B433-FA49-A24E6476F4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8298" y="1875303"/>
            <a:ext cx="1917141" cy="191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05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80" descr="A yellow dot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1E5D6B42-D7FC-49A4-901D-C558A811F5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0186242" y="-71249"/>
            <a:ext cx="14080271" cy="6535554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614D570-86A3-2856-A33B-5C85A700A65E}"/>
              </a:ext>
            </a:extLst>
          </p:cNvPr>
          <p:cNvSpPr txBox="1">
            <a:spLocks/>
          </p:cNvSpPr>
          <p:nvPr/>
        </p:nvSpPr>
        <p:spPr>
          <a:xfrm>
            <a:off x="766522" y="2224909"/>
            <a:ext cx="13312456" cy="50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91440" rIns="182880" bIns="0" numCol="1" rtlCol="0" anchor="b" anchorCtr="0" compatLnSpc="1">
            <a:prstTxWarp prst="textNoShape">
              <a:avLst/>
            </a:prstTxWarp>
            <a:noAutofit/>
          </a:bodyPr>
          <a:lstStyle>
            <a:lvl1pPr algn="l" defTabSz="182431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4400" b="1" dirty="0">
              <a:solidFill>
                <a:srgbClr val="1A53EA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1C4129C-A5E4-D9F9-99D6-74A1E8C9F431}"/>
              </a:ext>
            </a:extLst>
          </p:cNvPr>
          <p:cNvSpPr txBox="1"/>
          <p:nvPr/>
        </p:nvSpPr>
        <p:spPr>
          <a:xfrm>
            <a:off x="17426399" y="12975408"/>
            <a:ext cx="689727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#GlobalGateway </a:t>
            </a:r>
            <a:r>
              <a:rPr lang="en-150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   </a:t>
            </a:r>
            <a:r>
              <a:rPr lang="en-US" sz="3200" b="1">
                <a:solidFill>
                  <a:srgbClr val="1A53EA"/>
                </a:solidFill>
                <a:latin typeface="Arial" panose="020B0604020202020204" pitchFamily="34" charset="0"/>
                <a:ea typeface="Noto Sans" panose="020B0802040504020204" pitchFamily="34" charset="0"/>
                <a:cs typeface="Arial" panose="020B0604020202020204" pitchFamily="34" charset="0"/>
              </a:rPr>
              <a:t>#TeamEurope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0328EAF-190E-321B-79B1-7CDDDB2C6029}"/>
              </a:ext>
            </a:extLst>
          </p:cNvPr>
          <p:cNvSpPr/>
          <p:nvPr/>
        </p:nvSpPr>
        <p:spPr>
          <a:xfrm>
            <a:off x="14502061" y="2475391"/>
            <a:ext cx="3786510" cy="350568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400" b="1" dirty="0">
                <a:latin typeface="Arial" panose="020B0604020202020204" pitchFamily="34" charset="0"/>
                <a:cs typeface="Arial" panose="020B0604020202020204" pitchFamily="34" charset="0"/>
              </a:rPr>
              <a:t>€3.5 Bn</a:t>
            </a:r>
          </a:p>
          <a:p>
            <a:pPr algn="ctr"/>
            <a:r>
              <a:rPr lang="en-IE" sz="1200" dirty="0">
                <a:latin typeface="Arial" panose="020B0604020202020204" pitchFamily="34" charset="0"/>
                <a:cs typeface="Arial" panose="020B0604020202020204" pitchFamily="34" charset="0"/>
              </a:rPr>
              <a:t>total investment (estimated)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A1DDE32-22F3-4035-8224-0469A7D15DC0}"/>
              </a:ext>
            </a:extLst>
          </p:cNvPr>
          <p:cNvGrpSpPr/>
          <p:nvPr/>
        </p:nvGrpSpPr>
        <p:grpSpPr>
          <a:xfrm>
            <a:off x="971877" y="4665142"/>
            <a:ext cx="13283126" cy="8066119"/>
            <a:chOff x="1578821" y="4611040"/>
            <a:chExt cx="13773090" cy="719664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37E4E9A-2977-1CCA-E7EB-EBA7EC2C72B8}"/>
                </a:ext>
              </a:extLst>
            </p:cNvPr>
            <p:cNvSpPr/>
            <p:nvPr/>
          </p:nvSpPr>
          <p:spPr>
            <a:xfrm>
              <a:off x="5333453" y="4611040"/>
              <a:ext cx="9993600" cy="1724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rtlCol="0" anchor="ctr" anchorCtr="0"/>
            <a:lstStyle/>
            <a:p>
              <a:pPr>
                <a:spcAft>
                  <a:spcPts val="500"/>
                </a:spcAft>
              </a:pPr>
              <a:r>
                <a:rPr lang="en-GB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Egypt and Greece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18ADC8D-05E6-102D-DECF-84CAD49D6885}"/>
                </a:ext>
              </a:extLst>
            </p:cNvPr>
            <p:cNvSpPr/>
            <p:nvPr/>
          </p:nvSpPr>
          <p:spPr>
            <a:xfrm>
              <a:off x="1578821" y="4620797"/>
              <a:ext cx="3649022" cy="1724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Partner countries</a:t>
              </a:r>
              <a:endParaRPr lang="en-GB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B743B7E-2FA3-3C0C-53A7-01B31A526E82}"/>
                </a:ext>
              </a:extLst>
            </p:cNvPr>
            <p:cNvSpPr/>
            <p:nvPr/>
          </p:nvSpPr>
          <p:spPr>
            <a:xfrm>
              <a:off x="5353331" y="6438844"/>
              <a:ext cx="9993600" cy="1724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rtlCol="0" anchor="ctr" anchorCtr="0"/>
            <a:lstStyle/>
            <a:p>
              <a:pPr algn="just">
                <a:spcAft>
                  <a:spcPts val="500"/>
                </a:spcAft>
              </a:pPr>
              <a:r>
                <a:rPr lang="en-GB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high-voltage electricity interconnection in the Eastern Mediterranean between Europe and Africa passing from Egypt to Greece.  The purpose would be to transmit 3 GW of green power, generated by solar and wind parks in Egypt, to the EU via Greece.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0AC39B5-50F2-0D10-27B2-9D6BEAB04460}"/>
                </a:ext>
              </a:extLst>
            </p:cNvPr>
            <p:cNvSpPr/>
            <p:nvPr/>
          </p:nvSpPr>
          <p:spPr>
            <a:xfrm>
              <a:off x="1591870" y="6438846"/>
              <a:ext cx="3649022" cy="17244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Objectives</a:t>
              </a:r>
              <a:endParaRPr lang="en-GB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79C0B8D-24D8-A8E7-4A22-7CB1C9C6DED5}"/>
                </a:ext>
              </a:extLst>
            </p:cNvPr>
            <p:cNvSpPr/>
            <p:nvPr/>
          </p:nvSpPr>
          <p:spPr>
            <a:xfrm>
              <a:off x="5358311" y="8266648"/>
              <a:ext cx="9993600" cy="1724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rtlCol="0" anchor="ctr" anchorCtr="0"/>
            <a:lstStyle/>
            <a:p>
              <a:pPr>
                <a:spcAft>
                  <a:spcPts val="500"/>
                </a:spcAft>
              </a:pPr>
              <a:r>
                <a:rPr lang="en-GB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Greece and other partners. </a:t>
              </a:r>
              <a:r>
                <a:rPr lang="en-GB" sz="240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Being determined.</a:t>
              </a:r>
              <a:endParaRPr lang="en-GB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8C328C7-73CD-99F1-8C1F-A1BF1E9827A9}"/>
                </a:ext>
              </a:extLst>
            </p:cNvPr>
            <p:cNvSpPr/>
            <p:nvPr/>
          </p:nvSpPr>
          <p:spPr>
            <a:xfrm>
              <a:off x="1598699" y="8266648"/>
              <a:ext cx="3649022" cy="1724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Partners</a:t>
              </a:r>
              <a:endParaRPr lang="en-GB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5B09978-9377-8EDC-EAA4-CA9DAD6734A1}"/>
                </a:ext>
              </a:extLst>
            </p:cNvPr>
            <p:cNvSpPr/>
            <p:nvPr/>
          </p:nvSpPr>
          <p:spPr>
            <a:xfrm>
              <a:off x="5347253" y="10084695"/>
              <a:ext cx="9991758" cy="17229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rtlCol="0" anchor="ctr" anchorCtr="0"/>
            <a:lstStyle/>
            <a:p>
              <a:pPr marL="342900" indent="-342900" algn="just">
                <a:spcAft>
                  <a:spcPts val="500"/>
                </a:spcAft>
                <a:buFontTx/>
                <a:buChar char="-"/>
              </a:pPr>
              <a:r>
                <a:rPr lang="en-GB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Feasibility study to be finalised.</a:t>
              </a:r>
            </a:p>
            <a:p>
              <a:pPr marL="342900" indent="-342900" algn="just">
                <a:spcAft>
                  <a:spcPts val="500"/>
                </a:spcAft>
                <a:buFontTx/>
                <a:buChar char="-"/>
              </a:pPr>
              <a:r>
                <a:rPr lang="fr-BE" sz="2400" dirty="0" err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Since</a:t>
              </a:r>
              <a:r>
                <a:rPr lang="fr-BE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25 </a:t>
              </a:r>
              <a:r>
                <a:rPr lang="fr-BE" sz="2400" dirty="0" err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October</a:t>
              </a:r>
              <a:r>
                <a:rPr lang="fr-BE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2023, </a:t>
              </a:r>
              <a:r>
                <a:rPr lang="fr-BE" sz="2400" dirty="0" err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  <a:r>
                <a:rPr lang="fr-BE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E" sz="24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retained in list of projects of mutual interest (PMI). Formal adoption by EC expected end November and then scrutiny of Council and EP at the beginning of 2024.</a:t>
              </a:r>
              <a:endParaRPr lang="en-GB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E5E94E3-09D0-F786-E4A5-2B475141753A}"/>
                </a:ext>
              </a:extLst>
            </p:cNvPr>
            <p:cNvSpPr/>
            <p:nvPr/>
          </p:nvSpPr>
          <p:spPr>
            <a:xfrm>
              <a:off x="1611748" y="10084697"/>
              <a:ext cx="3649022" cy="172299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Implementation stage</a:t>
              </a:r>
              <a:endParaRPr lang="en-GB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Title 3">
            <a:extLst>
              <a:ext uri="{FF2B5EF4-FFF2-40B4-BE49-F238E27FC236}">
                <a16:creationId xmlns:a16="http://schemas.microsoft.com/office/drawing/2014/main" id="{C99A31E3-6BC1-17E5-3B97-29D7BD672739}"/>
              </a:ext>
            </a:extLst>
          </p:cNvPr>
          <p:cNvSpPr txBox="1">
            <a:spLocks/>
          </p:cNvSpPr>
          <p:nvPr/>
        </p:nvSpPr>
        <p:spPr>
          <a:xfrm>
            <a:off x="1058541" y="703385"/>
            <a:ext cx="7914266" cy="3867730"/>
          </a:xfrm>
          <a:prstGeom prst="rect">
            <a:avLst/>
          </a:prstGeom>
        </p:spPr>
        <p:txBody>
          <a:bodyPr/>
          <a:lstStyle>
            <a:lvl1pPr algn="l" defTabSz="182431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7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energy / Flagship </a:t>
            </a:r>
            <a:br>
              <a:rPr lang="en-GB" sz="4400" dirty="0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rgbClr val="FFCC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Connectivity</a:t>
            </a:r>
            <a:r>
              <a:rPr lang="en-GB" sz="2200" dirty="0"/>
              <a:t/>
            </a:r>
            <a:br>
              <a:rPr lang="en-GB" sz="2200" dirty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GREGY project</a:t>
            </a:r>
            <a:endParaRPr lang="en-BE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09FF7C5A-D0DF-181C-F936-20A19444A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6" r="32636"/>
          <a:stretch/>
        </p:blipFill>
        <p:spPr>
          <a:xfrm>
            <a:off x="18566020" y="592732"/>
            <a:ext cx="5113554" cy="12010292"/>
          </a:xfrm>
          <a:prstGeom prst="rect">
            <a:avLst/>
          </a:prstGeom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F783C3-5388-42C3-5C33-C9F84017F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7958" y="962719"/>
            <a:ext cx="1917141" cy="133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85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C1DBF-BE34-C928-9A3D-7333514F2CEB}"/>
              </a:ext>
            </a:extLst>
          </p:cNvPr>
          <p:cNvSpPr txBox="1">
            <a:spLocks/>
          </p:cNvSpPr>
          <p:nvPr/>
        </p:nvSpPr>
        <p:spPr>
          <a:xfrm>
            <a:off x="1672252" y="480586"/>
            <a:ext cx="20979170" cy="1560843"/>
          </a:xfrm>
          <a:prstGeom prst="rect">
            <a:avLst/>
          </a:prstGeom>
        </p:spPr>
        <p:txBody>
          <a:bodyPr vert="horz" lIns="182428" tIns="91214" rIns="182428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824319"/>
            <a:r>
              <a:rPr lang="en-GB" sz="5187" dirty="0">
                <a:solidFill>
                  <a:srgbClr val="034EA2"/>
                </a:solidFill>
                <a:latin typeface="Arial"/>
              </a:rPr>
              <a:t>NEAR Task Force </a:t>
            </a:r>
          </a:p>
          <a:p>
            <a:pPr algn="ctr" defTabSz="1824319"/>
            <a:r>
              <a:rPr lang="en-GB" sz="5187" dirty="0">
                <a:solidFill>
                  <a:srgbClr val="034EA2"/>
                </a:solidFill>
                <a:latin typeface="Arial"/>
              </a:rPr>
              <a:t>Engagement with Private Sector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2341F93-71DF-38F1-CACB-8879D5059629}"/>
              </a:ext>
            </a:extLst>
          </p:cNvPr>
          <p:cNvSpPr txBox="1">
            <a:spLocks/>
          </p:cNvSpPr>
          <p:nvPr/>
        </p:nvSpPr>
        <p:spPr>
          <a:xfrm>
            <a:off x="1672252" y="4379180"/>
            <a:ext cx="20979170" cy="798240"/>
          </a:xfrm>
          <a:prstGeom prst="rect">
            <a:avLst/>
          </a:prstGeom>
        </p:spPr>
        <p:txBody>
          <a:bodyPr vert="horz" lIns="182428" tIns="91214" rIns="182428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824319"/>
            <a:r>
              <a:rPr lang="en-GB" sz="4788" b="1" dirty="0">
                <a:solidFill>
                  <a:srgbClr val="034EA2"/>
                </a:solidFill>
                <a:latin typeface="Arial"/>
              </a:rPr>
              <a:t>Remit</a:t>
            </a:r>
          </a:p>
          <a:p>
            <a:pPr algn="ctr" defTabSz="1824319"/>
            <a:endParaRPr lang="en-GB" sz="4788" b="1" dirty="0">
              <a:solidFill>
                <a:srgbClr val="034EA2"/>
              </a:solidFill>
              <a:latin typeface="Arial"/>
            </a:endParaRPr>
          </a:p>
          <a:p>
            <a:pPr defTabSz="1824319"/>
            <a:r>
              <a:rPr lang="en-GB" sz="4800" dirty="0">
                <a:solidFill>
                  <a:srgbClr val="034EA2"/>
                </a:solidFill>
                <a:latin typeface="Arial"/>
              </a:rPr>
              <a:t>Engage with European private sector to </a:t>
            </a:r>
            <a:r>
              <a:rPr lang="en-US" sz="4800" dirty="0">
                <a:solidFill>
                  <a:srgbClr val="034EA2"/>
                </a:solidFill>
                <a:latin typeface="Arial"/>
              </a:rPr>
              <a:t>to deliver EU policy objectives</a:t>
            </a:r>
            <a:endParaRPr lang="en-GB" sz="4800" dirty="0">
              <a:solidFill>
                <a:srgbClr val="034EA2"/>
              </a:solidFill>
              <a:latin typeface="Arial"/>
            </a:endParaRPr>
          </a:p>
          <a:p>
            <a:pPr algn="ctr" defTabSz="1824319"/>
            <a:endParaRPr lang="en-GB" sz="4788" b="1" dirty="0">
              <a:solidFill>
                <a:srgbClr val="034EA2"/>
              </a:solid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38D61F-FA52-D86E-0811-50528710087E}"/>
              </a:ext>
            </a:extLst>
          </p:cNvPr>
          <p:cNvSpPr/>
          <p:nvPr/>
        </p:nvSpPr>
        <p:spPr>
          <a:xfrm>
            <a:off x="342051" y="5177420"/>
            <a:ext cx="23639572" cy="7477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2160" lvl="1" algn="ctr" defTabSz="1824319" fontAlgn="base"/>
            <a:r>
              <a:rPr lang="en-GB" sz="4788" b="1" dirty="0">
                <a:solidFill>
                  <a:srgbClr val="034EA2"/>
                </a:solidFill>
                <a:latin typeface="Arial"/>
                <a:ea typeface="+mj-ea"/>
                <a:cs typeface="+mj-cs"/>
              </a:rPr>
              <a:t>Objectives</a:t>
            </a:r>
            <a:endParaRPr lang="en-US" sz="4788" b="1" dirty="0">
              <a:solidFill>
                <a:srgbClr val="034EA2"/>
              </a:solidFill>
              <a:latin typeface="Arial"/>
              <a:ea typeface="+mj-ea"/>
              <a:cs typeface="+mj-cs"/>
            </a:endParaRPr>
          </a:p>
          <a:p>
            <a:pPr marL="1596280" lvl="1" indent="-684120" defTabSz="1824319" fontAlgn="base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34EA2"/>
                </a:solidFill>
                <a:latin typeface="Arial"/>
                <a:ea typeface="+mj-ea"/>
                <a:cs typeface="+mj-cs"/>
              </a:rPr>
              <a:t>Delivering the EIP targets: generate EUR 77bn of investments in the </a:t>
            </a:r>
            <a:r>
              <a:rPr lang="en-US" sz="4800" dirty="0" err="1">
                <a:solidFill>
                  <a:srgbClr val="034EA2"/>
                </a:solidFill>
                <a:latin typeface="Arial"/>
                <a:ea typeface="+mj-ea"/>
                <a:cs typeface="+mj-cs"/>
              </a:rPr>
              <a:t>Neighb</a:t>
            </a:r>
            <a:r>
              <a:rPr lang="en-US" sz="4800" dirty="0">
                <a:solidFill>
                  <a:srgbClr val="034EA2"/>
                </a:solidFill>
                <a:latin typeface="Arial"/>
                <a:ea typeface="+mj-ea"/>
                <a:cs typeface="+mj-cs"/>
              </a:rPr>
              <a:t>. and the Western Balkans</a:t>
            </a:r>
          </a:p>
          <a:p>
            <a:pPr marL="912160" lvl="1" defTabSz="1824319" fontAlgn="base"/>
            <a:endParaRPr lang="en-US" sz="4800" dirty="0">
              <a:solidFill>
                <a:srgbClr val="034EA2"/>
              </a:solidFill>
              <a:latin typeface="Arial"/>
              <a:ea typeface="+mj-ea"/>
              <a:cs typeface="+mj-cs"/>
            </a:endParaRPr>
          </a:p>
          <a:p>
            <a:pPr marL="1596280" lvl="1" indent="-684120" defTabSz="1824319" fontAlgn="base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34EA2"/>
                </a:solidFill>
                <a:latin typeface="Arial"/>
                <a:ea typeface="+mj-ea"/>
                <a:cs typeface="+mj-cs"/>
              </a:rPr>
              <a:t>Filling the investment gap in strategic sectors, in partner countries</a:t>
            </a:r>
          </a:p>
          <a:p>
            <a:pPr marL="912160" lvl="1" defTabSz="1824319" fontAlgn="base"/>
            <a:endParaRPr lang="en-US" sz="4800" dirty="0">
              <a:solidFill>
                <a:srgbClr val="034EA2"/>
              </a:solidFill>
              <a:latin typeface="Arial"/>
              <a:ea typeface="+mj-ea"/>
              <a:cs typeface="+mj-cs"/>
            </a:endParaRPr>
          </a:p>
          <a:p>
            <a:pPr marL="1596280" lvl="1" indent="-684120" defTabSz="1824319" fontAlgn="base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34EA2"/>
                </a:solidFill>
                <a:latin typeface="Arial"/>
                <a:ea typeface="+mj-ea"/>
                <a:cs typeface="+mj-cs"/>
              </a:rPr>
              <a:t>Contribute to the EU Open Strategic Autonomy</a:t>
            </a:r>
          </a:p>
          <a:p>
            <a:pPr marL="912160" lvl="1" defTabSz="1824319" fontAlgn="base"/>
            <a:endParaRPr lang="en-US" sz="4800" dirty="0">
              <a:solidFill>
                <a:srgbClr val="034EA2"/>
              </a:solidFill>
              <a:latin typeface="Arial"/>
              <a:ea typeface="+mj-ea"/>
              <a:cs typeface="+mj-cs"/>
            </a:endParaRPr>
          </a:p>
          <a:p>
            <a:pPr marL="1596280" lvl="1" indent="-684120" defTabSz="1824319" fontAlgn="base">
              <a:buFont typeface="Arial" panose="020B0604020202020204" pitchFamily="34" charset="0"/>
              <a:buChar char="•"/>
            </a:pPr>
            <a:r>
              <a:rPr lang="en-GB" sz="4800" dirty="0">
                <a:solidFill>
                  <a:srgbClr val="034EA2"/>
                </a:solidFill>
                <a:latin typeface="Arial"/>
                <a:ea typeface="+mj-ea"/>
                <a:cs typeface="+mj-cs"/>
              </a:rPr>
              <a:t>Contributing to EU economic partnerships with NEAR countries: building on the socio-economic analysis to deliver priority investments</a:t>
            </a:r>
          </a:p>
        </p:txBody>
      </p:sp>
    </p:spTree>
    <p:extLst>
      <p:ext uri="{BB962C8B-B14F-4D97-AF65-F5344CB8AC3E}">
        <p14:creationId xmlns:p14="http://schemas.microsoft.com/office/powerpoint/2010/main" val="417916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71616"/>
      </a:dk1>
      <a:lt1>
        <a:sysClr val="window" lastClr="FFFFFF"/>
      </a:lt1>
      <a:dk2>
        <a:srgbClr val="44546A"/>
      </a:dk2>
      <a:lt2>
        <a:srgbClr val="FF5C55"/>
      </a:lt2>
      <a:accent1>
        <a:srgbClr val="1A54EB"/>
      </a:accent1>
      <a:accent2>
        <a:srgbClr val="FFCC03"/>
      </a:accent2>
      <a:accent3>
        <a:srgbClr val="8F4099"/>
      </a:accent3>
      <a:accent4>
        <a:srgbClr val="18BAA8"/>
      </a:accent4>
      <a:accent5>
        <a:srgbClr val="404042"/>
      </a:accent5>
      <a:accent6>
        <a:srgbClr val="00125C"/>
      </a:accent6>
      <a:hlink>
        <a:srgbClr val="0563C1"/>
      </a:hlink>
      <a:folHlink>
        <a:srgbClr val="FF5C5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rgbClr val="171616"/>
      </a:dk1>
      <a:lt1>
        <a:sysClr val="window" lastClr="FFFFFF"/>
      </a:lt1>
      <a:dk2>
        <a:srgbClr val="44546A"/>
      </a:dk2>
      <a:lt2>
        <a:srgbClr val="FF5C55"/>
      </a:lt2>
      <a:accent1>
        <a:srgbClr val="1A54EB"/>
      </a:accent1>
      <a:accent2>
        <a:srgbClr val="FFCC03"/>
      </a:accent2>
      <a:accent3>
        <a:srgbClr val="8F4099"/>
      </a:accent3>
      <a:accent4>
        <a:srgbClr val="18BAA8"/>
      </a:accent4>
      <a:accent5>
        <a:srgbClr val="404042"/>
      </a:accent5>
      <a:accent6>
        <a:srgbClr val="00125C"/>
      </a:accent6>
      <a:hlink>
        <a:srgbClr val="0563C1"/>
      </a:hlink>
      <a:folHlink>
        <a:srgbClr val="FF5C5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392E8ADFE8694CB47A0ED9AF0A856A" ma:contentTypeVersion="7" ma:contentTypeDescription="Create a new document." ma:contentTypeScope="" ma:versionID="f23003e16627798361a3809341ab20ea">
  <xsd:schema xmlns:xsd="http://www.w3.org/2001/XMLSchema" xmlns:xs="http://www.w3.org/2001/XMLSchema" xmlns:p="http://schemas.microsoft.com/office/2006/metadata/properties" xmlns:ns2="215c848a-c450-4216-b5d7-67c0a3e5a4cf" xmlns:ns3="3261c53a-6e59-4cbd-82f8-37d575d39092" targetNamespace="http://schemas.microsoft.com/office/2006/metadata/properties" ma:root="true" ma:fieldsID="00c4f66429b8f593c4de07d3635416f4" ns2:_="" ns3:_="">
    <xsd:import namespace="215c848a-c450-4216-b5d7-67c0a3e5a4cf"/>
    <xsd:import namespace="3261c53a-6e59-4cbd-82f8-37d575d390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5c848a-c450-4216-b5d7-67c0a3e5a4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61c53a-6e59-4cbd-82f8-37d575d3909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12E08C-2025-461A-818E-17BDF9C970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69CE4A-B2B0-4979-9E37-7ECA2EC792F7}">
  <ds:schemaRefs>
    <ds:schemaRef ds:uri="215c848a-c450-4216-b5d7-67c0a3e5a4cf"/>
    <ds:schemaRef ds:uri="3261c53a-6e59-4cbd-82f8-37d575d3909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69B7604-DADB-44B7-9C65-3E2E7755E563}">
  <ds:schemaRefs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3261c53a-6e59-4cbd-82f8-37d575d39092"/>
    <ds:schemaRef ds:uri="215c848a-c450-4216-b5d7-67c0a3e5a4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Words>741</Words>
  <Application>Microsoft Office PowerPoint</Application>
  <PresentationFormat>Custom</PresentationFormat>
  <Paragraphs>131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DejaVu Sans</vt:lpstr>
      <vt:lpstr>Noto Sans</vt:lpstr>
      <vt:lpstr>Symbol</vt:lpstr>
      <vt:lpstr>Times New Roman</vt:lpstr>
      <vt:lpstr>Verdana</vt:lpstr>
      <vt:lpstr>Office Theme</vt:lpstr>
      <vt:lpstr>1_Office Theme</vt:lpstr>
      <vt:lpstr>2_Office Theme</vt:lpstr>
      <vt:lpstr>3_Office Theme</vt:lpstr>
      <vt:lpstr>   NEAR supports to investments and engagement with private sector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Workstreams</vt:lpstr>
      <vt:lpstr>PowerPoint Presentation</vt:lpstr>
      <vt:lpstr>Thank you  INTPA-GLOBAL-GATEWAY@ec.europa.eu T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CORRE Gwenaelle (INTPA)</dc:creator>
  <cp:lastModifiedBy>Umut Dağ</cp:lastModifiedBy>
  <cp:revision>78</cp:revision>
  <cp:lastPrinted>2023-11-08T16:36:05Z</cp:lastPrinted>
  <dcterms:created xsi:type="dcterms:W3CDTF">2021-11-10T13:16:55Z</dcterms:created>
  <dcterms:modified xsi:type="dcterms:W3CDTF">2024-06-11T10:20:46Z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0x01010048392E8ADFE8694CB47A0ED9AF0A856A</vt:lpwstr>
  </property>
  <property fmtid="{D5CDD505-2E9C-101B-9397-08002B2CF9AE}" pid="3" name="MediaServiceImageTags">
    <vt:lpwstr/>
  </property>
  <property fmtid="{D5CDD505-2E9C-101B-9397-08002B2CF9AE}" pid="4" name="MSIP_Label_6bd9ddd1-4d20-43f6-abfa-fc3c07406f94_Enabled">
    <vt:lpwstr>true</vt:lpwstr>
  </property>
  <property fmtid="{D5CDD505-2E9C-101B-9397-08002B2CF9AE}" pid="5" name="MSIP_Label_6bd9ddd1-4d20-43f6-abfa-fc3c07406f94_SetDate">
    <vt:lpwstr>2023-04-20T11:43:27Z</vt:lpwstr>
  </property>
  <property fmtid="{D5CDD505-2E9C-101B-9397-08002B2CF9AE}" pid="6" name="MSIP_Label_6bd9ddd1-4d20-43f6-abfa-fc3c07406f94_Method">
    <vt:lpwstr>Standard</vt:lpwstr>
  </property>
  <property fmtid="{D5CDD505-2E9C-101B-9397-08002B2CF9AE}" pid="7" name="MSIP_Label_6bd9ddd1-4d20-43f6-abfa-fc3c07406f94_Name">
    <vt:lpwstr>Commission Use</vt:lpwstr>
  </property>
  <property fmtid="{D5CDD505-2E9C-101B-9397-08002B2CF9AE}" pid="8" name="MSIP_Label_6bd9ddd1-4d20-43f6-abfa-fc3c07406f94_SiteId">
    <vt:lpwstr>b24c8b06-522c-46fe-9080-70926f8dddb1</vt:lpwstr>
  </property>
  <property fmtid="{D5CDD505-2E9C-101B-9397-08002B2CF9AE}" pid="9" name="MSIP_Label_6bd9ddd1-4d20-43f6-abfa-fc3c07406f94_ActionId">
    <vt:lpwstr>a1252c34-74f0-4b14-8ae0-6bc9e3f03427</vt:lpwstr>
  </property>
  <property fmtid="{D5CDD505-2E9C-101B-9397-08002B2CF9AE}" pid="10" name="MSIP_Label_6bd9ddd1-4d20-43f6-abfa-fc3c07406f94_ContentBits">
    <vt:lpwstr>0</vt:lpwstr>
  </property>
</Properties>
</file>