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36" r:id="rId5"/>
    <p:sldMasterId id="2147483858" r:id="rId6"/>
    <p:sldMasterId id="2147483878" r:id="rId7"/>
  </p:sldMasterIdLst>
  <p:notesMasterIdLst>
    <p:notesMasterId r:id="rId20"/>
  </p:notesMasterIdLst>
  <p:handoutMasterIdLst>
    <p:handoutMasterId r:id="rId21"/>
  </p:handoutMasterIdLst>
  <p:sldIdLst>
    <p:sldId id="1367" r:id="rId8"/>
    <p:sldId id="1365" r:id="rId9"/>
    <p:sldId id="1381" r:id="rId10"/>
    <p:sldId id="430" r:id="rId11"/>
    <p:sldId id="433" r:id="rId12"/>
    <p:sldId id="434" r:id="rId13"/>
    <p:sldId id="300" r:id="rId14"/>
    <p:sldId id="1384" r:id="rId15"/>
    <p:sldId id="1386" r:id="rId16"/>
    <p:sldId id="399" r:id="rId17"/>
    <p:sldId id="1385" r:id="rId18"/>
    <p:sldId id="1364" r:id="rId19"/>
  </p:sldIdLst>
  <p:sldSz cx="24323675" cy="13716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/>
        </p14:section>
        <p14:section name="Internal pages" id="{7441D39D-2AAE-4B9F-AA88-0EFA3D61CE2F}">
          <p14:sldIdLst>
            <p14:sldId id="1367"/>
            <p14:sldId id="1365"/>
            <p14:sldId id="1381"/>
            <p14:sldId id="430"/>
            <p14:sldId id="433"/>
            <p14:sldId id="434"/>
            <p14:sldId id="300"/>
            <p14:sldId id="1384"/>
            <p14:sldId id="1386"/>
            <p14:sldId id="399"/>
            <p14:sldId id="1385"/>
            <p14:sldId id="1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842EAE-A65A-3A0E-F9B3-16D125CC6B43}" name="BOGDAN Danijela (INTPA)" initials="B(" userId="S::danijela.bogdan@ec.europa.eu::c406d433-d497-4aba-8d8c-fe7669c795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E Gwenaelle (DEVCO-EXT)" initials="CG(" lastIdx="1" clrIdx="0">
    <p:extLst>
      <p:ext uri="{19B8F6BF-5375-455C-9EA6-DF929625EA0E}">
        <p15:presenceInfo xmlns:p15="http://schemas.microsoft.com/office/powerpoint/2012/main" userId="S-1-5-21-1606980848-2025429265-839522115-1234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8A6"/>
    <a:srgbClr val="1A53EA"/>
    <a:srgbClr val="00125C"/>
    <a:srgbClr val="FFCC02"/>
    <a:srgbClr val="FF5C55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924" y="84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D579D-E903-4AB5-965E-F64C602FACC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5075"/>
            <a:ext cx="59055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C37F2-CDEA-4FDC-9B1F-71094AC0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C37F2-CDEA-4FDC-9B1F-71094AC0C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500063"/>
            <a:ext cx="4438650" cy="2503487"/>
          </a:xfrm>
          <a:prstGeom prst="rect">
            <a:avLst/>
          </a:prstGeom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0DB15-B4A3-49FA-9B97-2090E2E8D594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8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500063"/>
            <a:ext cx="4438650" cy="2503487"/>
          </a:xfrm>
          <a:prstGeom prst="rect">
            <a:avLst/>
          </a:prstGeom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0DB15-B4A3-49FA-9B97-2090E2E8D594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2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703466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03466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703466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35644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35644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35644" y="9148178"/>
            <a:ext cx="4567822" cy="4567822"/>
          </a:xfrm>
        </p:spPr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BAF08B6-9D83-AC2B-4C50-28AB482E4F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67822" y="12534"/>
            <a:ext cx="4567822" cy="4567822"/>
          </a:xfrm>
          <a:ln>
            <a:noFill/>
          </a:ln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B6905-4D4A-E067-1B81-92551FA318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7822" y="4580356"/>
            <a:ext cx="4567822" cy="4567822"/>
          </a:xfrm>
        </p:spPr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56824DE-2FAC-4A19-C391-C42CF6767A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67822" y="9148178"/>
            <a:ext cx="4567822" cy="4567822"/>
          </a:xfrm>
          <a:ln>
            <a:noFill/>
          </a:ln>
        </p:spPr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B612C7A-9FA7-EF87-35C0-8E24534369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5068"/>
            <a:ext cx="4567822" cy="4567822"/>
          </a:xfrm>
        </p:spPr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A07D87-1B1B-8CAC-C98C-0EFCEC166B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592890"/>
            <a:ext cx="4567822" cy="4567822"/>
          </a:xfrm>
          <a:ln>
            <a:noFill/>
          </a:ln>
        </p:spPr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047D2D-DF06-6F1F-D989-55B287E47D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9160712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1407607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362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99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4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401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5284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09182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90502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92710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9704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42772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9910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0655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264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26845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97326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956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73686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41219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0595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3745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9659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993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1315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258561167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989448942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904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714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24323675" cy="2156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5" name="Rectangle 4"/>
          <p:cNvSpPr/>
          <p:nvPr userDrawn="1"/>
        </p:nvSpPr>
        <p:spPr>
          <a:xfrm>
            <a:off x="0" y="2156347"/>
            <a:ext cx="24323675" cy="11559654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03" y="516084"/>
            <a:ext cx="3311373" cy="23049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37399" y="3985145"/>
            <a:ext cx="20080646" cy="4299046"/>
          </a:xfrm>
        </p:spPr>
        <p:txBody>
          <a:bodyPr wrap="none" anchor="t">
            <a:noAutofit/>
          </a:bodyPr>
          <a:lstStyle>
            <a:lvl1pPr algn="l">
              <a:defRPr sz="11971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2253" y="3957851"/>
            <a:ext cx="0" cy="97581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453910" y="13238328"/>
            <a:ext cx="1411318" cy="481188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137401" y="8836098"/>
            <a:ext cx="20080646" cy="1795508"/>
          </a:xfrm>
        </p:spPr>
        <p:txBody>
          <a:bodyPr>
            <a:noAutofit/>
          </a:bodyPr>
          <a:lstStyle>
            <a:lvl1pPr marL="0" indent="0" algn="l">
              <a:buNone/>
              <a:defRPr sz="5586" i="0">
                <a:solidFill>
                  <a:schemeClr val="accent5"/>
                </a:solidFill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161838" y="11115806"/>
            <a:ext cx="10055687" cy="105799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389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78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00577"/>
            <a:ext cx="24323675" cy="100366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24323675" cy="2156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5" name="Rectangle 4"/>
          <p:cNvSpPr/>
          <p:nvPr userDrawn="1"/>
        </p:nvSpPr>
        <p:spPr>
          <a:xfrm>
            <a:off x="0" y="2156348"/>
            <a:ext cx="24323675" cy="57816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03" y="516084"/>
            <a:ext cx="3311373" cy="23049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37399" y="3985145"/>
            <a:ext cx="20080646" cy="1745294"/>
          </a:xfrm>
        </p:spPr>
        <p:txBody>
          <a:bodyPr anchor="t">
            <a:normAutofit/>
          </a:bodyPr>
          <a:lstStyle>
            <a:lvl1pPr algn="l">
              <a:defRPr sz="11971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2253" y="3957851"/>
            <a:ext cx="0" cy="97581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453910" y="13238328"/>
            <a:ext cx="1411318" cy="481188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137401" y="6134936"/>
            <a:ext cx="20080646" cy="1795508"/>
          </a:xfrm>
        </p:spPr>
        <p:txBody>
          <a:bodyPr>
            <a:noAutofit/>
          </a:bodyPr>
          <a:lstStyle>
            <a:lvl1pPr marL="0" indent="0" algn="l">
              <a:buNone/>
              <a:defRPr sz="5586" i="0">
                <a:solidFill>
                  <a:schemeClr val="accent5"/>
                </a:solidFill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161838" y="11567070"/>
            <a:ext cx="10055687" cy="1057996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4389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49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4438"/>
            <a:ext cx="24323675" cy="1211838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552" y="2156347"/>
            <a:ext cx="24334341" cy="11566478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24323675" cy="2156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37399" y="3985145"/>
            <a:ext cx="20080646" cy="4299046"/>
          </a:xfrm>
        </p:spPr>
        <p:txBody>
          <a:bodyPr wrap="none" anchor="t">
            <a:noAutofit/>
          </a:bodyPr>
          <a:lstStyle>
            <a:lvl1pPr algn="l">
              <a:defRPr sz="11971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2253" y="3957851"/>
            <a:ext cx="0" cy="97581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453910" y="13238328"/>
            <a:ext cx="1411318" cy="481188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137401" y="8836098"/>
            <a:ext cx="20080646" cy="1795508"/>
          </a:xfrm>
        </p:spPr>
        <p:txBody>
          <a:bodyPr wrap="none">
            <a:noAutofit/>
          </a:bodyPr>
          <a:lstStyle>
            <a:lvl1pPr marL="0" indent="0" algn="l">
              <a:buNone/>
              <a:defRPr sz="5586" i="0">
                <a:solidFill>
                  <a:schemeClr val="accent5"/>
                </a:solidFill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03" y="516084"/>
            <a:ext cx="3311373" cy="230492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161838" y="11115806"/>
            <a:ext cx="10055687" cy="1057996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4389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01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083" y="2244726"/>
            <a:ext cx="21299252" cy="4775200"/>
          </a:xfrm>
        </p:spPr>
        <p:txBody>
          <a:bodyPr anchor="b">
            <a:noAutofit/>
          </a:bodyPr>
          <a:lstStyle>
            <a:lvl1pPr algn="l">
              <a:defRPr sz="1197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5083" y="7204076"/>
            <a:ext cx="21299252" cy="3311524"/>
          </a:xfrm>
        </p:spPr>
        <p:txBody>
          <a:bodyPr>
            <a:noAutofit/>
          </a:bodyPr>
          <a:lstStyle>
            <a:lvl1pPr marL="0" indent="0" algn="l">
              <a:buNone/>
              <a:defRPr sz="4788">
                <a:solidFill>
                  <a:schemeClr val="bg1"/>
                </a:solidFill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2253" y="0"/>
            <a:ext cx="0" cy="65918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5814" y="12090515"/>
            <a:ext cx="3428521" cy="9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1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8058" y="12091730"/>
            <a:ext cx="3423908" cy="9010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48698" y="2244726"/>
            <a:ext cx="20262341" cy="4775200"/>
          </a:xfrm>
        </p:spPr>
        <p:txBody>
          <a:bodyPr anchor="b">
            <a:noAutofit/>
          </a:bodyPr>
          <a:lstStyle>
            <a:lvl1pPr algn="l">
              <a:defRPr sz="1197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672253" y="0"/>
            <a:ext cx="0" cy="65918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135084" y="7204076"/>
            <a:ext cx="20262341" cy="3311524"/>
          </a:xfrm>
        </p:spPr>
        <p:txBody>
          <a:bodyPr>
            <a:noAutofit/>
          </a:bodyPr>
          <a:lstStyle>
            <a:lvl1pPr marL="0" indent="0" algn="l">
              <a:buNone/>
              <a:defRPr sz="4788">
                <a:solidFill>
                  <a:schemeClr val="tx1"/>
                </a:solidFill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14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24323675" cy="6857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48698" y="2244726"/>
            <a:ext cx="20262341" cy="2480696"/>
          </a:xfrm>
        </p:spPr>
        <p:txBody>
          <a:bodyPr anchor="b">
            <a:noAutofit/>
          </a:bodyPr>
          <a:lstStyle>
            <a:lvl1pPr algn="l">
              <a:defRPr sz="1197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672253" y="1"/>
            <a:ext cx="0" cy="472542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72254" y="8321653"/>
            <a:ext cx="21724998" cy="3240290"/>
          </a:xfrm>
        </p:spPr>
        <p:txBody>
          <a:bodyPr>
            <a:noAutofit/>
          </a:bodyPr>
          <a:lstStyle>
            <a:lvl1pPr marL="0" indent="0" algn="l">
              <a:buNone/>
              <a:defRPr sz="2793">
                <a:solidFill>
                  <a:schemeClr val="bg1">
                    <a:lumMod val="50000"/>
                  </a:schemeClr>
                </a:solidFill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06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24323675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359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48698" y="2244726"/>
            <a:ext cx="20262341" cy="2480696"/>
          </a:xfrm>
        </p:spPr>
        <p:txBody>
          <a:bodyPr anchor="b">
            <a:noAutofit/>
          </a:bodyPr>
          <a:lstStyle>
            <a:lvl1pPr algn="l">
              <a:defRPr sz="1197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672253" y="1"/>
            <a:ext cx="0" cy="472542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72254" y="8321653"/>
            <a:ext cx="21724998" cy="3240290"/>
          </a:xfrm>
        </p:spPr>
        <p:txBody>
          <a:bodyPr>
            <a:noAutofit/>
          </a:bodyPr>
          <a:lstStyle>
            <a:lvl1pPr marL="0" indent="0" algn="l">
              <a:buNone/>
              <a:defRPr sz="2793">
                <a:solidFill>
                  <a:schemeClr val="bg1">
                    <a:lumMod val="50000"/>
                  </a:schemeClr>
                </a:solidFill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98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251" y="3651250"/>
            <a:ext cx="21757438" cy="7763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591"/>
              </a:spcAft>
              <a:defRPr/>
            </a:lvl1pPr>
            <a:lvl2pPr>
              <a:lnSpc>
                <a:spcPct val="100000"/>
              </a:lnSpc>
              <a:spcAft>
                <a:spcPts val="3591"/>
              </a:spcAft>
              <a:defRPr/>
            </a:lvl2pPr>
            <a:lvl3pPr>
              <a:lnSpc>
                <a:spcPct val="100000"/>
              </a:lnSpc>
              <a:spcAft>
                <a:spcPts val="3591"/>
              </a:spcAft>
              <a:defRPr/>
            </a:lvl3pPr>
            <a:lvl4pPr>
              <a:lnSpc>
                <a:spcPct val="100000"/>
              </a:lnSpc>
              <a:spcAft>
                <a:spcPts val="3591"/>
              </a:spcAft>
              <a:defRPr/>
            </a:lvl4pPr>
            <a:lvl5pPr>
              <a:lnSpc>
                <a:spcPct val="100000"/>
              </a:lnSpc>
              <a:spcAft>
                <a:spcPts val="3591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71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248" y="3651251"/>
            <a:ext cx="10629638" cy="7812870"/>
          </a:xfrm>
        </p:spPr>
        <p:txBody>
          <a:bodyPr>
            <a:noAutofit/>
          </a:bodyPr>
          <a:lstStyle>
            <a:lvl1pPr>
              <a:spcAft>
                <a:spcPts val="3591"/>
              </a:spcAft>
              <a:defRPr/>
            </a:lvl1pPr>
            <a:lvl2pPr>
              <a:spcAft>
                <a:spcPts val="3591"/>
              </a:spcAft>
              <a:defRPr/>
            </a:lvl2pPr>
            <a:lvl3pPr>
              <a:spcAft>
                <a:spcPts val="3591"/>
              </a:spcAft>
              <a:defRPr/>
            </a:lvl3pPr>
            <a:lvl4pPr>
              <a:spcAft>
                <a:spcPts val="3591"/>
              </a:spcAft>
              <a:defRPr/>
            </a:lvl4pPr>
            <a:lvl5pPr>
              <a:spcAft>
                <a:spcPts val="3591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2822" y="3651251"/>
            <a:ext cx="10629638" cy="7812870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0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248" y="3651251"/>
            <a:ext cx="10629638" cy="7812870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2822" y="3651251"/>
            <a:ext cx="10629638" cy="781287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47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250" y="3651252"/>
            <a:ext cx="6700360" cy="75262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9187174" y="3651250"/>
            <a:ext cx="6700360" cy="75262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16702100" y="3651250"/>
            <a:ext cx="6700360" cy="75262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47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422" y="3362326"/>
            <a:ext cx="10290054" cy="1647824"/>
          </a:xfrm>
        </p:spPr>
        <p:txBody>
          <a:bodyPr wrap="square" anchor="b">
            <a:noAutofit/>
          </a:bodyPr>
          <a:lstStyle>
            <a:lvl1pPr marL="0" indent="0">
              <a:buNone/>
              <a:defRPr sz="5586" b="1">
                <a:solidFill>
                  <a:schemeClr val="tx2"/>
                </a:solidFill>
              </a:defRPr>
            </a:lvl1pPr>
            <a:lvl2pPr marL="912160" indent="0">
              <a:buNone/>
              <a:defRPr sz="3990" b="1"/>
            </a:lvl2pPr>
            <a:lvl3pPr marL="1824319" indent="0">
              <a:buNone/>
              <a:defRPr sz="3591" b="1"/>
            </a:lvl3pPr>
            <a:lvl4pPr marL="2736479" indent="0">
              <a:buNone/>
              <a:defRPr sz="3192" b="1"/>
            </a:lvl4pPr>
            <a:lvl5pPr marL="3648639" indent="0">
              <a:buNone/>
              <a:defRPr sz="3192" b="1"/>
            </a:lvl5pPr>
            <a:lvl6pPr marL="4560799" indent="0">
              <a:buNone/>
              <a:defRPr sz="3192" b="1"/>
            </a:lvl6pPr>
            <a:lvl7pPr marL="5472958" indent="0">
              <a:buNone/>
              <a:defRPr sz="3192" b="1"/>
            </a:lvl7pPr>
            <a:lvl8pPr marL="6385118" indent="0">
              <a:buNone/>
              <a:defRPr sz="3192" b="1"/>
            </a:lvl8pPr>
            <a:lvl9pPr marL="7297278" indent="0">
              <a:buNone/>
              <a:defRPr sz="319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5422" y="5010151"/>
            <a:ext cx="10290054" cy="6194662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13860" y="3362326"/>
            <a:ext cx="10340730" cy="164782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5586" b="1">
                <a:solidFill>
                  <a:schemeClr val="tx2"/>
                </a:solidFill>
              </a:defRPr>
            </a:lvl1pPr>
            <a:lvl2pPr marL="912160" indent="0">
              <a:buNone/>
              <a:defRPr sz="3990" b="1"/>
            </a:lvl2pPr>
            <a:lvl3pPr marL="1824319" indent="0">
              <a:buNone/>
              <a:defRPr sz="3591" b="1"/>
            </a:lvl3pPr>
            <a:lvl4pPr marL="2736479" indent="0">
              <a:buNone/>
              <a:defRPr sz="3192" b="1"/>
            </a:lvl4pPr>
            <a:lvl5pPr marL="3648639" indent="0">
              <a:buNone/>
              <a:defRPr sz="3192" b="1"/>
            </a:lvl5pPr>
            <a:lvl6pPr marL="4560799" indent="0">
              <a:buNone/>
              <a:defRPr sz="3192" b="1"/>
            </a:lvl6pPr>
            <a:lvl7pPr marL="5472958" indent="0">
              <a:buNone/>
              <a:defRPr sz="3192" b="1"/>
            </a:lvl7pPr>
            <a:lvl8pPr marL="6385118" indent="0">
              <a:buNone/>
              <a:defRPr sz="3192" b="1"/>
            </a:lvl8pPr>
            <a:lvl9pPr marL="7297278" indent="0">
              <a:buNone/>
              <a:defRPr sz="319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13860" y="5010151"/>
            <a:ext cx="10340730" cy="6194662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34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03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18974" y="-119270"/>
            <a:ext cx="12280812" cy="1396779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412193" y="3985147"/>
            <a:ext cx="17058338" cy="723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382" y="1487605"/>
            <a:ext cx="1087150" cy="10898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155" y="3985145"/>
            <a:ext cx="16411378" cy="7233314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191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0383" y="3651251"/>
            <a:ext cx="9829304" cy="753991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3600382" y="965721"/>
            <a:ext cx="9315429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92536" y="-92765"/>
            <a:ext cx="12254374" cy="13928034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2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36642" y="4569335"/>
            <a:ext cx="6267781" cy="4181474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63807" y="4569337"/>
            <a:ext cx="6267781" cy="4181474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850224" y="4569335"/>
            <a:ext cx="6267781" cy="4181474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407577" y="8077369"/>
            <a:ext cx="5325907" cy="30484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399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21161" y="8083889"/>
            <a:ext cx="5325907" cy="30484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399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6234742" y="8074875"/>
            <a:ext cx="5325907" cy="30484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399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19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09363" y="4319914"/>
            <a:ext cx="4911002" cy="327631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409361" y="7937762"/>
            <a:ext cx="4911002" cy="327631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617802" y="4319913"/>
            <a:ext cx="4911006" cy="327631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826243" y="7937760"/>
            <a:ext cx="5027531" cy="3276316"/>
          </a:xfrm>
          <a:noFill/>
        </p:spPr>
        <p:txBody>
          <a:bodyPr tIns="90000"/>
          <a:lstStyle>
            <a:lvl1pPr marL="0" indent="0" algn="l">
              <a:buNone/>
              <a:defRPr sz="399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062120" y="4319915"/>
            <a:ext cx="5027531" cy="3276318"/>
          </a:xfrm>
          <a:noFill/>
        </p:spPr>
        <p:txBody>
          <a:bodyPr tIns="90000"/>
          <a:lstStyle>
            <a:lvl1pPr marL="0" indent="0" algn="r">
              <a:buNone/>
              <a:defRPr sz="399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617806" y="7937760"/>
            <a:ext cx="4911002" cy="327631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2062120" y="7937762"/>
            <a:ext cx="5027531" cy="3276316"/>
          </a:xfrm>
          <a:noFill/>
        </p:spPr>
        <p:txBody>
          <a:bodyPr tIns="90000"/>
          <a:lstStyle>
            <a:lvl1pPr marL="0" indent="0" algn="r">
              <a:buNone/>
              <a:defRPr sz="399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7888280" y="4319913"/>
            <a:ext cx="5027531" cy="3276318"/>
          </a:xfrm>
          <a:noFill/>
        </p:spPr>
        <p:txBody>
          <a:bodyPr tIns="90000"/>
          <a:lstStyle>
            <a:lvl1pPr marL="0" indent="0" algn="l">
              <a:buNone/>
              <a:defRPr sz="399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641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23675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53" y="5293287"/>
            <a:ext cx="20979170" cy="1564714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672253" y="7261227"/>
            <a:ext cx="20979170" cy="4070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8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52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385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215944" y="3209040"/>
            <a:ext cx="21890589" cy="795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6384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320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5944" y="3209040"/>
            <a:ext cx="21890589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36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215945" y="3209040"/>
            <a:ext cx="10682067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12433085" y="3209040"/>
            <a:ext cx="10682067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5141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659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2148911" y="2244960"/>
            <a:ext cx="20261669" cy="11496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6384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286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15945" y="320904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433085" y="3209040"/>
            <a:ext cx="10682067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215945" y="736416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70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5945" y="3209040"/>
            <a:ext cx="10682067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33085" y="320904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433085" y="736416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734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15945" y="320904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2433085" y="320904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215944" y="7364160"/>
            <a:ext cx="2189058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956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15944" y="3209040"/>
            <a:ext cx="2189058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215944" y="7364160"/>
            <a:ext cx="2189058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469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15945" y="320904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2433085" y="320904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215945" y="736416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12433085" y="7364160"/>
            <a:ext cx="10682067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5465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148911" y="2244960"/>
            <a:ext cx="20261669" cy="2479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591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5944" y="3209040"/>
            <a:ext cx="704859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8617907" y="3209040"/>
            <a:ext cx="704859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6019869" y="3209040"/>
            <a:ext cx="704859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1215944" y="7364160"/>
            <a:ext cx="704859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8617907" y="7364160"/>
            <a:ext cx="704859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16019869" y="7364160"/>
            <a:ext cx="7048599" cy="379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788" b="0" strike="noStrike" spc="-2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54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  <p:sldLayoutId id="2147483857" r:id="rId27"/>
  </p:sldLayoutIdLst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hf sldNum="0" hdr="0" ftr="0" dt="0"/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7763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2253" y="12262573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8058" y="12091977"/>
            <a:ext cx="3422977" cy="9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0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</p:sldLayoutIdLst>
  <p:hf sldNum="0" hdr="0" ftr="0" dt="0"/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798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100000"/>
        </a:lnSpc>
        <a:spcBef>
          <a:spcPts val="0"/>
        </a:spcBef>
        <a:spcAft>
          <a:spcPts val="3591"/>
        </a:spcAft>
        <a:buClr>
          <a:schemeClr val="tx2"/>
        </a:buClr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100000"/>
        </a:lnSpc>
        <a:spcBef>
          <a:spcPts val="998"/>
        </a:spcBef>
        <a:spcAft>
          <a:spcPts val="3591"/>
        </a:spcAft>
        <a:buClr>
          <a:schemeClr val="tx2"/>
        </a:buClr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100000"/>
        </a:lnSpc>
        <a:spcBef>
          <a:spcPts val="998"/>
        </a:spcBef>
        <a:spcAft>
          <a:spcPts val="3591"/>
        </a:spcAft>
        <a:buClr>
          <a:schemeClr val="tx2"/>
        </a:buClr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100000"/>
        </a:lnSpc>
        <a:spcBef>
          <a:spcPts val="998"/>
        </a:spcBef>
        <a:spcAft>
          <a:spcPts val="3591"/>
        </a:spcAft>
        <a:buClr>
          <a:schemeClr val="tx2"/>
        </a:buClr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100000"/>
        </a:lnSpc>
        <a:spcBef>
          <a:spcPts val="998"/>
        </a:spcBef>
        <a:spcAft>
          <a:spcPts val="3591"/>
        </a:spcAft>
        <a:buClr>
          <a:schemeClr val="tx2"/>
        </a:buClr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/>
          <p:cNvPicPr/>
          <p:nvPr/>
        </p:nvPicPr>
        <p:blipFill>
          <a:blip r:embed="rId14"/>
          <a:stretch/>
        </p:blipFill>
        <p:spPr>
          <a:xfrm>
            <a:off x="20018193" y="12091680"/>
            <a:ext cx="3422312" cy="900000"/>
          </a:xfrm>
          <a:prstGeom prst="rect">
            <a:avLst/>
          </a:prstGeom>
          <a:ln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1672013" y="3651120"/>
            <a:ext cx="21757001" cy="776304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lang="en-US" sz="4788" b="0" strike="noStrike" spc="-2">
                <a:solidFill>
                  <a:srgbClr val="4D4D4D"/>
                </a:solidFill>
                <a:latin typeface="Arial"/>
              </a:rPr>
              <a:t>Edit Master text styles</a:t>
            </a:r>
          </a:p>
          <a:p>
            <a:pPr marL="1368240" lvl="1" indent="-455362">
              <a:lnSpc>
                <a:spcPct val="100000"/>
              </a:lnSpc>
              <a:spcBef>
                <a:spcPts val="996"/>
              </a:spcBef>
              <a:spcAft>
                <a:spcPts val="3591"/>
              </a:spcAft>
              <a:buClr>
                <a:srgbClr val="034EA2"/>
              </a:buClr>
              <a:buFont typeface="Arial"/>
              <a:buChar char="•"/>
            </a:pPr>
            <a:r>
              <a:rPr lang="en-US" sz="3990" b="0" strike="noStrike" spc="-2">
                <a:solidFill>
                  <a:srgbClr val="4D4D4D"/>
                </a:solidFill>
                <a:latin typeface="Arial"/>
              </a:rPr>
              <a:t>Second level</a:t>
            </a:r>
          </a:p>
          <a:p>
            <a:pPr marL="2280399" lvl="2" indent="-455362">
              <a:lnSpc>
                <a:spcPct val="100000"/>
              </a:lnSpc>
              <a:spcBef>
                <a:spcPts val="996"/>
              </a:spcBef>
              <a:spcAft>
                <a:spcPts val="3591"/>
              </a:spcAft>
              <a:buClr>
                <a:srgbClr val="034EA2"/>
              </a:buClr>
              <a:buFont typeface="Arial"/>
              <a:buChar char="•"/>
            </a:pPr>
            <a:r>
              <a:rPr lang="en-US" sz="3591" b="0" strike="noStrike" spc="-2">
                <a:solidFill>
                  <a:srgbClr val="4D4D4D"/>
                </a:solidFill>
                <a:latin typeface="Arial"/>
              </a:rPr>
              <a:t>Third level</a:t>
            </a:r>
          </a:p>
          <a:p>
            <a:pPr marL="3192559" lvl="3" indent="-455362">
              <a:lnSpc>
                <a:spcPct val="100000"/>
              </a:lnSpc>
              <a:spcBef>
                <a:spcPts val="996"/>
              </a:spcBef>
              <a:spcAft>
                <a:spcPts val="3591"/>
              </a:spcAft>
              <a:buClr>
                <a:srgbClr val="034EA2"/>
              </a:buClr>
              <a:buFont typeface="Arial"/>
              <a:buChar char="•"/>
            </a:pPr>
            <a:r>
              <a:rPr lang="en-US" sz="3192" b="0" strike="noStrike" spc="-2">
                <a:solidFill>
                  <a:srgbClr val="4D4D4D"/>
                </a:solidFill>
                <a:latin typeface="Arial"/>
              </a:rPr>
              <a:t>Fourth level</a:t>
            </a:r>
          </a:p>
          <a:p>
            <a:pPr marL="4104719" lvl="4" indent="-455362">
              <a:lnSpc>
                <a:spcPct val="100000"/>
              </a:lnSpc>
              <a:spcBef>
                <a:spcPts val="996"/>
              </a:spcBef>
              <a:spcAft>
                <a:spcPts val="3591"/>
              </a:spcAft>
              <a:buClr>
                <a:srgbClr val="034EA2"/>
              </a:buClr>
              <a:buFont typeface="Arial"/>
              <a:buChar char="•"/>
            </a:pPr>
            <a:r>
              <a:rPr lang="en-US" sz="3192" b="0" strike="noStrike" spc="-2">
                <a:solidFill>
                  <a:srgbClr val="4D4D4D"/>
                </a:solidFill>
                <a:latin typeface="Arial"/>
              </a:rPr>
              <a:t>Fifth level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sldNum"/>
          </p:nvPr>
        </p:nvSpPr>
        <p:spPr>
          <a:xfrm>
            <a:off x="1672013" y="12262320"/>
            <a:ext cx="5472109" cy="729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2457C13-5E30-4246-B088-D6C9794AC4CE}" type="slidenum">
              <a:rPr lang="en-US" sz="2394" b="0" strike="noStrike" spc="-2">
                <a:solidFill>
                  <a:srgbClr val="969696"/>
                </a:solidFill>
                <a:latin typeface="Arial"/>
              </a:rPr>
              <a:t>‹#›</a:t>
            </a:fld>
            <a:endParaRPr lang="en-US" sz="2394" b="0" strike="noStrike" spc="-2">
              <a:latin typeface="Times New Roman"/>
            </a:endParaRPr>
          </a:p>
        </p:txBody>
      </p:sp>
      <p:sp>
        <p:nvSpPr>
          <p:cNvPr id="50" name="Line 3"/>
          <p:cNvSpPr/>
          <p:nvPr/>
        </p:nvSpPr>
        <p:spPr>
          <a:xfrm>
            <a:off x="1672013" y="0"/>
            <a:ext cx="0" cy="2552400"/>
          </a:xfrm>
          <a:prstGeom prst="line">
            <a:avLst/>
          </a:prstGeom>
          <a:ln w="2844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1936318" y="965520"/>
            <a:ext cx="20978451" cy="1563840"/>
          </a:xfrm>
          <a:prstGeom prst="rect">
            <a:avLst/>
          </a:prstGeom>
        </p:spPr>
        <p:txBody>
          <a:bodyPr bIns="0" anchor="b"/>
          <a:lstStyle/>
          <a:p>
            <a:pPr>
              <a:lnSpc>
                <a:spcPct val="90000"/>
              </a:lnSpc>
            </a:pPr>
            <a:r>
              <a:rPr lang="en-US" sz="7980" b="0" strike="noStrike" spc="-2">
                <a:solidFill>
                  <a:srgbClr val="034EA2"/>
                </a:solidFill>
                <a:latin typeface="Arial"/>
              </a:rPr>
              <a:t>Click to edit Master title style</a:t>
            </a:r>
            <a:endParaRPr lang="en-US" sz="7980" b="0" strike="noStrike" spc="-2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32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/>
    <p:bodyStyle>
      <a:lvl1pPr marL="456080" indent="-455362">
        <a:lnSpc>
          <a:spcPct val="100000"/>
        </a:lnSpc>
        <a:spcAft>
          <a:spcPts val="3591"/>
        </a:spcAft>
        <a:buClr>
          <a:srgbClr val="034EA2"/>
        </a:buClr>
        <a:buFont typeface="Arial"/>
        <a:buChar char="•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INTPA-GLOBAL-GATEWAY@ec.europa.eu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54424" y="3933333"/>
            <a:ext cx="18242756" cy="2612377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5600" dirty="0"/>
              <a:t/>
            </a:r>
            <a:br>
              <a:rPr lang="en-GB" sz="5600" dirty="0"/>
            </a:br>
            <a:r>
              <a:rPr lang="en-IE" sz="6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 supports to investments and engagement with private sector</a:t>
            </a:r>
            <a:endParaRPr lang="en-GB" sz="6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0460" y="7846443"/>
            <a:ext cx="19968396" cy="3311524"/>
          </a:xfrm>
        </p:spPr>
        <p:txBody>
          <a:bodyPr>
            <a:normAutofit/>
          </a:bodyPr>
          <a:lstStyle/>
          <a:p>
            <a:r>
              <a:rPr lang="en-GB" dirty="0"/>
              <a:t>European Banking Federation</a:t>
            </a:r>
          </a:p>
          <a:p>
            <a:endParaRPr lang="en-GB" dirty="0"/>
          </a:p>
          <a:p>
            <a:r>
              <a:rPr lang="en-GB" dirty="0"/>
              <a:t>Friday, 7 June 2024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756372" y="12458700"/>
            <a:ext cx="6635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dirty="0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Fulvio </a:t>
            </a:r>
            <a:r>
              <a:rPr lang="en-IE" sz="3000" dirty="0" err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Capurso</a:t>
            </a:r>
            <a:r>
              <a:rPr lang="en-IE" sz="3000" dirty="0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 –</a:t>
            </a:r>
          </a:p>
          <a:p>
            <a:r>
              <a:rPr lang="en-IE" sz="3000" dirty="0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EU Commission DG NEAR </a:t>
            </a:r>
            <a:endParaRPr lang="en-US" sz="3000" dirty="0">
              <a:solidFill>
                <a:schemeClr val="bg1"/>
              </a:solidFill>
              <a:latin typeface="Noto Sans" panose="020B0802040504020204" pitchFamily="34" charset="0"/>
              <a:ea typeface="Noto Sans" panose="020B0802040504020204" pitchFamily="34" charset="0"/>
              <a:cs typeface="Noto Sans" panose="020B08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1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640" y="978215"/>
            <a:ext cx="20979170" cy="851921"/>
          </a:xfrm>
        </p:spPr>
        <p:txBody>
          <a:bodyPr/>
          <a:lstStyle/>
          <a:p>
            <a:pPr algn="ctr"/>
            <a:r>
              <a:rPr lang="en-GB" sz="5586" b="1" dirty="0"/>
              <a:t>Workstreams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C889DF6-AB2B-C02A-D057-2AAEF48A00D9}"/>
              </a:ext>
            </a:extLst>
          </p:cNvPr>
          <p:cNvSpPr/>
          <p:nvPr/>
        </p:nvSpPr>
        <p:spPr>
          <a:xfrm>
            <a:off x="1936640" y="3761924"/>
            <a:ext cx="5206787" cy="85499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990" b="1" dirty="0">
                <a:solidFill>
                  <a:srgbClr val="FFFFFF"/>
                </a:solidFill>
                <a:latin typeface="Arial"/>
              </a:rPr>
              <a:t>Develop Market Intelligence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823B2038-2061-7398-8C31-E0ECF3807DD5}"/>
              </a:ext>
            </a:extLst>
          </p:cNvPr>
          <p:cNvSpPr/>
          <p:nvPr/>
        </p:nvSpPr>
        <p:spPr>
          <a:xfrm>
            <a:off x="9822832" y="3761925"/>
            <a:ext cx="5206787" cy="8549899"/>
          </a:xfrm>
          <a:prstGeom prst="ca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990" b="1" dirty="0">
                <a:solidFill>
                  <a:srgbClr val="FFFFFF"/>
                </a:solidFill>
                <a:latin typeface="Arial"/>
              </a:rPr>
              <a:t>Matching Investments with Financial Instruments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AF262236-E59E-11A2-99D8-41C59FB242B4}"/>
              </a:ext>
            </a:extLst>
          </p:cNvPr>
          <p:cNvSpPr/>
          <p:nvPr/>
        </p:nvSpPr>
        <p:spPr>
          <a:xfrm>
            <a:off x="18128738" y="3761928"/>
            <a:ext cx="5206787" cy="8549897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990" b="1" dirty="0">
                <a:solidFill>
                  <a:srgbClr val="FFFFFF"/>
                </a:solidFill>
                <a:latin typeface="Arial"/>
              </a:rPr>
              <a:t>Co-design customised solutions/</a:t>
            </a:r>
          </a:p>
          <a:p>
            <a:pPr algn="ctr" defTabSz="1824319"/>
            <a:r>
              <a:rPr lang="en-IE" sz="3990" b="1" dirty="0">
                <a:solidFill>
                  <a:srgbClr val="FFFFFF"/>
                </a:solidFill>
                <a:latin typeface="Arial"/>
              </a:rPr>
              <a:t>Pipeline generation</a:t>
            </a:r>
          </a:p>
        </p:txBody>
      </p:sp>
    </p:spTree>
    <p:extLst>
      <p:ext uri="{BB962C8B-B14F-4D97-AF65-F5344CB8AC3E}">
        <p14:creationId xmlns:p14="http://schemas.microsoft.com/office/powerpoint/2010/main" val="311048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556E31-AB6E-C0F1-389C-ACD53F38CC8F}"/>
              </a:ext>
            </a:extLst>
          </p:cNvPr>
          <p:cNvSpPr/>
          <p:nvPr/>
        </p:nvSpPr>
        <p:spPr>
          <a:xfrm>
            <a:off x="342048" y="3293837"/>
            <a:ext cx="23639572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3660" marR="0" lvl="1" indent="-571500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800" b="1" dirty="0">
                <a:solidFill>
                  <a:srgbClr val="034EA2"/>
                </a:solidFill>
                <a:latin typeface="Arial"/>
              </a:rPr>
              <a:t>Concrete Initiatives </a:t>
            </a:r>
            <a:r>
              <a:rPr lang="en-GB" sz="4800" dirty="0">
                <a:solidFill>
                  <a:srgbClr val="034EA2"/>
                </a:solidFill>
                <a:latin typeface="Arial"/>
              </a:rPr>
              <a:t>– EIP flagship projects, investment priorities in Ukraine, energy south Med, EU strategic partnerships</a:t>
            </a:r>
          </a:p>
          <a:p>
            <a:pPr marL="1483660" marR="0" lvl="1" indent="-571500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4600" dirty="0">
              <a:solidFill>
                <a:srgbClr val="034EA2"/>
              </a:solidFill>
              <a:latin typeface="Arial"/>
            </a:endParaRPr>
          </a:p>
          <a:p>
            <a:pPr marL="912160" marR="0" lvl="1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600" dirty="0">
              <a:solidFill>
                <a:srgbClr val="034EA2"/>
              </a:solidFill>
              <a:latin typeface="Arial"/>
            </a:endParaRPr>
          </a:p>
          <a:p>
            <a:pPr marL="912160" marR="0" lvl="1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600" dirty="0">
              <a:solidFill>
                <a:srgbClr val="034EA2"/>
              </a:solidFill>
              <a:latin typeface="Arial"/>
            </a:endParaRPr>
          </a:p>
          <a:p>
            <a:pPr marL="1483660" marR="0" lvl="1" indent="-571500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4800" b="1" dirty="0">
              <a:solidFill>
                <a:srgbClr val="034EA2"/>
              </a:solidFill>
              <a:latin typeface="Arial"/>
            </a:endParaRPr>
          </a:p>
          <a:p>
            <a:pPr marL="1483660" marR="0" lvl="1" indent="-571500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800" b="1" dirty="0">
                <a:solidFill>
                  <a:srgbClr val="034EA2"/>
                </a:solidFill>
                <a:latin typeface="Arial"/>
              </a:rPr>
              <a:t>Pipeline-based dialogue </a:t>
            </a:r>
            <a:r>
              <a:rPr lang="en-GB" sz="4800" dirty="0">
                <a:solidFill>
                  <a:srgbClr val="034EA2"/>
                </a:solidFill>
                <a:latin typeface="Arial"/>
              </a:rPr>
              <a:t>EU-IFIs-EBF</a:t>
            </a:r>
          </a:p>
          <a:p>
            <a:pPr marL="912160" marR="0" lvl="1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800" b="1" dirty="0">
              <a:solidFill>
                <a:srgbClr val="034EA2"/>
              </a:solidFill>
              <a:latin typeface="Arial"/>
            </a:endParaRPr>
          </a:p>
          <a:p>
            <a:pPr marL="1483660" marR="0" lvl="1" indent="-571500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4600" b="1" dirty="0">
              <a:solidFill>
                <a:srgbClr val="034EA2"/>
              </a:solidFill>
              <a:latin typeface="Arial"/>
            </a:endParaRPr>
          </a:p>
          <a:p>
            <a:pPr marL="912160" marR="0" lvl="1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600" b="1" dirty="0">
              <a:solidFill>
                <a:srgbClr val="034EA2"/>
              </a:solidFill>
              <a:latin typeface="Arial"/>
            </a:endParaRPr>
          </a:p>
          <a:p>
            <a:pPr marL="912160" marR="0" lvl="1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600" b="1" dirty="0">
              <a:solidFill>
                <a:srgbClr val="034EA2"/>
              </a:solidFill>
              <a:latin typeface="Arial"/>
            </a:endParaRPr>
          </a:p>
          <a:p>
            <a:pPr marL="1483660" marR="0" lvl="1" indent="-571500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Pilot schemes </a:t>
            </a: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be replicated and scaled </a:t>
            </a:r>
            <a:r>
              <a:rPr lang="en-GB" sz="4800" dirty="0">
                <a:solidFill>
                  <a:srgbClr val="034EA2"/>
                </a:solidFill>
                <a:latin typeface="Arial"/>
              </a:rPr>
              <a:t>u</a:t>
            </a: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endParaRPr lang="en-GB" sz="4800" dirty="0">
              <a:solidFill>
                <a:srgbClr val="034EA2"/>
              </a:solidFill>
              <a:latin typeface="Arial"/>
            </a:endParaRPr>
          </a:p>
          <a:p>
            <a:pPr marL="1483660" marR="0" lvl="1" indent="-571500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6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2160" marR="0" lvl="1" algn="ctr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600" dirty="0">
              <a:solidFill>
                <a:srgbClr val="034EA2"/>
              </a:solidFill>
              <a:latin typeface="Arial"/>
            </a:endParaRPr>
          </a:p>
          <a:p>
            <a:pPr marL="1597960" marR="0" lvl="1" indent="-685800" algn="l" defTabSz="182431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6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D86B4D-11D4-E016-4E8E-DC26B14DF7A7}"/>
              </a:ext>
            </a:extLst>
          </p:cNvPr>
          <p:cNvSpPr txBox="1">
            <a:spLocks/>
          </p:cNvSpPr>
          <p:nvPr/>
        </p:nvSpPr>
        <p:spPr>
          <a:xfrm>
            <a:off x="1672252" y="480586"/>
            <a:ext cx="20979170" cy="1560843"/>
          </a:xfrm>
          <a:prstGeom prst="rect">
            <a:avLst/>
          </a:prstGeom>
        </p:spPr>
        <p:txBody>
          <a:bodyPr vert="horz" lIns="182428" tIns="91214" rIns="182428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187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Strengthening </a:t>
            </a:r>
            <a:r>
              <a:rPr lang="en-GB" sz="5187" b="1" dirty="0">
                <a:solidFill>
                  <a:srgbClr val="034EA2"/>
                </a:solidFill>
                <a:latin typeface="Arial"/>
              </a:rPr>
              <a:t>E</a:t>
            </a:r>
            <a:r>
              <a:rPr kumimoji="0" lang="en-GB" sz="5187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ngagement</a:t>
            </a:r>
            <a:r>
              <a:rPr kumimoji="0" lang="en-GB" sz="5187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with EBF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7C8773A-6BB7-2FD2-5A40-DD6C613E5AFE}"/>
              </a:ext>
            </a:extLst>
          </p:cNvPr>
          <p:cNvSpPr/>
          <p:nvPr/>
        </p:nvSpPr>
        <p:spPr>
          <a:xfrm>
            <a:off x="11621507" y="5442228"/>
            <a:ext cx="1080655" cy="16601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CD28674-7DB6-C573-7E20-F8617604F8B7}"/>
              </a:ext>
            </a:extLst>
          </p:cNvPr>
          <p:cNvSpPr/>
          <p:nvPr/>
        </p:nvSpPr>
        <p:spPr>
          <a:xfrm>
            <a:off x="11621507" y="9157822"/>
            <a:ext cx="1080655" cy="16601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940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901D-DC38-F33F-97A6-20F012F84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709613" marR="0" lvl="2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3000"/>
              </a:spcAft>
              <a:buClr>
                <a:srgbClr val="CC0000"/>
              </a:buClr>
              <a:buSzPct val="80000"/>
              <a:tabLst/>
              <a:defRPr/>
            </a:pPr>
            <a:r>
              <a:rPr lang="en-IE" sz="6000" b="1" dirty="0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  <a:t>Thank you</a:t>
            </a:r>
            <a:br>
              <a:rPr lang="en-IE" sz="6000" b="1" dirty="0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r>
              <a:rPr lang="en-IE" sz="6000" b="1" dirty="0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  <a:t/>
            </a:r>
            <a:br>
              <a:rPr lang="en-IE" sz="6000" b="1" dirty="0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r>
              <a:rPr kumimoji="0" lang="en-GB" sz="6000" b="1" i="0" u="sng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INTPA-GLOBAL-GATEWAY@ec.europa.eu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</a:t>
            </a:r>
            <a:endParaRPr lang="en-IE" sz="3200" b="1" dirty="0">
              <a:solidFill>
                <a:srgbClr val="1A53EA"/>
              </a:solidFill>
              <a:latin typeface="Verdana" panose="020B0604030504040204" pitchFamily="34" charset="0"/>
              <a:ea typeface="Verdana" panose="020B060403050404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627C0E-190A-CCAF-698B-FFDCA185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460" y="3848986"/>
            <a:ext cx="18242755" cy="6666614"/>
          </a:xfrm>
        </p:spPr>
        <p:txBody>
          <a:bodyPr>
            <a:normAutofit/>
          </a:bodyPr>
          <a:lstStyle/>
          <a:p>
            <a:endParaRPr lang="fr-BE" sz="7200" dirty="0"/>
          </a:p>
          <a:p>
            <a:r>
              <a:rPr lang="fr-BE" sz="7200" dirty="0"/>
              <a:t>THANK YOU</a:t>
            </a:r>
          </a:p>
          <a:p>
            <a:endParaRPr lang="fr-BE" sz="7200" dirty="0"/>
          </a:p>
          <a:p>
            <a:r>
              <a:rPr lang="en-GB" sz="5000" dirty="0"/>
              <a:t>Fulvio </a:t>
            </a:r>
            <a:r>
              <a:rPr lang="en-GB" sz="5000" dirty="0" err="1"/>
              <a:t>Capurso</a:t>
            </a:r>
            <a:endParaRPr lang="en-GB" sz="5000" dirty="0"/>
          </a:p>
          <a:p>
            <a:r>
              <a:rPr lang="en-GB" sz="5000" dirty="0"/>
              <a:t>Head of Sector – EU Guarantees – Private Investment </a:t>
            </a:r>
          </a:p>
          <a:p>
            <a:r>
              <a:rPr lang="en-GB" sz="5000" dirty="0"/>
              <a:t>European Commission, DG NEAR</a:t>
            </a:r>
          </a:p>
          <a:p>
            <a:endParaRPr lang="fr-BE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D983-058F-4D84-9B29-2AC262468618}"/>
              </a:ext>
            </a:extLst>
          </p:cNvPr>
          <p:cNvSpPr txBox="1"/>
          <p:nvPr/>
        </p:nvSpPr>
        <p:spPr>
          <a:xfrm>
            <a:off x="13006873" y="12946559"/>
            <a:ext cx="113168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4400" b="1">
                <a:solidFill>
                  <a:srgbClr val="1A53EA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#Global Gateway #Team Europe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1ECE66-C18B-5EB2-6274-EE23EA2CF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6" y="12260578"/>
            <a:ext cx="1808674" cy="12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8766295" y="3590223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590261" y="1247360"/>
            <a:ext cx="227334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are the </a:t>
            </a:r>
            <a:r>
              <a:rPr lang="en-US" sz="4400" b="1" dirty="0" err="1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Neighbourhood</a:t>
            </a:r>
            <a:r>
              <a:rPr lang="en-US" sz="4400" b="1" dirty="0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Enlargement regions covered by DG NEAR ?</a:t>
            </a:r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49CFC-3EFF-6EE0-8F59-C58F57BB0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01" y="2708032"/>
            <a:ext cx="14080271" cy="102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0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590261" y="1823041"/>
            <a:ext cx="227334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is Global Gateway implemented in the NEAR region ?</a:t>
            </a:r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599808-9B85-8A0C-7955-EC1778D3452D}"/>
              </a:ext>
            </a:extLst>
          </p:cNvPr>
          <p:cNvSpPr txBox="1">
            <a:spLocks/>
          </p:cNvSpPr>
          <p:nvPr/>
        </p:nvSpPr>
        <p:spPr>
          <a:xfrm>
            <a:off x="1307363" y="3341505"/>
            <a:ext cx="22424738" cy="96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and Investment Plans (EIPs) are the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of Global Gateway in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and Western Balkans</a:t>
            </a:r>
            <a:endParaRPr lang="en-IE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Three EIPs:</a:t>
            </a:r>
          </a:p>
          <a:p>
            <a:pPr marL="0" indent="0">
              <a:buNone/>
            </a:pPr>
            <a:endParaRPr lang="en-IE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- Eastern Partnership</a:t>
            </a:r>
          </a:p>
          <a:p>
            <a:pPr marL="457200" lvl="1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- Southern Neighbourhood</a:t>
            </a:r>
          </a:p>
          <a:p>
            <a:pPr marL="457200" lvl="1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- Western Balkans</a:t>
            </a:r>
          </a:p>
          <a:p>
            <a:pPr marL="0" indent="0" algn="just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Same priority sectors as the rest of GG: digital, climate &amp; energy, transport, health, education &amp; research + important focus on private sector/SMEs development</a:t>
            </a:r>
          </a:p>
          <a:p>
            <a:pPr algn="just"/>
            <a:endParaRPr lang="en-IE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Ambition to mobilise EUR 77 billion in investments between 2021 and 2027. On good track to deliver: currently EUR 50 billion expected mobilised investments through 484 operations. </a:t>
            </a:r>
          </a:p>
          <a:p>
            <a:pPr algn="just"/>
            <a:endParaRPr lang="en-I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41D1B2D-B23B-9116-D4F9-6F353968CA5A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8875" y="4366162"/>
            <a:ext cx="5802587" cy="348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8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672612" y="675034"/>
            <a:ext cx="20978451" cy="1559971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pPr algn="ctr" defTabSz="912160">
              <a:lnSpc>
                <a:spcPct val="90000"/>
              </a:lnSpc>
              <a:defRPr/>
            </a:pPr>
            <a:r>
              <a:rPr lang="en-US" sz="7980" b="1" spc="-2" dirty="0">
                <a:solidFill>
                  <a:srgbClr val="034EA2"/>
                </a:solidFill>
                <a:latin typeface="Arial"/>
              </a:rPr>
              <a:t>EFSD+ Key Features</a:t>
            </a:r>
            <a:endParaRPr lang="en-US" sz="7980" b="1" spc="-2" dirty="0">
              <a:solidFill>
                <a:srgbClr val="4D4D4D"/>
              </a:solidFill>
              <a:latin typeface="Arial"/>
            </a:endParaRPr>
          </a:p>
        </p:txBody>
      </p:sp>
      <p:grpSp>
        <p:nvGrpSpPr>
          <p:cNvPr id="246" name="Group 2"/>
          <p:cNvGrpSpPr/>
          <p:nvPr/>
        </p:nvGrpSpPr>
        <p:grpSpPr>
          <a:xfrm>
            <a:off x="1647233" y="2799705"/>
            <a:ext cx="20285069" cy="10407708"/>
            <a:chOff x="825659" y="1394820"/>
            <a:chExt cx="9463469" cy="5216760"/>
          </a:xfrm>
        </p:grpSpPr>
        <p:sp>
          <p:nvSpPr>
            <p:cNvPr id="247" name="CustomShape 3"/>
            <p:cNvSpPr/>
            <p:nvPr/>
          </p:nvSpPr>
          <p:spPr>
            <a:xfrm rot="16200000">
              <a:off x="2893686" y="-673207"/>
              <a:ext cx="5216760" cy="9352813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48" name="CustomShape 4"/>
            <p:cNvSpPr/>
            <p:nvPr/>
          </p:nvSpPr>
          <p:spPr>
            <a:xfrm>
              <a:off x="825659" y="1797978"/>
              <a:ext cx="9463469" cy="36652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54800" tIns="0" rIns="354082" bIns="0"/>
            <a:lstStyle/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r>
                <a:rPr lang="en-US" sz="4389" spc="-2" dirty="0">
                  <a:solidFill>
                    <a:srgbClr val="FFFFFF"/>
                  </a:solidFill>
                  <a:latin typeface="Arial"/>
                </a:rPr>
                <a:t>Size: </a:t>
              </a:r>
              <a:r>
                <a:rPr lang="en-US" sz="4389" b="1" spc="-2" dirty="0" err="1">
                  <a:solidFill>
                    <a:srgbClr val="FFFFFF"/>
                  </a:solidFill>
                  <a:latin typeface="Arial"/>
                </a:rPr>
                <a:t>Eur</a:t>
              </a:r>
              <a:r>
                <a:rPr lang="en-US" sz="4389" b="1" spc="-2" dirty="0">
                  <a:solidFill>
                    <a:srgbClr val="FFFFFF"/>
                  </a:solidFill>
                  <a:latin typeface="Arial"/>
                </a:rPr>
                <a:t> 40bn guarantee</a:t>
              </a: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endParaRPr lang="en-US" sz="4389" b="1" spc="-2" dirty="0">
                <a:solidFill>
                  <a:srgbClr val="FFFFFF"/>
                </a:solidFill>
                <a:latin typeface="Arial"/>
              </a:endParaRP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r>
                <a:rPr lang="en-US" sz="4389" spc="-2" dirty="0">
                  <a:solidFill>
                    <a:srgbClr val="FFFFFF"/>
                  </a:solidFill>
                  <a:latin typeface="Arial"/>
                </a:rPr>
                <a:t>Geographic scope: </a:t>
              </a:r>
              <a:r>
                <a:rPr lang="en-US" sz="4389" b="1" spc="-2" dirty="0">
                  <a:solidFill>
                    <a:srgbClr val="FFFFFF"/>
                  </a:solidFill>
                  <a:latin typeface="Arial"/>
                </a:rPr>
                <a:t>Global </a:t>
              </a:r>
              <a:endParaRPr lang="en-US" sz="4389" spc="-2" dirty="0">
                <a:solidFill>
                  <a:srgbClr val="FFFFFF"/>
                </a:solidFill>
                <a:latin typeface="Arial"/>
              </a:endParaRP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endParaRPr lang="en-US" sz="4389" b="1" spc="-2" dirty="0">
                <a:solidFill>
                  <a:prstClr val="black"/>
                </a:solidFill>
                <a:latin typeface="Arial"/>
              </a:endParaRP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r>
                <a:rPr lang="en-US" sz="4389" spc="-2" dirty="0">
                  <a:solidFill>
                    <a:srgbClr val="FFFFFF"/>
                  </a:solidFill>
                  <a:latin typeface="Arial"/>
                </a:rPr>
                <a:t>Scope: full spectrum of </a:t>
              </a:r>
              <a:r>
                <a:rPr lang="en-US" sz="4389" b="1" spc="-2" dirty="0">
                  <a:solidFill>
                    <a:srgbClr val="FFFFFF"/>
                  </a:solidFill>
                  <a:latin typeface="Arial"/>
                </a:rPr>
                <a:t>investment from sovereign to private sector</a:t>
              </a: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endParaRPr lang="en-US" sz="4389" b="1" spc="-2" dirty="0">
                <a:solidFill>
                  <a:prstClr val="black"/>
                </a:solidFill>
                <a:latin typeface="Arial"/>
              </a:endParaRP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r>
                <a:rPr lang="en-US" sz="4389" b="1" spc="-2" dirty="0">
                  <a:solidFill>
                    <a:srgbClr val="FFFFFF"/>
                  </a:solidFill>
                  <a:latin typeface="Arial"/>
                </a:rPr>
                <a:t>Policy first</a:t>
              </a:r>
              <a:r>
                <a:rPr lang="en-US" sz="4389" spc="-2" dirty="0">
                  <a:solidFill>
                    <a:srgbClr val="FFFFFF"/>
                  </a:solidFill>
                  <a:latin typeface="Arial"/>
                </a:rPr>
                <a:t>: Programmed to ensure alignment with national and regional priorities</a:t>
              </a: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buFont typeface="Symbol" charset="2"/>
                <a:buChar char=""/>
                <a:defRPr/>
              </a:pPr>
              <a:endParaRPr lang="en-US" sz="4389" b="1" spc="-2" dirty="0">
                <a:solidFill>
                  <a:prstClr val="black"/>
                </a:solidFill>
                <a:latin typeface="Arial"/>
              </a:endParaRP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r>
                <a:rPr lang="en-US" sz="4389" b="1" spc="-2" dirty="0">
                  <a:solidFill>
                    <a:srgbClr val="FFFFFF"/>
                  </a:solidFill>
                  <a:latin typeface="Arial"/>
                </a:rPr>
                <a:t>Open and collaborative </a:t>
              </a:r>
              <a:r>
                <a:rPr lang="en-US" sz="4389" spc="-2" dirty="0">
                  <a:solidFill>
                    <a:srgbClr val="FFFFFF"/>
                  </a:solidFill>
                  <a:latin typeface="Arial"/>
                </a:rPr>
                <a:t>architecture</a:t>
              </a: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endParaRPr lang="en-US" sz="4389" b="1" spc="-2" dirty="0">
                <a:solidFill>
                  <a:prstClr val="black"/>
                </a:solidFill>
                <a:latin typeface="Arial"/>
              </a:endParaRPr>
            </a:p>
            <a:p>
              <a:pPr marL="341880" lvl="1" defTabSz="912160">
                <a:lnSpc>
                  <a:spcPct val="90000"/>
                </a:lnSpc>
                <a:spcAft>
                  <a:spcPts val="656"/>
                </a:spcAft>
                <a:buClr>
                  <a:srgbClr val="FFFFFF"/>
                </a:buClr>
                <a:defRPr/>
              </a:pPr>
              <a:r>
                <a:rPr lang="en-US" sz="4389" spc="-2" dirty="0">
                  <a:solidFill>
                    <a:srgbClr val="FFFFFF"/>
                  </a:solidFill>
                  <a:latin typeface="Arial"/>
                </a:rPr>
                <a:t>Financial Instruments combined with policy reforms and TA</a:t>
              </a:r>
              <a:endParaRPr lang="en-US" sz="4389" b="1" spc="-2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7974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/>
          <p:cNvPicPr/>
          <p:nvPr/>
        </p:nvPicPr>
        <p:blipFill>
          <a:blip r:embed="rId3"/>
          <a:stretch/>
        </p:blipFill>
        <p:spPr>
          <a:xfrm>
            <a:off x="15623412" y="12112751"/>
            <a:ext cx="4287766" cy="116064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38286F-8332-314A-B787-08E107E50B53}"/>
              </a:ext>
            </a:extLst>
          </p:cNvPr>
          <p:cNvSpPr txBox="1">
            <a:spLocks/>
          </p:cNvSpPr>
          <p:nvPr/>
        </p:nvSpPr>
        <p:spPr>
          <a:xfrm>
            <a:off x="880211" y="2171703"/>
            <a:ext cx="24309534" cy="10936931"/>
          </a:xfrm>
          <a:prstGeom prst="rect">
            <a:avLst/>
          </a:prstGeom>
        </p:spPr>
        <p:txBody>
          <a:bodyPr/>
          <a:lstStyle/>
          <a:p>
            <a:pPr marL="517447" lvl="1" defTabSz="1634286">
              <a:spcBef>
                <a:spcPct val="0"/>
              </a:spcBef>
              <a:defRPr/>
            </a:pPr>
            <a:endParaRPr lang="en-GB" altLang="en-US" sz="4788" dirty="0">
              <a:solidFill>
                <a:srgbClr val="1F497D"/>
              </a:solidFill>
              <a:latin typeface="Arial"/>
              <a:cs typeface="Arial" panose="020B0604020202020204" pitchFamily="34" charset="0"/>
            </a:endParaRPr>
          </a:p>
          <a:p>
            <a:pPr marL="1201567" lvl="1" indent="-684120" defTabSz="163428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Unfunded Guarantee </a:t>
            </a:r>
            <a:r>
              <a:rPr lang="en-GB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backed by the EU budget (AAA)</a:t>
            </a:r>
          </a:p>
          <a:p>
            <a:pPr marL="517447" lvl="1" defTabSz="1634286">
              <a:spcBef>
                <a:spcPct val="0"/>
              </a:spcBef>
              <a:defRPr/>
            </a:pPr>
            <a:endParaRPr lang="en-GB" altLang="en-US" sz="4788" dirty="0">
              <a:solidFill>
                <a:srgbClr val="034EA2"/>
              </a:solidFill>
              <a:latin typeface="Arial"/>
              <a:cs typeface="Arial" panose="020B0604020202020204" pitchFamily="34" charset="0"/>
            </a:endParaRPr>
          </a:p>
          <a:p>
            <a:pPr marL="1201567" lvl="1" indent="-684120" defTabSz="163428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Unconditional, irrevocable guarantee on first demand</a:t>
            </a:r>
          </a:p>
          <a:p>
            <a:pPr marL="517447" lvl="1" defTabSz="1634286">
              <a:spcBef>
                <a:spcPct val="0"/>
              </a:spcBef>
              <a:defRPr/>
            </a:pPr>
            <a:endParaRPr lang="en-GB" altLang="en-US" sz="4788" dirty="0">
              <a:solidFill>
                <a:srgbClr val="034EA2"/>
              </a:solidFill>
              <a:latin typeface="Arial"/>
              <a:cs typeface="Arial" panose="020B0604020202020204" pitchFamily="34" charset="0"/>
            </a:endParaRPr>
          </a:p>
          <a:p>
            <a:pPr marL="1201567" lvl="1" indent="-684120" defTabSz="163428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Comprehensive set of risk coverage</a:t>
            </a:r>
            <a:r>
              <a:rPr lang="en-IE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: commercial, political, currency</a:t>
            </a:r>
          </a:p>
          <a:p>
            <a:pPr marL="517447" lvl="1" defTabSz="1634286">
              <a:spcBef>
                <a:spcPct val="0"/>
              </a:spcBef>
              <a:defRPr/>
            </a:pPr>
            <a:r>
              <a:rPr lang="en-IE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endParaRPr lang="pt-PT" altLang="en-US" sz="4788" dirty="0">
              <a:solidFill>
                <a:srgbClr val="034EA2"/>
              </a:solidFill>
              <a:latin typeface="Arial"/>
              <a:cs typeface="Arial" panose="020B0604020202020204" pitchFamily="34" charset="0"/>
            </a:endParaRPr>
          </a:p>
          <a:p>
            <a:pPr marL="1201567" lvl="1" indent="-684120" defTabSz="163428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n-US" sz="4788" b="1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Priced</a:t>
            </a:r>
            <a:r>
              <a:rPr lang="es-ES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at </a:t>
            </a:r>
            <a:r>
              <a:rPr lang="es-ES" altLang="en-US" sz="4788" b="1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concessional</a:t>
            </a:r>
            <a:r>
              <a:rPr lang="es-ES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s-ES" altLang="en-US" sz="4788" b="1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level</a:t>
            </a:r>
            <a:r>
              <a:rPr lang="es-ES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s-ES" altLang="en-US" sz="4788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based</a:t>
            </a:r>
            <a:r>
              <a:rPr lang="es-ES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s-ES" altLang="en-US" sz="4788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on</a:t>
            </a:r>
            <a:r>
              <a:rPr lang="es-ES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s-ES" altLang="en-US" sz="4788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impact</a:t>
            </a:r>
            <a:r>
              <a:rPr lang="es-ES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s-ES" altLang="en-US" sz="4788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criteria</a:t>
            </a:r>
            <a:endParaRPr lang="es-ES" altLang="en-US" sz="4788" dirty="0">
              <a:solidFill>
                <a:srgbClr val="034EA2"/>
              </a:solidFill>
              <a:latin typeface="Arial"/>
              <a:cs typeface="Arial" panose="020B0604020202020204" pitchFamily="34" charset="0"/>
            </a:endParaRPr>
          </a:p>
          <a:p>
            <a:pPr marL="517447" lvl="1" defTabSz="1634286">
              <a:spcBef>
                <a:spcPct val="0"/>
              </a:spcBef>
              <a:defRPr/>
            </a:pPr>
            <a:endParaRPr lang="en-GB" altLang="en-US" sz="4788" dirty="0">
              <a:solidFill>
                <a:srgbClr val="034EA2"/>
              </a:solidFill>
              <a:latin typeface="Arial"/>
              <a:cs typeface="Arial" panose="020B0604020202020204" pitchFamily="34" charset="0"/>
            </a:endParaRPr>
          </a:p>
          <a:p>
            <a:pPr marL="1201567" lvl="1" indent="-684120" defTabSz="163428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Provided via </a:t>
            </a:r>
            <a:r>
              <a:rPr lang="en-GB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Eligible Partner Financial Institutions (EU and International)</a:t>
            </a:r>
          </a:p>
          <a:p>
            <a:pPr marL="517447" lvl="1" defTabSz="1634286">
              <a:spcBef>
                <a:spcPct val="0"/>
              </a:spcBef>
              <a:defRPr/>
            </a:pPr>
            <a:endParaRPr lang="pt-PT" altLang="en-US" sz="4788" dirty="0">
              <a:solidFill>
                <a:srgbClr val="034EA2"/>
              </a:solidFill>
              <a:latin typeface="Arial"/>
              <a:cs typeface="Arial" panose="020B0604020202020204" pitchFamily="34" charset="0"/>
            </a:endParaRPr>
          </a:p>
          <a:p>
            <a:pPr marL="1201567" lvl="1" indent="-684120" defTabSz="163428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PT" altLang="en-US" sz="4788" b="1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Catalyse</a:t>
            </a:r>
            <a:r>
              <a:rPr lang="pt-PT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pt-PT" altLang="en-US" sz="4788" b="1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private</a:t>
            </a:r>
            <a:r>
              <a:rPr lang="pt-PT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pt-PT" altLang="en-US" sz="4788" b="1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investments</a:t>
            </a:r>
            <a:r>
              <a:rPr lang="pt-PT" altLang="en-US" sz="4788" b="1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pt-PT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– </a:t>
            </a:r>
            <a:r>
              <a:rPr lang="pt-PT" altLang="en-US" sz="4788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Market</a:t>
            </a:r>
            <a:r>
              <a:rPr lang="pt-PT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pt-PT" altLang="en-US" sz="4788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creation</a:t>
            </a:r>
            <a:r>
              <a:rPr lang="pt-PT" altLang="en-US" sz="4788" dirty="0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/</a:t>
            </a:r>
            <a:r>
              <a:rPr lang="pt-PT" altLang="en-US" sz="4788" dirty="0" err="1">
                <a:solidFill>
                  <a:srgbClr val="034EA2"/>
                </a:solidFill>
                <a:latin typeface="Arial"/>
                <a:cs typeface="Arial" panose="020B0604020202020204" pitchFamily="34" charset="0"/>
              </a:rPr>
              <a:t>development</a:t>
            </a:r>
            <a:endParaRPr lang="pt-PT" altLang="en-US" sz="4788" dirty="0">
              <a:solidFill>
                <a:srgbClr val="034EA2"/>
              </a:solidFill>
              <a:latin typeface="Arial"/>
              <a:cs typeface="Arial" panose="020B0604020202020204" pitchFamily="34" charset="0"/>
            </a:endParaRPr>
          </a:p>
          <a:p>
            <a:pPr marL="1201567" lvl="1" indent="-684120" defTabSz="163428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altLang="en-US" sz="4788" dirty="0">
              <a:solidFill>
                <a:srgbClr val="1F497D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278DBC-D669-EE4B-89F4-7D8921E5250F}"/>
              </a:ext>
            </a:extLst>
          </p:cNvPr>
          <p:cNvSpPr txBox="1">
            <a:spLocks/>
          </p:cNvSpPr>
          <p:nvPr/>
        </p:nvSpPr>
        <p:spPr>
          <a:xfrm>
            <a:off x="2004259" y="607366"/>
            <a:ext cx="23185486" cy="1413830"/>
          </a:xfrm>
          <a:prstGeom prst="rect">
            <a:avLst/>
          </a:prstGeom>
        </p:spPr>
        <p:txBody>
          <a:bodyPr/>
          <a:lstStyle/>
          <a:p>
            <a:pPr defTabSz="1824319">
              <a:defRPr/>
            </a:pPr>
            <a:r>
              <a:rPr lang="en-IE" sz="7980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EFSD+: EU Budgetary Guarantee</a:t>
            </a:r>
            <a:r>
              <a:rPr lang="pt-PT" sz="7980" spc="-2" dirty="0">
                <a:solidFill>
                  <a:srgbClr val="034EA2"/>
                </a:solidFill>
                <a:latin typeface="Arial"/>
              </a:rPr>
              <a:t/>
            </a:r>
            <a:br>
              <a:rPr lang="pt-PT" sz="7980" spc="-2" dirty="0">
                <a:solidFill>
                  <a:srgbClr val="034EA2"/>
                </a:solidFill>
                <a:latin typeface="Arial"/>
              </a:rPr>
            </a:br>
            <a:endParaRPr lang="es-ES" sz="7980" spc="-2" dirty="0">
              <a:solidFill>
                <a:srgbClr val="034EA2"/>
              </a:solidFill>
              <a:latin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28390" y="9580418"/>
            <a:ext cx="19066623" cy="2532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endParaRPr lang="en-US" sz="3591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321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/>
          <p:cNvPicPr/>
          <p:nvPr/>
        </p:nvPicPr>
        <p:blipFill>
          <a:blip r:embed="rId3"/>
          <a:stretch/>
        </p:blipFill>
        <p:spPr>
          <a:xfrm>
            <a:off x="15623412" y="12112751"/>
            <a:ext cx="4287766" cy="1160642"/>
          </a:xfrm>
          <a:prstGeom prst="rect">
            <a:avLst/>
          </a:prstGeom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278DBC-D669-EE4B-89F4-7D8921E5250F}"/>
              </a:ext>
            </a:extLst>
          </p:cNvPr>
          <p:cNvSpPr txBox="1">
            <a:spLocks/>
          </p:cNvSpPr>
          <p:nvPr/>
        </p:nvSpPr>
        <p:spPr>
          <a:xfrm>
            <a:off x="2004259" y="607366"/>
            <a:ext cx="23185486" cy="1413830"/>
          </a:xfrm>
          <a:prstGeom prst="rect">
            <a:avLst/>
          </a:prstGeom>
        </p:spPr>
        <p:txBody>
          <a:bodyPr/>
          <a:lstStyle/>
          <a:p>
            <a:pPr defTabSz="1824319">
              <a:defRPr/>
            </a:pPr>
            <a:r>
              <a:rPr lang="en-IE" sz="7980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EFSD+ Mobilisation of private investment</a:t>
            </a:r>
            <a:r>
              <a:rPr lang="pt-PT" sz="7980" spc="-2" dirty="0">
                <a:solidFill>
                  <a:srgbClr val="034EA2"/>
                </a:solidFill>
                <a:latin typeface="Arial"/>
              </a:rPr>
              <a:t/>
            </a:r>
            <a:br>
              <a:rPr lang="pt-PT" sz="7980" spc="-2" dirty="0">
                <a:solidFill>
                  <a:srgbClr val="034EA2"/>
                </a:solidFill>
                <a:latin typeface="Arial"/>
              </a:rPr>
            </a:br>
            <a:endParaRPr lang="es-ES" sz="7980" spc="-2" dirty="0">
              <a:solidFill>
                <a:srgbClr val="034EA2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41" y="6225344"/>
            <a:ext cx="2168163" cy="244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EFSD+</a:t>
            </a:r>
            <a:endParaRPr lang="en-US" sz="359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130" y="3531515"/>
            <a:ext cx="2527611" cy="235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EU and Intern. FI</a:t>
            </a:r>
            <a:endParaRPr lang="en-US" sz="359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5103" y="3531514"/>
            <a:ext cx="3062435" cy="235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Private Investors</a:t>
            </a:r>
            <a:endParaRPr lang="en-US" sz="359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130" y="8961802"/>
            <a:ext cx="2527611" cy="235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EU and Intern. FI</a:t>
            </a:r>
            <a:endParaRPr lang="en-US" sz="359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5103" y="8961802"/>
            <a:ext cx="3062435" cy="235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Private Investors</a:t>
            </a:r>
            <a:endParaRPr lang="en-US" sz="3591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" name="Elbow Connector 4"/>
          <p:cNvCxnSpPr>
            <a:stCxn id="3" idx="0"/>
            <a:endCxn id="12" idx="1"/>
          </p:cNvCxnSpPr>
          <p:nvPr/>
        </p:nvCxnSpPr>
        <p:spPr>
          <a:xfrm rot="5400000" flipH="1" flipV="1">
            <a:off x="1333214" y="4643427"/>
            <a:ext cx="1518528" cy="16453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3" idx="2"/>
            <a:endCxn id="14" idx="1"/>
          </p:cNvCxnSpPr>
          <p:nvPr/>
        </p:nvCxnSpPr>
        <p:spPr>
          <a:xfrm rot="16200000" flipH="1">
            <a:off x="1359361" y="8581330"/>
            <a:ext cx="1466234" cy="16453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5442741" y="4706815"/>
            <a:ext cx="812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5" idx="1"/>
          </p:cNvCxnSpPr>
          <p:nvPr/>
        </p:nvCxnSpPr>
        <p:spPr>
          <a:xfrm>
            <a:off x="5442741" y="10137102"/>
            <a:ext cx="812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835734" y="3531514"/>
            <a:ext cx="7739090" cy="235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Banks’ lending to SMEs</a:t>
            </a:r>
          </a:p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PPPs</a:t>
            </a:r>
          </a:p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Renewable Energy – off take risk</a:t>
            </a:r>
            <a:endParaRPr lang="en-US" sz="359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35734" y="8961799"/>
            <a:ext cx="7739090" cy="235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SDG Funds</a:t>
            </a:r>
          </a:p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Impact Bonds</a:t>
            </a:r>
          </a:p>
          <a:p>
            <a:pPr algn="ctr" defTabSz="1824319"/>
            <a:r>
              <a:rPr lang="en-IE" sz="3591" dirty="0">
                <a:solidFill>
                  <a:prstClr val="white"/>
                </a:solidFill>
                <a:latin typeface="Arial"/>
              </a:rPr>
              <a:t>Syndication Platforms</a:t>
            </a:r>
          </a:p>
        </p:txBody>
      </p:sp>
      <p:cxnSp>
        <p:nvCxnSpPr>
          <p:cNvPr id="27" name="Straight Arrow Connector 26"/>
          <p:cNvCxnSpPr>
            <a:stCxn id="13" idx="3"/>
            <a:endCxn id="24" idx="1"/>
          </p:cNvCxnSpPr>
          <p:nvPr/>
        </p:nvCxnSpPr>
        <p:spPr>
          <a:xfrm>
            <a:off x="9317538" y="4706815"/>
            <a:ext cx="1518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3"/>
            <a:endCxn id="25" idx="1"/>
          </p:cNvCxnSpPr>
          <p:nvPr/>
        </p:nvCxnSpPr>
        <p:spPr>
          <a:xfrm flipV="1">
            <a:off x="9317538" y="10137101"/>
            <a:ext cx="151819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/>
          <p:cNvSpPr/>
          <p:nvPr/>
        </p:nvSpPr>
        <p:spPr>
          <a:xfrm>
            <a:off x="19347620" y="3531515"/>
            <a:ext cx="3720640" cy="235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b="1" dirty="0">
                <a:solidFill>
                  <a:srgbClr val="FF0000"/>
                </a:solidFill>
                <a:latin typeface="Arial"/>
              </a:rPr>
              <a:t>Mobilisation at Project Level</a:t>
            </a:r>
            <a:endParaRPr lang="en-US" sz="3591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524161" y="8961799"/>
            <a:ext cx="3544100" cy="2350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4319"/>
            <a:r>
              <a:rPr lang="en-IE" sz="3591" b="1" dirty="0">
                <a:solidFill>
                  <a:srgbClr val="FF0000"/>
                </a:solidFill>
                <a:latin typeface="Arial"/>
              </a:rPr>
              <a:t>Mobilisation at Scale</a:t>
            </a:r>
            <a:endParaRPr lang="en-US" sz="3591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0756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E5D6B42-D7FC-49A4-901D-C558A811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186242" y="-71249"/>
            <a:ext cx="14080271" cy="653555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614D570-86A3-2856-A33B-5C85A700A65E}"/>
              </a:ext>
            </a:extLst>
          </p:cNvPr>
          <p:cNvSpPr txBox="1">
            <a:spLocks/>
          </p:cNvSpPr>
          <p:nvPr/>
        </p:nvSpPr>
        <p:spPr>
          <a:xfrm>
            <a:off x="766522" y="2224909"/>
            <a:ext cx="13312456" cy="5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1C4129C-A5E4-D9F9-99D6-74A1E8C9F431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7DDB624-4FBF-D635-05AC-A4E5051F65BF}"/>
              </a:ext>
            </a:extLst>
          </p:cNvPr>
          <p:cNvSpPr txBox="1">
            <a:spLocks/>
          </p:cNvSpPr>
          <p:nvPr/>
        </p:nvSpPr>
        <p:spPr>
          <a:xfrm>
            <a:off x="906629" y="984738"/>
            <a:ext cx="9189108" cy="5697415"/>
          </a:xfrm>
          <a:prstGeom prst="rect">
            <a:avLst/>
          </a:prstGeom>
        </p:spPr>
        <p:txBody>
          <a:bodyPr/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FF5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Flagship: </a:t>
            </a:r>
            <a:br>
              <a:rPr lang="en-GB" sz="4400" dirty="0">
                <a:solidFill>
                  <a:srgbClr val="FF5C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rgbClr val="FF5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Connectivity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MEDUSA – regional North Africa</a:t>
            </a:r>
            <a:r>
              <a:rPr lang="en-GB" sz="2700" dirty="0">
                <a:solidFill>
                  <a:srgbClr val="7030A0"/>
                </a:solidFill>
              </a:rPr>
              <a:t/>
            </a:r>
            <a:br>
              <a:rPr lang="en-GB" sz="2700" dirty="0">
                <a:solidFill>
                  <a:srgbClr val="7030A0"/>
                </a:solidFill>
              </a:rPr>
            </a:br>
            <a:endParaRPr lang="en-BE" sz="2700" dirty="0">
              <a:solidFill>
                <a:srgbClr val="7030A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E5F90B-84ED-F92D-D38B-A365D7DB57F5}"/>
              </a:ext>
            </a:extLst>
          </p:cNvPr>
          <p:cNvGrpSpPr/>
          <p:nvPr/>
        </p:nvGrpSpPr>
        <p:grpSpPr>
          <a:xfrm>
            <a:off x="1047305" y="4218232"/>
            <a:ext cx="12387341" cy="8225751"/>
            <a:chOff x="1578821" y="4611042"/>
            <a:chExt cx="13773090" cy="71966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E3D7AF-C543-44F9-0367-01246B99027C}"/>
                </a:ext>
              </a:extLst>
            </p:cNvPr>
            <p:cNvSpPr/>
            <p:nvPr/>
          </p:nvSpPr>
          <p:spPr>
            <a:xfrm>
              <a:off x="5333453" y="4611042"/>
              <a:ext cx="9993600" cy="1422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Algeria, Egypt, Morocco, Tunisia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BC7E1-5C09-8655-E06E-F03AECCF8F94}"/>
                </a:ext>
              </a:extLst>
            </p:cNvPr>
            <p:cNvSpPr/>
            <p:nvPr/>
          </p:nvSpPr>
          <p:spPr>
            <a:xfrm>
              <a:off x="1578821" y="4620797"/>
              <a:ext cx="3649022" cy="14228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 countries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68F79A-E5E2-EE21-2517-1CD1B100E840}"/>
                </a:ext>
              </a:extLst>
            </p:cNvPr>
            <p:cNvSpPr/>
            <p:nvPr/>
          </p:nvSpPr>
          <p:spPr>
            <a:xfrm>
              <a:off x="5353331" y="6159975"/>
              <a:ext cx="9993600" cy="2146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7,100 km high-capacity optical-fibre submarine cable to connect both shores of the Mediterranean Sea.  It will integrate 500 universities and research centres from these countries into “EU essential terabit R&amp;D network”. They will receive a 200 Giga bits per second connectivity for the next 20 years. SMEs will also benefit from this enhanced connectivity.</a:t>
              </a:r>
            </a:p>
            <a:p>
              <a:pPr>
                <a:spcAft>
                  <a:spcPts val="500"/>
                </a:spcAft>
              </a:pP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FC75A5-11F9-C6C1-BFC6-15CD7A7E23AB}"/>
                </a:ext>
              </a:extLst>
            </p:cNvPr>
            <p:cNvSpPr/>
            <p:nvPr/>
          </p:nvSpPr>
          <p:spPr>
            <a:xfrm>
              <a:off x="1578821" y="6171617"/>
              <a:ext cx="3649022" cy="21452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7314C-65A8-32EE-D2C5-FA9DBD39891F}"/>
                </a:ext>
              </a:extLst>
            </p:cNvPr>
            <p:cNvSpPr/>
            <p:nvPr/>
          </p:nvSpPr>
          <p:spPr>
            <a:xfrm>
              <a:off x="5358311" y="8433070"/>
              <a:ext cx="9993600" cy="15579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EU, EIB; AFR-IX Telecom, Alcatel Submarine Networks, ASREN, GEANT, Orange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6C3DD6-FC21-A066-D9E8-5788A16166D0}"/>
                </a:ext>
              </a:extLst>
            </p:cNvPr>
            <p:cNvSpPr/>
            <p:nvPr/>
          </p:nvSpPr>
          <p:spPr>
            <a:xfrm>
              <a:off x="1598699" y="8444840"/>
              <a:ext cx="3649022" cy="15462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C3B476-8971-766A-DAA0-86AF8808DAA5}"/>
                </a:ext>
              </a:extLst>
            </p:cNvPr>
            <p:cNvSpPr/>
            <p:nvPr/>
          </p:nvSpPr>
          <p:spPr>
            <a:xfrm>
              <a:off x="5355174" y="10084695"/>
              <a:ext cx="9991758" cy="1722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Grant contribution agreement NEAR-EIB </a:t>
              </a: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signed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July 2023.</a:t>
              </a:r>
            </a:p>
            <a:p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Launch of phase 1 of the </a:t>
              </a: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2024. </a:t>
              </a: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The project will be operational between 2025 and early 2026 (design life of 25 years)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B3D211-43B7-3297-8131-6BFA2B3BCDE6}"/>
                </a:ext>
              </a:extLst>
            </p:cNvPr>
            <p:cNvSpPr/>
            <p:nvPr/>
          </p:nvSpPr>
          <p:spPr>
            <a:xfrm>
              <a:off x="1611748" y="10084697"/>
              <a:ext cx="3649022" cy="172299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 stage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9166F19B-AFD2-82F8-5AD2-FBA5B6014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2636"/>
          <a:stretch/>
        </p:blipFill>
        <p:spPr>
          <a:xfrm>
            <a:off x="18238244" y="703385"/>
            <a:ext cx="5113554" cy="12010292"/>
          </a:xfrm>
          <a:prstGeom prst="rect">
            <a:avLst/>
          </a:prstGeom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0F56D9-DCDB-C87D-0EA0-F707C2D6C155}"/>
              </a:ext>
            </a:extLst>
          </p:cNvPr>
          <p:cNvGrpSpPr/>
          <p:nvPr/>
        </p:nvGrpSpPr>
        <p:grpSpPr>
          <a:xfrm>
            <a:off x="19476213" y="4218231"/>
            <a:ext cx="3443102" cy="2246074"/>
            <a:chOff x="21856107" y="2009873"/>
            <a:chExt cx="1679148" cy="11807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CA73FA-A3E1-903F-AB45-A15A33C15D50}"/>
                </a:ext>
              </a:extLst>
            </p:cNvPr>
            <p:cNvSpPr/>
            <p:nvPr/>
          </p:nvSpPr>
          <p:spPr>
            <a:xfrm>
              <a:off x="21856107" y="2009873"/>
              <a:ext cx="1679148" cy="1180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pic>
          <p:nvPicPr>
            <p:cNvPr id="17" name="Picture 1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6C15935-449E-6221-AAD8-4A49798E7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8" b="25996"/>
            <a:stretch/>
          </p:blipFill>
          <p:spPr>
            <a:xfrm>
              <a:off x="21958385" y="2196776"/>
              <a:ext cx="1432501" cy="80314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2C3E688-3432-F517-45E5-395BD24A65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19132062" y="1131958"/>
            <a:ext cx="4079629" cy="299357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0328EAF-190E-321B-79B1-7CDDDB2C6029}"/>
              </a:ext>
            </a:extLst>
          </p:cNvPr>
          <p:cNvSpPr/>
          <p:nvPr/>
        </p:nvSpPr>
        <p:spPr>
          <a:xfrm>
            <a:off x="14288700" y="2475391"/>
            <a:ext cx="3786510" cy="35056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>
                <a:latin typeface="Arial" panose="020B0604020202020204" pitchFamily="34" charset="0"/>
                <a:cs typeface="Arial" panose="020B0604020202020204" pitchFamily="34" charset="0"/>
              </a:rPr>
              <a:t>€342 M</a:t>
            </a:r>
          </a:p>
          <a:p>
            <a:pPr algn="ctr"/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total investment (estimated)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888439-DD0D-3CA6-5915-344F30697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308" y="766926"/>
            <a:ext cx="1961080" cy="13019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2C3734-C00B-7EB6-585F-8BC1307B4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8297" y="766926"/>
            <a:ext cx="1917141" cy="13342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22631A-C804-AC00-3505-3B7C3C885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5102" y="2201549"/>
            <a:ext cx="1855986" cy="130196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BED3AEA-5A83-B433-FA49-A24E6476F4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298" y="1875303"/>
            <a:ext cx="1917141" cy="19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E5D6B42-D7FC-49A4-901D-C558A811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186242" y="-71249"/>
            <a:ext cx="14080271" cy="653555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614D570-86A3-2856-A33B-5C85A700A65E}"/>
              </a:ext>
            </a:extLst>
          </p:cNvPr>
          <p:cNvSpPr txBox="1">
            <a:spLocks/>
          </p:cNvSpPr>
          <p:nvPr/>
        </p:nvSpPr>
        <p:spPr>
          <a:xfrm>
            <a:off x="766522" y="2224909"/>
            <a:ext cx="13312456" cy="5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1C4129C-A5E4-D9F9-99D6-74A1E8C9F431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328EAF-190E-321B-79B1-7CDDDB2C6029}"/>
              </a:ext>
            </a:extLst>
          </p:cNvPr>
          <p:cNvSpPr/>
          <p:nvPr/>
        </p:nvSpPr>
        <p:spPr>
          <a:xfrm>
            <a:off x="14502061" y="2475391"/>
            <a:ext cx="3786510" cy="35056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>
                <a:latin typeface="Arial" panose="020B0604020202020204" pitchFamily="34" charset="0"/>
                <a:cs typeface="Arial" panose="020B0604020202020204" pitchFamily="34" charset="0"/>
              </a:rPr>
              <a:t>€3.5 Bn</a:t>
            </a:r>
          </a:p>
          <a:p>
            <a:pPr algn="ctr"/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total investment (estimated)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1DDE32-22F3-4035-8224-0469A7D15DC0}"/>
              </a:ext>
            </a:extLst>
          </p:cNvPr>
          <p:cNvGrpSpPr/>
          <p:nvPr/>
        </p:nvGrpSpPr>
        <p:grpSpPr>
          <a:xfrm>
            <a:off x="971877" y="4665142"/>
            <a:ext cx="13283126" cy="8066119"/>
            <a:chOff x="1578821" y="4611040"/>
            <a:chExt cx="13773090" cy="719664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7E4E9A-2977-1CCA-E7EB-EBA7EC2C72B8}"/>
                </a:ext>
              </a:extLst>
            </p:cNvPr>
            <p:cNvSpPr/>
            <p:nvPr/>
          </p:nvSpPr>
          <p:spPr>
            <a:xfrm>
              <a:off x="5333453" y="4611040"/>
              <a:ext cx="9993600" cy="172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Egypt and Greece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8ADC8D-05E6-102D-DECF-84CAD49D6885}"/>
                </a:ext>
              </a:extLst>
            </p:cNvPr>
            <p:cNvSpPr/>
            <p:nvPr/>
          </p:nvSpPr>
          <p:spPr>
            <a:xfrm>
              <a:off x="1578821" y="4620797"/>
              <a:ext cx="3649022" cy="172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 countries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743B7E-2FA3-3C0C-53A7-01B31A526E82}"/>
                </a:ext>
              </a:extLst>
            </p:cNvPr>
            <p:cNvSpPr/>
            <p:nvPr/>
          </p:nvSpPr>
          <p:spPr>
            <a:xfrm>
              <a:off x="5353331" y="6438844"/>
              <a:ext cx="9993600" cy="172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 algn="just"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high-voltage electricity interconnection in the Eastern Mediterranean between Europe and Africa passing from Egypt to Greece.  The purpose would be to transmit 3 GW of green power, generated by solar and wind parks in Egypt, to the EU via Greece.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AC39B5-50F2-0D10-27B2-9D6BEAB04460}"/>
                </a:ext>
              </a:extLst>
            </p:cNvPr>
            <p:cNvSpPr/>
            <p:nvPr/>
          </p:nvSpPr>
          <p:spPr>
            <a:xfrm>
              <a:off x="1591870" y="6438846"/>
              <a:ext cx="3649022" cy="1724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9C0B8D-24D8-A8E7-4A22-7CB1C9C6DED5}"/>
                </a:ext>
              </a:extLst>
            </p:cNvPr>
            <p:cNvSpPr/>
            <p:nvPr/>
          </p:nvSpPr>
          <p:spPr>
            <a:xfrm>
              <a:off x="5358311" y="8266648"/>
              <a:ext cx="9993600" cy="172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Greece and other partners. </a:t>
              </a:r>
              <a:r>
                <a:rPr lang="en-GB" sz="24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Being determined.</a:t>
              </a: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C328C7-73CD-99F1-8C1F-A1BF1E9827A9}"/>
                </a:ext>
              </a:extLst>
            </p:cNvPr>
            <p:cNvSpPr/>
            <p:nvPr/>
          </p:nvSpPr>
          <p:spPr>
            <a:xfrm>
              <a:off x="1598699" y="8266648"/>
              <a:ext cx="3649022" cy="172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B09978-9377-8EDC-EAA4-CA9DAD6734A1}"/>
                </a:ext>
              </a:extLst>
            </p:cNvPr>
            <p:cNvSpPr/>
            <p:nvPr/>
          </p:nvSpPr>
          <p:spPr>
            <a:xfrm>
              <a:off x="5347253" y="10084695"/>
              <a:ext cx="9991758" cy="1722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 marL="342900" indent="-342900" algn="just">
                <a:spcAft>
                  <a:spcPts val="500"/>
                </a:spcAft>
                <a:buFontTx/>
                <a:buChar char="-"/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Feasibility study to be finalised.</a:t>
              </a:r>
            </a:p>
            <a:p>
              <a:pPr marL="342900" indent="-342900" algn="just">
                <a:spcAft>
                  <a:spcPts val="500"/>
                </a:spcAft>
                <a:buFontTx/>
                <a:buChar char="-"/>
              </a:pP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 </a:t>
              </a: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2023, </a:t>
              </a: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retained in list of projects of mutual interest (PMI). Formal adoption by EC expected end November and then scrutiny of Council and EP at the beginning of 2024.</a:t>
              </a: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5E94E3-09D0-F786-E4A5-2B475141753A}"/>
                </a:ext>
              </a:extLst>
            </p:cNvPr>
            <p:cNvSpPr/>
            <p:nvPr/>
          </p:nvSpPr>
          <p:spPr>
            <a:xfrm>
              <a:off x="1611748" y="10084697"/>
              <a:ext cx="3649022" cy="172299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 stage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C99A31E3-6BC1-17E5-3B97-29D7BD672739}"/>
              </a:ext>
            </a:extLst>
          </p:cNvPr>
          <p:cNvSpPr txBox="1">
            <a:spLocks/>
          </p:cNvSpPr>
          <p:nvPr/>
        </p:nvSpPr>
        <p:spPr>
          <a:xfrm>
            <a:off x="1058541" y="703385"/>
            <a:ext cx="7914266" cy="3867730"/>
          </a:xfrm>
          <a:prstGeom prst="rect">
            <a:avLst/>
          </a:prstGeom>
        </p:spPr>
        <p:txBody>
          <a:bodyPr/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 / Flagship </a:t>
            </a:r>
            <a:b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Connectivity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GREGY project</a:t>
            </a:r>
            <a:endParaRPr lang="en-BE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09FF7C5A-D0DF-181C-F936-20A19444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2636"/>
          <a:stretch/>
        </p:blipFill>
        <p:spPr>
          <a:xfrm>
            <a:off x="18566020" y="592732"/>
            <a:ext cx="5113554" cy="12010292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783C3-5388-42C3-5C33-C9F84017F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958" y="962719"/>
            <a:ext cx="1917141" cy="13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1DBF-BE34-C928-9A3D-7333514F2CEB}"/>
              </a:ext>
            </a:extLst>
          </p:cNvPr>
          <p:cNvSpPr txBox="1">
            <a:spLocks/>
          </p:cNvSpPr>
          <p:nvPr/>
        </p:nvSpPr>
        <p:spPr>
          <a:xfrm>
            <a:off x="1672252" y="480586"/>
            <a:ext cx="20979170" cy="1560843"/>
          </a:xfrm>
          <a:prstGeom prst="rect">
            <a:avLst/>
          </a:prstGeom>
        </p:spPr>
        <p:txBody>
          <a:bodyPr vert="horz" lIns="182428" tIns="91214" rIns="182428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824319"/>
            <a:r>
              <a:rPr lang="en-GB" sz="5187" dirty="0">
                <a:solidFill>
                  <a:srgbClr val="034EA2"/>
                </a:solidFill>
                <a:latin typeface="Arial"/>
              </a:rPr>
              <a:t>NEAR Task Force </a:t>
            </a:r>
          </a:p>
          <a:p>
            <a:pPr algn="ctr" defTabSz="1824319"/>
            <a:r>
              <a:rPr lang="en-GB" sz="5187" dirty="0">
                <a:solidFill>
                  <a:srgbClr val="034EA2"/>
                </a:solidFill>
                <a:latin typeface="Arial"/>
              </a:rPr>
              <a:t>Engagement with Private Sector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341F93-71DF-38F1-CACB-8879D5059629}"/>
              </a:ext>
            </a:extLst>
          </p:cNvPr>
          <p:cNvSpPr txBox="1">
            <a:spLocks/>
          </p:cNvSpPr>
          <p:nvPr/>
        </p:nvSpPr>
        <p:spPr>
          <a:xfrm>
            <a:off x="1672252" y="4379180"/>
            <a:ext cx="20979170" cy="798240"/>
          </a:xfrm>
          <a:prstGeom prst="rect">
            <a:avLst/>
          </a:prstGeom>
        </p:spPr>
        <p:txBody>
          <a:bodyPr vert="horz" lIns="182428" tIns="91214" rIns="182428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824319"/>
            <a:r>
              <a:rPr lang="en-GB" sz="4788" b="1" dirty="0">
                <a:solidFill>
                  <a:srgbClr val="034EA2"/>
                </a:solidFill>
                <a:latin typeface="Arial"/>
              </a:rPr>
              <a:t>Remit</a:t>
            </a:r>
          </a:p>
          <a:p>
            <a:pPr algn="ctr" defTabSz="1824319"/>
            <a:endParaRPr lang="en-GB" sz="4788" b="1" dirty="0">
              <a:solidFill>
                <a:srgbClr val="034EA2"/>
              </a:solidFill>
              <a:latin typeface="Arial"/>
            </a:endParaRPr>
          </a:p>
          <a:p>
            <a:pPr defTabSz="1824319"/>
            <a:r>
              <a:rPr lang="en-GB" sz="4800" dirty="0">
                <a:solidFill>
                  <a:srgbClr val="034EA2"/>
                </a:solidFill>
                <a:latin typeface="Arial"/>
              </a:rPr>
              <a:t>Engage with European private sector to </a:t>
            </a:r>
            <a:r>
              <a:rPr lang="en-US" sz="4800" dirty="0">
                <a:solidFill>
                  <a:srgbClr val="034EA2"/>
                </a:solidFill>
                <a:latin typeface="Arial"/>
              </a:rPr>
              <a:t>to deliver EU policy objectives</a:t>
            </a:r>
            <a:endParaRPr lang="en-GB" sz="4800" dirty="0">
              <a:solidFill>
                <a:srgbClr val="034EA2"/>
              </a:solidFill>
              <a:latin typeface="Arial"/>
            </a:endParaRPr>
          </a:p>
          <a:p>
            <a:pPr algn="ctr" defTabSz="1824319"/>
            <a:endParaRPr lang="en-GB" sz="4788" b="1" dirty="0">
              <a:solidFill>
                <a:srgbClr val="034EA2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38D61F-FA52-D86E-0811-50528710087E}"/>
              </a:ext>
            </a:extLst>
          </p:cNvPr>
          <p:cNvSpPr/>
          <p:nvPr/>
        </p:nvSpPr>
        <p:spPr>
          <a:xfrm>
            <a:off x="342051" y="5177420"/>
            <a:ext cx="23639572" cy="747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160" lvl="1" algn="ctr" defTabSz="1824319" fontAlgn="base"/>
            <a:r>
              <a:rPr lang="en-GB" sz="4788" b="1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Objectives</a:t>
            </a:r>
            <a:endParaRPr lang="en-US" sz="4788" b="1" dirty="0">
              <a:solidFill>
                <a:srgbClr val="034EA2"/>
              </a:solidFill>
              <a:latin typeface="Arial"/>
              <a:ea typeface="+mj-ea"/>
              <a:cs typeface="+mj-cs"/>
            </a:endParaRPr>
          </a:p>
          <a:p>
            <a:pPr marL="1596280" lvl="1" indent="-684120" defTabSz="1824319" fontAlgn="base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Delivering the EIP targets: generate EUR 77bn of investments in the </a:t>
            </a:r>
            <a:r>
              <a:rPr lang="en-US" sz="4800" dirty="0" err="1">
                <a:solidFill>
                  <a:srgbClr val="034EA2"/>
                </a:solidFill>
                <a:latin typeface="Arial"/>
                <a:ea typeface="+mj-ea"/>
                <a:cs typeface="+mj-cs"/>
              </a:rPr>
              <a:t>Neighb</a:t>
            </a:r>
            <a:r>
              <a:rPr lang="en-US" sz="4800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. and the Western Balkans</a:t>
            </a:r>
          </a:p>
          <a:p>
            <a:pPr marL="912160" lvl="1" defTabSz="1824319" fontAlgn="base"/>
            <a:endParaRPr lang="en-US" sz="4800" dirty="0">
              <a:solidFill>
                <a:srgbClr val="034EA2"/>
              </a:solidFill>
              <a:latin typeface="Arial"/>
              <a:ea typeface="+mj-ea"/>
              <a:cs typeface="+mj-cs"/>
            </a:endParaRPr>
          </a:p>
          <a:p>
            <a:pPr marL="1596280" lvl="1" indent="-684120" defTabSz="1824319" fontAlgn="base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Filling the investment gap in strategic sectors, in partner countries</a:t>
            </a:r>
          </a:p>
          <a:p>
            <a:pPr marL="912160" lvl="1" defTabSz="1824319" fontAlgn="base"/>
            <a:endParaRPr lang="en-US" sz="4800" dirty="0">
              <a:solidFill>
                <a:srgbClr val="034EA2"/>
              </a:solidFill>
              <a:latin typeface="Arial"/>
              <a:ea typeface="+mj-ea"/>
              <a:cs typeface="+mj-cs"/>
            </a:endParaRPr>
          </a:p>
          <a:p>
            <a:pPr marL="1596280" lvl="1" indent="-684120" defTabSz="1824319" fontAlgn="base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Contribute to the EU Open Strategic Autonomy</a:t>
            </a:r>
          </a:p>
          <a:p>
            <a:pPr marL="912160" lvl="1" defTabSz="1824319" fontAlgn="base"/>
            <a:endParaRPr lang="en-US" sz="4800" dirty="0">
              <a:solidFill>
                <a:srgbClr val="034EA2"/>
              </a:solidFill>
              <a:latin typeface="Arial"/>
              <a:ea typeface="+mj-ea"/>
              <a:cs typeface="+mj-cs"/>
            </a:endParaRPr>
          </a:p>
          <a:p>
            <a:pPr marL="1596280" lvl="1" indent="-684120" defTabSz="1824319" fontAlgn="base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Contributing to EU economic partnerships with NEAR countries: building on the socio-economic analysis to deliver priority investments</a:t>
            </a:r>
          </a:p>
        </p:txBody>
      </p:sp>
    </p:spTree>
    <p:extLst>
      <p:ext uri="{BB962C8B-B14F-4D97-AF65-F5344CB8AC3E}">
        <p14:creationId xmlns:p14="http://schemas.microsoft.com/office/powerpoint/2010/main" val="417916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92E8ADFE8694CB47A0ED9AF0A856A" ma:contentTypeVersion="7" ma:contentTypeDescription="Create a new document." ma:contentTypeScope="" ma:versionID="f23003e16627798361a3809341ab20ea">
  <xsd:schema xmlns:xsd="http://www.w3.org/2001/XMLSchema" xmlns:xs="http://www.w3.org/2001/XMLSchema" xmlns:p="http://schemas.microsoft.com/office/2006/metadata/properties" xmlns:ns2="215c848a-c450-4216-b5d7-67c0a3e5a4cf" xmlns:ns3="3261c53a-6e59-4cbd-82f8-37d575d39092" targetNamespace="http://schemas.microsoft.com/office/2006/metadata/properties" ma:root="true" ma:fieldsID="00c4f66429b8f593c4de07d3635416f4" ns2:_="" ns3:_="">
    <xsd:import namespace="215c848a-c450-4216-b5d7-67c0a3e5a4cf"/>
    <xsd:import namespace="3261c53a-6e59-4cbd-82f8-37d575d39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c848a-c450-4216-b5d7-67c0a3e5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1c53a-6e59-4cbd-82f8-37d575d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12E08C-2025-461A-818E-17BDF9C97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9CE4A-B2B0-4979-9E37-7ECA2EC792F7}">
  <ds:schemaRefs>
    <ds:schemaRef ds:uri="215c848a-c450-4216-b5d7-67c0a3e5a4cf"/>
    <ds:schemaRef ds:uri="3261c53a-6e59-4cbd-82f8-37d575d39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9B7604-DADB-44B7-9C65-3E2E7755E563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3261c53a-6e59-4cbd-82f8-37d575d39092"/>
    <ds:schemaRef ds:uri="215c848a-c450-4216-b5d7-67c0a3e5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741</Words>
  <Application>Microsoft Office PowerPoint</Application>
  <PresentationFormat>Custom</PresentationFormat>
  <Paragraphs>131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DejaVu Sans</vt:lpstr>
      <vt:lpstr>Noto Sans</vt:lpstr>
      <vt:lpstr>Symbol</vt:lpstr>
      <vt:lpstr>Times New Roman</vt:lpstr>
      <vt:lpstr>Verdana</vt:lpstr>
      <vt:lpstr>Office Theme</vt:lpstr>
      <vt:lpstr>1_Office Theme</vt:lpstr>
      <vt:lpstr>2_Office Theme</vt:lpstr>
      <vt:lpstr>3_Office Theme</vt:lpstr>
      <vt:lpstr>   NEAR supports to investments and engagement with private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Workstreams</vt:lpstr>
      <vt:lpstr>PowerPoint Presentation</vt:lpstr>
      <vt:lpstr>Thank you  INTPA-GLOBAL-GATEWAY@ec.europa.eu 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 Gwenaelle (INTPA)</dc:creator>
  <cp:lastModifiedBy>Umut Dağ</cp:lastModifiedBy>
  <cp:revision>78</cp:revision>
  <cp:lastPrinted>2023-11-08T16:36:05Z</cp:lastPrinted>
  <dcterms:created xsi:type="dcterms:W3CDTF">2021-11-10T13:16:55Z</dcterms:created>
  <dcterms:modified xsi:type="dcterms:W3CDTF">2024-06-11T10:20:46Z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0x01010048392E8ADFE8694CB47A0ED9AF0A856A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2023-04-20T11:43:27Z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a1252c34-74f0-4b14-8ae0-6bc9e3f03427</vt:lpwstr>
  </property>
  <property fmtid="{D5CDD505-2E9C-101B-9397-08002B2CF9AE}" pid="10" name="MSIP_Label_6bd9ddd1-4d20-43f6-abfa-fc3c07406f94_ContentBits">
    <vt:lpwstr>0</vt:lpwstr>
  </property>
</Properties>
</file>