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78" r:id="rId5"/>
    <p:sldId id="259" r:id="rId6"/>
    <p:sldId id="277" r:id="rId7"/>
    <p:sldId id="258" r:id="rId8"/>
    <p:sldId id="260" r:id="rId9"/>
    <p:sldId id="265" r:id="rId10"/>
    <p:sldId id="266" r:id="rId11"/>
    <p:sldId id="263" r:id="rId12"/>
    <p:sldId id="267" r:id="rId13"/>
    <p:sldId id="273" r:id="rId14"/>
    <p:sldId id="274" r:id="rId15"/>
    <p:sldId id="275" r:id="rId16"/>
    <p:sldId id="276" r:id="rId17"/>
    <p:sldId id="272" r:id="rId18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uce" panose="020B0604020202020204" charset="-94"/>
      <p:regular r:id="rId25"/>
    </p:embeddedFont>
    <p:embeddedFont>
      <p:font typeface="Open Sauce Bold" panose="020B0604020202020204" charset="-94"/>
      <p:regular r:id="rId26"/>
    </p:embeddedFont>
    <p:embeddedFont>
      <p:font typeface="Open Sauce Light" panose="020B0604020202020204" charset="-9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b38846" initials="U" lastIdx="1" clrIdx="0">
    <p:extLst>
      <p:ext uri="{19B8F6BF-5375-455C-9EA6-DF929625EA0E}">
        <p15:presenceInfo xmlns:p15="http://schemas.microsoft.com/office/powerpoint/2012/main" userId="vb3884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9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FD8FEA14-CF55-4EE4-BD78-C13D291DFC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99AB4B2-4E42-42C0-B7CF-E207322AEF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A11AA-ED55-4014-AFD0-F0A99B427A1B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A1DF8C-9276-47E9-92AB-A364C2DE8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620D887-49E4-47B0-8715-149476A9BD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71078-4956-4084-9BF0-90DA318DE0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0647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4A695-1EE5-4D28-B546-D7A47BEE354D}" type="datetimeFigureOut">
              <a:rPr lang="tr-TR" smtClean="0"/>
              <a:t>20.11.2024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tr-TR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A5CD5-C611-4256-A309-33B3C84AE9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20491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780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251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430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399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65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352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853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37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492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14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79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079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19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36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5363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A5CD5-C611-4256-A309-33B3C84AE91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019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tr-TR"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828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tr-TR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7053548"/>
          </a:xfrm>
          <a:custGeom>
            <a:avLst/>
            <a:gdLst/>
            <a:ahLst/>
            <a:cxnLst/>
            <a:rect l="l" t="t" r="r" b="b"/>
            <a:pathLst>
              <a:path w="18288000" h="7053548">
                <a:moveTo>
                  <a:pt x="0" y="0"/>
                </a:moveTo>
                <a:lnTo>
                  <a:pt x="18288000" y="0"/>
                </a:lnTo>
                <a:lnTo>
                  <a:pt x="18288000" y="7053548"/>
                </a:lnTo>
                <a:lnTo>
                  <a:pt x="0" y="7053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6000"/>
            </a:blip>
            <a:stretch>
              <a:fillRect t="-6338" b="-633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566890" y="69619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4672" b="-8488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85803" y="7246551"/>
            <a:ext cx="16916393" cy="2062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 b="1" dirty="0">
                <a:latin typeface="Open Sauce Bold"/>
                <a:ea typeface="Open Sauce Bold"/>
                <a:cs typeface="Open Sauce Bold"/>
                <a:sym typeface="Open Sauce Bold"/>
              </a:rPr>
              <a:t>İKLİM DÖNÜŞÜMÜ FİNANSMANI</a:t>
            </a:r>
            <a:endParaRPr lang="tr-TR" sz="6000" b="1" dirty="0"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ctr">
              <a:lnSpc>
                <a:spcPts val="8399"/>
              </a:lnSpc>
            </a:pPr>
            <a:r>
              <a:rPr lang="tr-TR" sz="6000" b="1" dirty="0">
                <a:latin typeface="Open Sauce Bold"/>
                <a:ea typeface="Open Sauce Bold"/>
                <a:cs typeface="Open Sauce Bold"/>
                <a:sym typeface="Open Sauce Bold"/>
              </a:rPr>
              <a:t>HAVAYOLU ULAŞIMI</a:t>
            </a:r>
            <a:endParaRPr lang="en-US" sz="6000" b="1" dirty="0"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1097790"/>
            <a:ext cx="4179647" cy="30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2"/>
              </a:lnSpc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04989"/>
          </a:xfrm>
          <a:prstGeom prst="rect">
            <a:avLst/>
          </a:prstGeom>
          <a:solidFill>
            <a:srgbClr val="EBDB9B">
              <a:alpha val="34902"/>
            </a:srgbClr>
          </a:solidFill>
        </p:spPr>
      </p:sp>
      <p:sp>
        <p:nvSpPr>
          <p:cNvPr id="5" name="Freeform 5"/>
          <p:cNvSpPr/>
          <p:nvPr/>
        </p:nvSpPr>
        <p:spPr>
          <a:xfrm>
            <a:off x="325605" y="3036537"/>
            <a:ext cx="10169931" cy="6085571"/>
          </a:xfrm>
          <a:custGeom>
            <a:avLst/>
            <a:gdLst/>
            <a:ahLst/>
            <a:cxnLst/>
            <a:rect l="l" t="t" r="r" b="b"/>
            <a:pathLst>
              <a:path w="10169931" h="6085571">
                <a:moveTo>
                  <a:pt x="0" y="0"/>
                </a:moveTo>
                <a:lnTo>
                  <a:pt x="10169931" y="0"/>
                </a:lnTo>
                <a:lnTo>
                  <a:pt x="10169931" y="6085571"/>
                </a:lnTo>
                <a:lnTo>
                  <a:pt x="0" y="60855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638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65302" y="401852"/>
            <a:ext cx="15301588" cy="81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Net Sıfır Yol Haritası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68654" y="2503892"/>
            <a:ext cx="7125488" cy="672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Havacılık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sektörünün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2050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yılına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kadar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net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sıfır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karbon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emisyonu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hedefine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ulaşabilmesi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için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finansal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stratejilerin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nasıl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organize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edilmesi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gerektiğini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anlatan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yol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haritasıdır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. </a:t>
            </a:r>
            <a:r>
              <a:rPr lang="tr-TR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Şekil 1’de yer alan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şema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sektörün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finansal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gereksinimlerini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yatırım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ihtiyaçlarını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uygun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finansman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mekanizmalarını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belirlemeyi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amaçla</a:t>
            </a:r>
            <a:r>
              <a:rPr lang="tr-TR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maktadır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. </a:t>
            </a:r>
          </a:p>
          <a:p>
            <a:pPr algn="just">
              <a:lnSpc>
                <a:spcPts val="33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Open Sauce Light" panose="020B0604020202020204" charset="-94"/>
              <a:sym typeface="Open Sauce Light"/>
            </a:endParaRPr>
          </a:p>
          <a:p>
            <a:pPr algn="just">
              <a:lnSpc>
                <a:spcPts val="33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Havacılık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sektörünün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2024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ile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2050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yılları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arasında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Bold"/>
              </a:rPr>
              <a:t>net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Bold"/>
              </a:rPr>
              <a:t>sıfır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Bold"/>
              </a:rPr>
              <a:t>emisyon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hedefine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ulaşabilmesi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için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gereken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toplam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finansman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4.7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trilyon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dolar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olarak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tahmin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edilmektedir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</a:t>
            </a:r>
          </a:p>
          <a:p>
            <a:pPr algn="just">
              <a:lnSpc>
                <a:spcPts val="3300"/>
              </a:lnSpc>
            </a:pPr>
            <a:endParaRPr lang="en-US" sz="2000" dirty="0">
              <a:solidFill>
                <a:srgbClr val="000000"/>
              </a:solidFill>
              <a:latin typeface="Open Sauce Light" panose="020B0604020202020204" charset="-94"/>
              <a:ea typeface="Open Sauce"/>
              <a:cs typeface="Open Sauce"/>
              <a:sym typeface="Open Sauce"/>
            </a:endParaRPr>
          </a:p>
          <a:p>
            <a:pPr lvl="0" indent="0" algn="just">
              <a:lnSpc>
                <a:spcPts val="33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SAF'ın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uçuşlarda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kullanılan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enerji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miktarındaki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payı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2024'te %1'in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altında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iken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2050'de 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Bold"/>
              </a:rPr>
              <a:t>%87.2'ye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Bold"/>
              </a:rPr>
              <a:t>çıkması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Bold"/>
              </a:rPr>
              <a:t>beklen</a:t>
            </a:r>
            <a:r>
              <a:rPr lang="tr-TR" sz="2000" dirty="0" err="1">
                <a:solidFill>
                  <a:srgbClr val="000000"/>
                </a:solidFill>
                <a:latin typeface="Open Sauce Light" panose="020B0604020202020204" charset="-94"/>
                <a:sym typeface="Open Sauce Bold"/>
              </a:rPr>
              <a:t>mektedir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Bu durum,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toplam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geçiş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maliyetinin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%81'ini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oluştur</a:t>
            </a:r>
            <a:r>
              <a:rPr lang="tr-TR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makta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bu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da 3</a:t>
            </a:r>
            <a:r>
              <a:rPr lang="tr-TR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8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trilyon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dolara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eşdeğer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ol</a:t>
            </a:r>
            <a:r>
              <a:rPr lang="tr-TR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maktadır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5605" y="2804127"/>
            <a:ext cx="7680647" cy="23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20"/>
              </a:lnSpc>
              <a:spcBef>
                <a:spcPct val="0"/>
              </a:spcBef>
            </a:pPr>
            <a:r>
              <a:rPr lang="tr-TR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Şekil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tr-TR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: IATA Net </a:t>
            </a:r>
            <a:r>
              <a:rPr lang="en-US" sz="15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Sıfır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Yol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Haritası</a:t>
            </a:r>
            <a:endParaRPr lang="en-US" sz="15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36B457C8-B2AA-4A88-B059-E4541CF69680}"/>
              </a:ext>
            </a:extLst>
          </p:cNvPr>
          <p:cNvSpPr/>
          <p:nvPr/>
        </p:nvSpPr>
        <p:spPr>
          <a:xfrm>
            <a:off x="16566890" y="0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4672" b="-84880"/>
            </a:stretch>
          </a:blipFill>
        </p:spPr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55B63C5-27C7-4BCE-AF97-2CA5F592A65F}"/>
              </a:ext>
            </a:extLst>
          </p:cNvPr>
          <p:cNvSpPr txBox="1"/>
          <p:nvPr/>
        </p:nvSpPr>
        <p:spPr>
          <a:xfrm>
            <a:off x="17907000" y="98298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04989"/>
          </a:xfrm>
          <a:prstGeom prst="rect">
            <a:avLst/>
          </a:prstGeom>
          <a:solidFill>
            <a:srgbClr val="EBDB9B">
              <a:alpha val="34902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1265302" y="401852"/>
            <a:ext cx="15301588" cy="81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Havayolu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Ulaşım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Sektöründe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Teşvikler</a:t>
            </a:r>
            <a:endParaRPr lang="en-US" sz="50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2606271"/>
            <a:ext cx="16230600" cy="164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0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Havayolu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taşımacılığında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net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sıfır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emisyon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hedeflerine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ulaşılması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için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Türkiye'de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ve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dünyada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çeşitli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teşvikler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ve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politika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destekleri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uygulanmaktadır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. Bu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teşvikler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havayolu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şirketlerinin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ve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havaalanlarının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daha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sürdürülebilir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bir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yapıya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geçişini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hızlandırmayı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amaçlamakta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olup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finansal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destekler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vergi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indirimleri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sürdürülebilir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havacılık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yakıtı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(SAF)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teşvikleri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AR-GE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yatırımları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gibi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pek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çok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unsuru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içermektedir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704869"/>
            <a:ext cx="16230600" cy="374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Dünyada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ve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Türkiye’de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uygulanan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teşvikler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havayolu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taşımacılığında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karbon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ayak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izini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azaltmak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için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çok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önemli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bir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rol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oynamaktadır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. Bu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teşvikler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özellikle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SAF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üretim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ve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kullanımının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yaygınlaşması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düşük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emisyonlu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uçak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teknolojilerinin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geliştirilmesi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karbon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dengeleme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ve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yakalama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projelerinin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uygulanması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gibi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konularda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havayolu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şirketlerini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desteklemektedir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. Bunun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yanında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yeşil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finansman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ve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karbon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piyasaları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gibi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teşvik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mekanizmaları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sayesinde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havacılık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sektörünün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sürdürülebilirlik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hedeflerine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ulaşması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hızlandırılmaktadır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.</a:t>
            </a:r>
          </a:p>
          <a:p>
            <a:pPr algn="just">
              <a:lnSpc>
                <a:spcPts val="3300"/>
              </a:lnSpc>
            </a:pPr>
            <a:endParaRPr lang="en-US" sz="2200" dirty="0">
              <a:solidFill>
                <a:srgbClr val="000000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  <a:p>
            <a:pPr algn="just">
              <a:lnSpc>
                <a:spcPts val="3300"/>
              </a:lnSpc>
            </a:pP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Gelecek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hedefler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arasında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ise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daha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fazla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SAF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üretim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tesisi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kurulması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elektrikli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uçak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ve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yeşil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havalimanı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projelerinin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artması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karbon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yakalama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teknolojilerinin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gelişmesi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ve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karbon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ticaretinin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yaygınlaşması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bulunmaktadır</a:t>
            </a:r>
            <a:r>
              <a:rPr lang="en-US" sz="22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.</a:t>
            </a:r>
          </a:p>
          <a:p>
            <a:pPr marL="0" lvl="0" indent="0" algn="just">
              <a:lnSpc>
                <a:spcPts val="3300"/>
              </a:lnSpc>
              <a:spcBef>
                <a:spcPct val="0"/>
              </a:spcBef>
            </a:pPr>
            <a:endParaRPr lang="en-US" sz="2200" dirty="0">
              <a:solidFill>
                <a:srgbClr val="000000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777D6399-31D2-4272-87A4-87425131B5D6}"/>
              </a:ext>
            </a:extLst>
          </p:cNvPr>
          <p:cNvSpPr/>
          <p:nvPr/>
        </p:nvSpPr>
        <p:spPr>
          <a:xfrm>
            <a:off x="16566890" y="0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4672" b="-84880"/>
            </a:stretch>
          </a:blipFill>
        </p:spPr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FD9EAF8-2430-4DE6-B24C-7CEE563FCB7B}"/>
              </a:ext>
            </a:extLst>
          </p:cNvPr>
          <p:cNvSpPr txBox="1"/>
          <p:nvPr/>
        </p:nvSpPr>
        <p:spPr>
          <a:xfrm>
            <a:off x="17872911" y="981530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04989"/>
          </a:xfrm>
          <a:prstGeom prst="rect">
            <a:avLst/>
          </a:prstGeom>
          <a:solidFill>
            <a:srgbClr val="EBDB9B">
              <a:alpha val="34902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1028700" y="2333435"/>
            <a:ext cx="16230600" cy="691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99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Uluslararası</a:t>
            </a:r>
            <a:r>
              <a:rPr lang="en-US" sz="2199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Sivil</a:t>
            </a:r>
            <a:r>
              <a:rPr lang="en-US" sz="2199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Havacılık</a:t>
            </a:r>
            <a:r>
              <a:rPr lang="en-US" sz="2199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Örgütü</a:t>
            </a:r>
            <a:r>
              <a:rPr lang="en-US" sz="2199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(ICAO)- </a:t>
            </a:r>
            <a:r>
              <a:rPr lang="en-US" sz="2199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Corsia</a:t>
            </a:r>
            <a:r>
              <a:rPr lang="en-US" sz="2199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199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Programı</a:t>
            </a:r>
            <a:endParaRPr lang="en-US" sz="2199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388622" lvl="1" indent="-194311" algn="just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ICAO,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karbon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dengeleme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projeleri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için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havayolu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şirketlerine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çeşitli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finansman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modelleri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sunmakta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düşük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emisyonlu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uçak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teknolojileri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geliştirilmesi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için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uluslararası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işbirliğini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teşvik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etmektedir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. CORSIA (Carbon Offsetting and Reduction Scheme for International Aviation), 2021’den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itibaren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uluslararası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havayolu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şirketlerinin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karbon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emisyonlarını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dengelemeyi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amaçlamaktadır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. CORSIA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çerçevesinde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uluslararası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uçuşlardan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kaynaklanan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emisyonları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azaltmak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için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karbon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kredileri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kullanılarak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yaklaşık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yıllık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40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milyar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dolar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seviyelerinde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karbon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dengeleme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piyasası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yaratmaktadır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ea typeface="Open Sauce"/>
                <a:cs typeface="Open Sauce"/>
                <a:sym typeface="Open Sauce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8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just">
              <a:lnSpc>
                <a:spcPct val="150000"/>
              </a:lnSpc>
            </a:pPr>
            <a:r>
              <a:rPr lang="en-US" sz="2199" b="1" u="none" strike="noStrike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SAF </a:t>
            </a:r>
            <a:r>
              <a:rPr lang="en-US" sz="2199" b="1" u="none" strike="noStrike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Teşvikleri</a:t>
            </a:r>
            <a:endParaRPr lang="en-US" sz="2199" b="1" u="none" strike="noStrike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388622" lvl="1" indent="-194311" algn="just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AB,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Yeşil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Mutabakat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kapsamında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havacılık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sektöründe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emisyonlarını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azaltmak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için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ciddi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önlemler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almıştır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"Fit for 55"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planı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ile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emisyonlarını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%55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oranında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azaltmayı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hedefleyen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AB,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havayolu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şirketlerine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kredisi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ticareti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SAF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kullanımı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için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teşvikler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sunmaktadır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</a:t>
            </a:r>
          </a:p>
          <a:p>
            <a:pPr marL="388622" lvl="1" indent="-194311" algn="just">
              <a:lnSpc>
                <a:spcPct val="150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AB’nin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ReFuelEU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Havacılık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Girişimi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2025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itibarıyla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Avrupa’daki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havalimanlarında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belirli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yüzdede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SAF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kullanımı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zorunluluğu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getirmeyi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hedeflemektedir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2030’a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kadar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30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milyar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avroyu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aşan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bütçeyi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SAF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altyapısı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düşük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emisyon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teknolojilerine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ayırmıştır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</a:t>
            </a:r>
          </a:p>
          <a:p>
            <a:pPr marL="388622" lvl="1" indent="-194311" algn="just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ABD,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özellikle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SAF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üretimi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kullanımına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yönelik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teşvik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programları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geliştirmiştir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ABD’deki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SAF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üretim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teşvikleri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ton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başına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1,25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dolar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vergi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indirimi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sunarak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yılda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milyar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dolar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seviyelerinde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bütçeyi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SAF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yatırımlarına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yönlendirmektedir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5302" y="401852"/>
            <a:ext cx="15301588" cy="81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Havayolu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Ulaşım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Sektörü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Dünyadaki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Teşvikler</a:t>
            </a:r>
            <a:endParaRPr lang="en-US" sz="50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CE2B3839-1521-43B4-8F60-E13175B393BC}"/>
              </a:ext>
            </a:extLst>
          </p:cNvPr>
          <p:cNvSpPr/>
          <p:nvPr/>
        </p:nvSpPr>
        <p:spPr>
          <a:xfrm>
            <a:off x="16566890" y="0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4672" b="-84880"/>
            </a:stretch>
          </a:blipFill>
        </p:spPr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D393D31-9213-481B-A526-C377DDC0FC8D}"/>
              </a:ext>
            </a:extLst>
          </p:cNvPr>
          <p:cNvSpPr txBox="1"/>
          <p:nvPr/>
        </p:nvSpPr>
        <p:spPr>
          <a:xfrm>
            <a:off x="17678400" y="982333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04989"/>
          </a:xfrm>
          <a:prstGeom prst="rect">
            <a:avLst/>
          </a:prstGeom>
          <a:solidFill>
            <a:srgbClr val="EBDB9B">
              <a:alpha val="34902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1028700" y="1640695"/>
            <a:ext cx="16230600" cy="872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Bir</a:t>
            </a:r>
            <a:r>
              <a:rPr lang="en-US" sz="2200" b="1" u="none" strike="noStrike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leşik</a:t>
            </a:r>
            <a:r>
              <a:rPr lang="en-US" sz="2200" b="1" u="none" strike="noStrike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200" b="1" u="none" strike="noStrike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Krallık</a:t>
            </a:r>
            <a:r>
              <a:rPr lang="en-US" sz="2200" b="1" u="none" strike="noStrike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- Jet Zero </a:t>
            </a:r>
            <a:r>
              <a:rPr lang="en-US" sz="2200" b="1" u="none" strike="noStrike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Stratejisi</a:t>
            </a:r>
            <a:endParaRPr lang="en-US" sz="2200" b="1" u="none" strike="noStrike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388622" lvl="1" indent="-194311" algn="just">
              <a:lnSpc>
                <a:spcPct val="150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Birleşik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Krallık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2050’ye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kadar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havacılık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sektöründe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net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sıfır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hedefini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benimseyen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Jet Zero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stratejisini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açıklamıştır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Bu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strateji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SAF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teşvikleri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yeşil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teknolojiye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yönelik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hibe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programları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düşük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karbonlu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uçak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geliştirme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projelerine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finansman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desteği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sağlamaktadır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İngiliz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hükümeti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tarafından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SAF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kullanımının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teşvik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edilmesi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Jet Zero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planının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desteklenmesi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için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200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milyon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sterlinlik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fon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oluşturmuştur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800" u="none" strike="noStrike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just">
              <a:lnSpc>
                <a:spcPct val="150000"/>
              </a:lnSpc>
            </a:pPr>
            <a:r>
              <a:rPr lang="en-US" sz="2200" b="1" u="none" strike="noStrike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Asya</a:t>
            </a:r>
            <a:r>
              <a:rPr lang="en-US" sz="2200" b="1" u="none" strike="noStrike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- SAF ve </a:t>
            </a:r>
            <a:r>
              <a:rPr lang="en-US" sz="2200" b="1" u="none" strike="noStrike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Elektrikli</a:t>
            </a:r>
            <a:r>
              <a:rPr lang="en-US" sz="2200" b="1" u="none" strike="noStrike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200" b="1" u="none" strike="noStrike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Uçak</a:t>
            </a:r>
            <a:r>
              <a:rPr lang="en-US" sz="2200" b="1" u="none" strike="noStrike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200" b="1" u="none" strike="noStrike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Teşvikleri</a:t>
            </a:r>
            <a:endParaRPr lang="en-US" sz="2200" b="1" u="none" strike="noStrike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388622" lvl="1" indent="-194311" algn="just">
              <a:lnSpc>
                <a:spcPct val="150000"/>
              </a:lnSpc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Japonya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Güney Kore ve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Singapur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gibi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ülkeler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SAF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üretimi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elektrikli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uçak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teknolojileri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için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teşvik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programları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geliştirmiştir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Bu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ülkeler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SAF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üreticilerine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doğrudan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finansman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vergi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muafiyeti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sağlarken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düşük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karbonlu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havalimanları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yeşil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teknoloji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projelerine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yönelik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teşviklerle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havacılıkta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sürdürülebilirliğe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katkı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sağlamaktadır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Japonya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SAF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üretimi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elektrikli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uçak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geliştirilmesi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için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200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milyon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dolarlık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teşvik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bütçesi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ayırmıştır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Japonya'nın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ANA ve JAL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gibi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havayolu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şirketleri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SAF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kullanımını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yaygınlaştırmak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amacıyla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devlet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desteğiyle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ortak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projeler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yürütmektedir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800" u="none" strike="noStrike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just">
              <a:lnSpc>
                <a:spcPct val="150000"/>
              </a:lnSpc>
            </a:pPr>
            <a:r>
              <a:rPr lang="en-US" sz="2200" b="1" u="none" strike="noStrike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Karbon </a:t>
            </a:r>
            <a:r>
              <a:rPr lang="en-US" sz="2200" b="1" u="none" strike="noStrike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Piyasaları</a:t>
            </a:r>
            <a:r>
              <a:rPr lang="en-US" sz="2200" b="1" u="none" strike="noStrike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ve </a:t>
            </a:r>
            <a:r>
              <a:rPr lang="en-US" sz="2200" b="1" u="none" strike="noStrike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Emisyon</a:t>
            </a:r>
            <a:r>
              <a:rPr lang="en-US" sz="2200" b="1" u="none" strike="noStrike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200" b="1" u="none" strike="noStrike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Ticareti</a:t>
            </a:r>
            <a:r>
              <a:rPr lang="en-US" sz="2200" b="1" u="none" strike="noStrike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200" b="1" u="none" strike="noStrike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Teşvikleri</a:t>
            </a:r>
            <a:endParaRPr lang="en-US" sz="2200" b="1" u="none" strike="noStrike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388622" lvl="1" indent="-194311" algn="just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Piyasaları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dünya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genelinde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birçok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havayolu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şirketine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dengeleme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projelerine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yatırım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yaparak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emisyonlarını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nötrleme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fırsatı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sunmaktadır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Bold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Küresel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çapta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ticaretine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dayalı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teşvik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sistemleri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havayolu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şirketlerinin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emisyonlarını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dengelemek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için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kredisi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satın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almasına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olanak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tanımaktadır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Örneğin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AB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Emisyon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Ticaret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Sistemi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(EU ETS),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havayolu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şirketlerine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emisyonlarını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azaltmaları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için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yılda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10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milyar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avroluk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piyasa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yaratmıştır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1800" u="none" strike="noStrike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65302" y="401852"/>
            <a:ext cx="15301588" cy="81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Havayolu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Ulaşım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Sektörü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Dünyadaki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Teşvikler</a:t>
            </a:r>
            <a:endParaRPr lang="en-US" sz="50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A988BE7B-27B2-4649-8423-F76AD1258FD3}"/>
              </a:ext>
            </a:extLst>
          </p:cNvPr>
          <p:cNvSpPr/>
          <p:nvPr/>
        </p:nvSpPr>
        <p:spPr>
          <a:xfrm>
            <a:off x="16566890" y="0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4672" b="-84880"/>
            </a:stretch>
          </a:blipFill>
        </p:spPr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9410918-73AB-47A0-B5AC-7051E3A3FD07}"/>
              </a:ext>
            </a:extLst>
          </p:cNvPr>
          <p:cNvSpPr txBox="1"/>
          <p:nvPr/>
        </p:nvSpPr>
        <p:spPr>
          <a:xfrm>
            <a:off x="17762621" y="9825335"/>
            <a:ext cx="52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04989"/>
          </a:xfrm>
          <a:prstGeom prst="rect">
            <a:avLst/>
          </a:prstGeom>
          <a:solidFill>
            <a:srgbClr val="EBDB9B">
              <a:alpha val="34902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1028700" y="8093340"/>
            <a:ext cx="16251816" cy="1428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</a:t>
            </a:r>
            <a:r>
              <a:rPr lang="tr-TR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</a:t>
            </a: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-G</a:t>
            </a:r>
            <a:r>
              <a:rPr lang="tr-TR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</a:t>
            </a: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Teknoloji</a:t>
            </a: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Geliştirme </a:t>
            </a: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Teşvikleri</a:t>
            </a:r>
            <a:endParaRPr lang="en-US" sz="22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388618" lvl="1" indent="-194309" algn="just">
              <a:lnSpc>
                <a:spcPts val="2699"/>
              </a:lnSpc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Türkiye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düşük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emisyonlu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uçak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teknolojileri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SAF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üretimi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gibi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sürdürülebilirlik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alanında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A</a:t>
            </a:r>
            <a:r>
              <a:rPr lang="tr-TR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-G</a:t>
            </a:r>
            <a:r>
              <a:rPr lang="tr-TR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faaliyetlerini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desteklemekte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bu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alanda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yatırım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yapan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şirketlere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vergi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muafiyetleri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hibe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programları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kredi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destekleri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sunmaktadır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Türkiye’de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düşük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emisyonlu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uçak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teknolojisi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biyoyakıt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alanında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yapılan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AR-GE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çalışmalarına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yönelik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TÜBİTAK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tarafından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sağlanan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hibeler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projeye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göre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tr-TR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1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milyon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tr-TR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TL seviyesine çıkabilmektedir.</a:t>
            </a:r>
            <a:endParaRPr lang="en-US" dirty="0">
              <a:solidFill>
                <a:srgbClr val="000000"/>
              </a:solidFill>
              <a:latin typeface="Open Sauce Light" panose="020B0604020202020204" charset="-94"/>
              <a:sym typeface="Open Sauc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65302" y="401852"/>
            <a:ext cx="15301588" cy="81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Havayolu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Ulaşım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Sektörü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Türkiye’deki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Teşvikler</a:t>
            </a:r>
            <a:endParaRPr lang="en-US" sz="50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6464510"/>
            <a:ext cx="16251816" cy="1082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Yeşil</a:t>
            </a: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Havalimanı</a:t>
            </a: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Sertifikasyon</a:t>
            </a: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 </a:t>
            </a: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Programı</a:t>
            </a:r>
            <a:endParaRPr lang="en-US" sz="22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388623" lvl="1" indent="-194312" algn="just">
              <a:lnSpc>
                <a:spcPts val="2700"/>
              </a:lnSpc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Türkiye’de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Sivil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Havacılık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Genel Müdürlüğü,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çevreye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duyarlı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havalimanlarını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desteklemek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amacıyla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Yeşil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Havalimanı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Sertifikasyonu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vermektedir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Türkiye’de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"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Yeşil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Havalimanı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"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sertifikasına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sahip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havalimanları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işletme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maliyetlerinde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indirimlerden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yararlana</a:t>
            </a:r>
            <a:r>
              <a:rPr lang="tr-TR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bilecektir.</a:t>
            </a:r>
            <a:endParaRPr lang="en-US" dirty="0">
              <a:solidFill>
                <a:srgbClr val="000000"/>
              </a:solidFill>
              <a:latin typeface="Open Sauce Light" panose="020B0604020202020204" charset="-94"/>
              <a:sym typeface="Open Sau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4807269"/>
            <a:ext cx="16251816" cy="1428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Karbon Ticaret </a:t>
            </a: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Sistemi</a:t>
            </a: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ve Karbon </a:t>
            </a: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Kredisi</a:t>
            </a: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Teşvikleri</a:t>
            </a:r>
            <a:endParaRPr lang="en-US" sz="22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388623" lvl="1" indent="-194312" algn="just">
              <a:lnSpc>
                <a:spcPts val="2700"/>
              </a:lnSpc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Türkiye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ticaret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sistemi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oluşturma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çalışmaları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yapmaktadır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bu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sistemin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havayolu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sektörüne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yaygınlaştırılması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planlanmaktadır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Karbon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ticaret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sistemi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kredilerinin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ton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başına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yaklaşık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5-10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dolar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arasında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değişen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fiyatlarla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alınıp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satılmasına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olanak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tanı</a:t>
            </a:r>
            <a:r>
              <a:rPr lang="tr-TR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maktadır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Türkiye’de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bu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sistem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tam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anlamıyla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uygulanmasa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da pilot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projeler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kapsamında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yılda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yüz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binlerce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dolarlık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kredisi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desteği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sağlanabil</a:t>
            </a:r>
            <a:r>
              <a:rPr lang="tr-TR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ecektir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492874"/>
            <a:ext cx="16251816" cy="1082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Çevre</a:t>
            </a: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Yatırım</a:t>
            </a: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Teşvikleri</a:t>
            </a:r>
            <a:endParaRPr lang="en-US" sz="22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388623" lvl="1" indent="-194312" algn="just">
              <a:lnSpc>
                <a:spcPts val="2700"/>
              </a:lnSpc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Türkiye’de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Çevre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Şehircilik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İklim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Değişikliği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Bakanlığı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emisyon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azaltımına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yönelik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projelere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teşvikler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sunmaktadır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Bu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kapsamda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karbon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emisyonunu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azaltmaya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yönelik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altyapı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geliştirme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projeleri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yeşil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enerji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kullanımı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atık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yönetimi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gibi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projelere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destek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verilmektedir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835632"/>
            <a:ext cx="16230600" cy="1428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Sürdürülebilir </a:t>
            </a: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Havacılık</a:t>
            </a: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Yakıtları</a:t>
            </a: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(SAF) </a:t>
            </a: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için</a:t>
            </a:r>
            <a:r>
              <a:rPr lang="en-US" sz="22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Destekler</a:t>
            </a:r>
            <a:endParaRPr lang="en-US" sz="22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388623" lvl="1" indent="-194312" algn="just">
              <a:lnSpc>
                <a:spcPts val="2700"/>
              </a:lnSpc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Türkiye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SAF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üretimi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kullanımını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artırmak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için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A</a:t>
            </a:r>
            <a:r>
              <a:rPr lang="tr-TR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-</a:t>
            </a:r>
            <a:r>
              <a:rPr lang="tr-TR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teşvik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çalışmalarına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önem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vermektedir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Özellikle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biyoyakıt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üreticilerine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yönelik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hibe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vergi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teşvikleri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gündeme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gelmektedir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Örneğin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İstanbul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Havalimanı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Türk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Yolları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gibi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havayolu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şirketleri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ile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ortak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projelerde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SAF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kullanımı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test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edilmekte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ve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gelecekte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SAF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kullanımını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artırmak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için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altyapı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yatırımları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yapılmaktadır</a:t>
            </a:r>
            <a:r>
              <a:rPr lang="en-US" dirty="0">
                <a:solidFill>
                  <a:srgbClr val="000000"/>
                </a:solidFill>
                <a:latin typeface="Open Sauce Light" panose="020B0604020202020204" charset="-94"/>
                <a:sym typeface="Open Sauce"/>
              </a:rPr>
              <a:t>.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37972672-6B24-42E3-BB14-1D9E20F80605}"/>
              </a:ext>
            </a:extLst>
          </p:cNvPr>
          <p:cNvSpPr/>
          <p:nvPr/>
        </p:nvSpPr>
        <p:spPr>
          <a:xfrm>
            <a:off x="16566890" y="0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4672" b="-84880"/>
            </a:stretch>
          </a:blipFill>
        </p:spPr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E7772E3-9EB7-4238-960E-5BC829467E5F}"/>
              </a:ext>
            </a:extLst>
          </p:cNvPr>
          <p:cNvSpPr txBox="1"/>
          <p:nvPr/>
        </p:nvSpPr>
        <p:spPr>
          <a:xfrm>
            <a:off x="17754600" y="9825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04989"/>
          </a:xfrm>
          <a:prstGeom prst="rect">
            <a:avLst/>
          </a:prstGeom>
          <a:solidFill>
            <a:srgbClr val="EBDB9B">
              <a:alpha val="34902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1265302" y="401852"/>
            <a:ext cx="15301588" cy="81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Havayolu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Ulaşım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Sektörü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Ürünleri</a:t>
            </a:r>
            <a:endParaRPr lang="en-US" sz="50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2299889"/>
            <a:ext cx="16230600" cy="1645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Havacılık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sektörünün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net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sıfır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emisyon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hedeflerine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ulaşabilmesi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yalnızca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teknoloji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ve operasyonel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iyileştirmelerle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değil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aynı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zamanda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finans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sektörü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tarafından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sağlanacak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destekleyici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finansal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araçlarla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mümkün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olacaktır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. Bu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kapsamda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finansal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kuruluşlar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bankalar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yatırım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fonları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sigorta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şirketleri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çeşitli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sürdürülebilir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finans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ürünleri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geliştirerek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havacılık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sektörüne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yatırım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likidite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sağlayabil</a:t>
            </a:r>
            <a:r>
              <a:rPr lang="tr-TR" sz="2000" dirty="0" err="1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mektedi</a:t>
            </a:r>
            <a:r>
              <a:rPr lang="en-US" sz="2000" dirty="0">
                <a:solidFill>
                  <a:srgbClr val="000000"/>
                </a:solidFill>
                <a:latin typeface="Open Sauce Light" panose="020B0604020202020204" charset="-94"/>
                <a:sym typeface="Open Sauce Light"/>
              </a:rPr>
              <a:t>r.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83170" y="4223640"/>
            <a:ext cx="7732232" cy="2245893"/>
            <a:chOff x="0" y="0"/>
            <a:chExt cx="10309642" cy="299452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994524" cy="2994524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DB9B">
                  <a:alpha val="69804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43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497262" y="232207"/>
              <a:ext cx="8343369" cy="629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71"/>
                </a:lnSpc>
                <a:spcBef>
                  <a:spcPct val="0"/>
                </a:spcBef>
              </a:pPr>
              <a:r>
                <a:rPr lang="en-US" sz="2836" b="1" spc="-56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Sürdürülebilirlik Bağlantılı Krediler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97263" y="851100"/>
              <a:ext cx="8812379" cy="1868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Bu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krediler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,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havayolu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şirketlerinin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belirli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sürdürülebilirlik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hedeflerine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ulaşması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durumunda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daha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düşük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faiz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oranları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sunar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.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Hedefler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arasında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emisyon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azaltımı, SAF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kullanımı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veya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enerji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verimliliği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projeleri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yer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alabilir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83170" y="6655589"/>
            <a:ext cx="7732232" cy="2270583"/>
            <a:chOff x="0" y="0"/>
            <a:chExt cx="10309642" cy="3027444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994524" cy="299452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DB9B">
                  <a:alpha val="69804"/>
                </a:srgbClr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43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497262" y="59847"/>
              <a:ext cx="8343369" cy="629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71"/>
                </a:lnSpc>
                <a:spcBef>
                  <a:spcPct val="0"/>
                </a:spcBef>
              </a:pPr>
              <a:r>
                <a:rPr lang="en-US" sz="2836" b="1" spc="-56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Karbon Kredisi ve Emisyon Ticareti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497263" y="682528"/>
              <a:ext cx="8812379" cy="2344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Finans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sektörü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,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karbon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ticaret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sistemleri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ile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havayolu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şirketlerine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karbon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emisyonlarını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dengeleme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fırsatı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sunmaktadır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. Karbon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kredileri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,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şirketlerin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emisyonlarını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telafi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etmelerine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olanak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tanımakla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birlikte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,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piyasada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finans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kuruluşları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aracılığıyla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karbon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fonları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oluşturulabilir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147628" y="4327450"/>
            <a:ext cx="7732232" cy="2276482"/>
            <a:chOff x="0" y="0"/>
            <a:chExt cx="10309642" cy="3035309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2994524" cy="2994524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DB9B">
                  <a:alpha val="69804"/>
                </a:srgbClr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43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497262" y="93793"/>
              <a:ext cx="8343369" cy="629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71"/>
                </a:lnSpc>
                <a:spcBef>
                  <a:spcPct val="0"/>
                </a:spcBef>
              </a:pPr>
              <a:r>
                <a:rPr lang="en-US" sz="2836" b="1" spc="-56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Sosyal ve Yeşil Sukuk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497263" y="682528"/>
              <a:ext cx="8812379" cy="2352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indent="0" algn="just">
                <a:lnSpc>
                  <a:spcPts val="2800"/>
                </a:lnSpc>
              </a:pP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Sukuk,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İslami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finans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sektöründe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kullanılan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bir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borçlanma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aracı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olup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,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sürdürülebilir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projelere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finansman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sağlamak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için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kullanılabilir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.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Yeşil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sukuk,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sürdürülebilir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hava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taşımacılığına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yönelik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projelerin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finansmanına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yönlendirilebilir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ve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İslami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yatırımcıları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cezbedebilir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147628" y="6699463"/>
            <a:ext cx="7732232" cy="2245893"/>
            <a:chOff x="0" y="0"/>
            <a:chExt cx="10309642" cy="2994524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94524" cy="2994524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BDB9B">
                  <a:alpha val="69804"/>
                </a:srgbClr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43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497262" y="52148"/>
              <a:ext cx="8343369" cy="629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71"/>
                </a:lnSpc>
                <a:spcBef>
                  <a:spcPct val="0"/>
                </a:spcBef>
              </a:pPr>
              <a:r>
                <a:rPr lang="en-US" sz="2836" b="1" spc="-56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Havacılık Sektörü için ESG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497263" y="624031"/>
              <a:ext cx="8812379" cy="1866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Bankalar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,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havayolu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şirketlerinin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ESG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performanslarını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izleyerek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,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sürdürülebilir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hedeflere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uygun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şirketleri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finanse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etmektedirler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. ESG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endeksleri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,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şirketlerin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çevresel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ve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sosyal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performansına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dayalı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olarak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sermaye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akışını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yönlendirir</a:t>
              </a:r>
              <a:r>
                <a:rPr lang="en-US" dirty="0">
                  <a:solidFill>
                    <a:srgbClr val="000000"/>
                  </a:solidFill>
                  <a:latin typeface="Open Sauce Light" panose="020B0604020202020204" charset="-94"/>
                  <a:sym typeface="Open Sauce"/>
                </a:rPr>
                <a:t>.</a:t>
              </a:r>
            </a:p>
          </p:txBody>
        </p:sp>
      </p:grpSp>
      <p:sp>
        <p:nvSpPr>
          <p:cNvPr id="31" name="Freeform 4">
            <a:extLst>
              <a:ext uri="{FF2B5EF4-FFF2-40B4-BE49-F238E27FC236}">
                <a16:creationId xmlns:a16="http://schemas.microsoft.com/office/drawing/2014/main" id="{1A7ADC62-634C-482B-A21B-BEEA488CFED1}"/>
              </a:ext>
            </a:extLst>
          </p:cNvPr>
          <p:cNvSpPr/>
          <p:nvPr/>
        </p:nvSpPr>
        <p:spPr>
          <a:xfrm>
            <a:off x="16542827" y="2818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4672" b="-84880"/>
            </a:stretch>
          </a:blipFill>
        </p:spPr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BE6B5203-E09B-4143-879B-BE2F8233B2D6}"/>
              </a:ext>
            </a:extLst>
          </p:cNvPr>
          <p:cNvSpPr txBox="1"/>
          <p:nvPr/>
        </p:nvSpPr>
        <p:spPr>
          <a:xfrm>
            <a:off x="17686421" y="978842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04989"/>
          </a:xfrm>
          <a:prstGeom prst="rect">
            <a:avLst/>
          </a:prstGeom>
          <a:solidFill>
            <a:srgbClr val="EBDB9B">
              <a:alpha val="34902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1265302" y="401852"/>
            <a:ext cx="15301588" cy="772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Havayolu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Ulaşım</a:t>
            </a:r>
            <a:r>
              <a:rPr lang="tr-TR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Sektörü NACE Kodları</a:t>
            </a:r>
            <a:endParaRPr lang="en-US" sz="50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graphicFrame>
        <p:nvGraphicFramePr>
          <p:cNvPr id="10" name="Tablo 10">
            <a:extLst>
              <a:ext uri="{FF2B5EF4-FFF2-40B4-BE49-F238E27FC236}">
                <a16:creationId xmlns:a16="http://schemas.microsoft.com/office/drawing/2014/main" id="{E1B6FB4F-3D4A-4B5E-92DB-7DAC94B6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560260"/>
              </p:ext>
            </p:extLst>
          </p:nvPr>
        </p:nvGraphicFramePr>
        <p:xfrm>
          <a:off x="193964" y="1790699"/>
          <a:ext cx="5791200" cy="670560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18822">
                  <a:extLst>
                    <a:ext uri="{9D8B030D-6E8A-4147-A177-3AD203B41FA5}">
                      <a16:colId xmlns:a16="http://schemas.microsoft.com/office/drawing/2014/main" val="4081990571"/>
                    </a:ext>
                  </a:extLst>
                </a:gridCol>
                <a:gridCol w="4772378">
                  <a:extLst>
                    <a:ext uri="{9D8B030D-6E8A-4147-A177-3AD203B41FA5}">
                      <a16:colId xmlns:a16="http://schemas.microsoft.com/office/drawing/2014/main" val="233619571"/>
                    </a:ext>
                  </a:extLst>
                </a:gridCol>
              </a:tblGrid>
              <a:tr h="842379">
                <a:tc>
                  <a:txBody>
                    <a:bodyPr/>
                    <a:lstStyle/>
                    <a:p>
                      <a:r>
                        <a:rPr lang="tr-TR" dirty="0">
                          <a:latin typeface="Open Sauce Light" panose="020B0604020202020204" charset="-94"/>
                        </a:rPr>
                        <a:t>NACE KODU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Open Sauce Light" panose="020B0604020202020204" charset="-94"/>
                        </a:rPr>
                        <a:t>NACE AÇIKLAMASI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9271934"/>
                  </a:ext>
                </a:extLst>
              </a:tr>
              <a:tr h="124351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Open Sauce Light" panose="020B0604020202020204" charset="-94"/>
                        </a:rPr>
                        <a:t>28.99.06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dirty="0">
                          <a:latin typeface="Open Sauce Light" panose="020B0604020202020204" charset="-94"/>
                        </a:rPr>
                        <a:t>Hava taşıtı fırlatma donanımlarının, uçak gemilerinde kullanılan </a:t>
                      </a:r>
                      <a:r>
                        <a:rPr lang="tr-TR" sz="1400" dirty="0" err="1">
                          <a:latin typeface="Open Sauce Light" panose="020B0604020202020204" charset="-94"/>
                        </a:rPr>
                        <a:t>katapultların</a:t>
                      </a:r>
                      <a:r>
                        <a:rPr lang="tr-TR" sz="1400" dirty="0">
                          <a:latin typeface="Open Sauce Light" panose="020B0604020202020204" charset="-94"/>
                        </a:rPr>
                        <a:t> (kısa mesafede hava taşıtlarının kalkmasını sağlayan mekanizma) ve ilgili donanımların imalatı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89833"/>
                  </a:ext>
                </a:extLst>
              </a:tr>
              <a:tr h="6819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29.32.22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Motorlu kara taşıtları için koltuk imalatı (demiryolu ve havayolu için olanlar hariç)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740319"/>
                  </a:ext>
                </a:extLst>
              </a:tr>
              <a:tr h="15243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30.30.02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Hava taşıtı parçalarının imalatı (uçak gövdesi, kanatları, kapıları, kumanda yüzeyleri, iniş takımları gibi ana montaj parçaları, pervaneler, helikopter rotorları, motorlar, turbo jetler, turbo pervaneli motorlar vb. ile bunların parçaları)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060715"/>
                  </a:ext>
                </a:extLst>
              </a:tr>
              <a:tr h="9627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30.30.04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Uçak ve benzer hava taşıtlarının imalatı (uçak veya uçak motorlarının fabrikalarda büyük çaplı revizyonu ve değiştirilmesi dahil)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730821"/>
                  </a:ext>
                </a:extLst>
              </a:tr>
              <a:tr h="4880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42.11.03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Havaalanı pisti inşaatı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542292"/>
                  </a:ext>
                </a:extLst>
              </a:tr>
              <a:tr h="9627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77.35.01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Hava taşımacılığı araçlarının </a:t>
                      </a:r>
                      <a:r>
                        <a:rPr lang="tr-TR" sz="1400" kern="1200" dirty="0" err="1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operatörsüz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 olarak kiralanması ve leasingi (uçak, helikopter, balon, vb.) (finansal leasing hariç)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655578"/>
                  </a:ext>
                </a:extLst>
              </a:tr>
            </a:tbl>
          </a:graphicData>
        </a:graphic>
      </p:graphicFrame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EB3CC0E6-847D-45D9-B438-9F8210261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543712"/>
              </p:ext>
            </p:extLst>
          </p:nvPr>
        </p:nvGraphicFramePr>
        <p:xfrm>
          <a:off x="6248400" y="1790698"/>
          <a:ext cx="5791200" cy="77166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18822">
                  <a:extLst>
                    <a:ext uri="{9D8B030D-6E8A-4147-A177-3AD203B41FA5}">
                      <a16:colId xmlns:a16="http://schemas.microsoft.com/office/drawing/2014/main" val="4081990571"/>
                    </a:ext>
                  </a:extLst>
                </a:gridCol>
                <a:gridCol w="4772378">
                  <a:extLst>
                    <a:ext uri="{9D8B030D-6E8A-4147-A177-3AD203B41FA5}">
                      <a16:colId xmlns:a16="http://schemas.microsoft.com/office/drawing/2014/main" val="233619571"/>
                    </a:ext>
                  </a:extLst>
                </a:gridCol>
              </a:tblGrid>
              <a:tr h="842379">
                <a:tc>
                  <a:txBody>
                    <a:bodyPr/>
                    <a:lstStyle/>
                    <a:p>
                      <a:r>
                        <a:rPr lang="tr-TR" dirty="0">
                          <a:latin typeface="Open Sauce Light" panose="020B0604020202020204" charset="-94"/>
                        </a:rPr>
                        <a:t>NACE KODU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Open Sauce Light" panose="020B0604020202020204" charset="-94"/>
                        </a:rPr>
                        <a:t>NACE AÇIKLAMASI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9271934"/>
                  </a:ext>
                </a:extLst>
              </a:tr>
              <a:tr h="12435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43.21.03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dirty="0">
                          <a:latin typeface="Open Sauce Light" panose="020B0604020202020204" charset="-94"/>
                        </a:rPr>
                        <a:t>Karayolları, demiryolları ve diğer raylı yolların, liman ve havaalanlarının aydınlatma ve sinyalizasyon sistemlerinin tesisatı (havaalanı pisti aydınlatmasının tesisatı dahil)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89833"/>
                  </a:ext>
                </a:extLst>
              </a:tr>
              <a:tr h="6819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49.31.05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Belediye otobüsü ile yapılan şehir içi ve banliyö yolcu taşımacılığı (belediyenin sağladığı havaalanı otobüsü dahil)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740319"/>
                  </a:ext>
                </a:extLst>
              </a:tr>
              <a:tr h="6115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49.39.02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Kara yolu şehir içi ve şehirler arası havaalanı servisleri ile yolcu taşımacılığı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06071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52.23.03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Havaalanı yer hizmet faaliyetleri (kargo ve bagaj yükleme boşaltma hizmetleri hariç)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730821"/>
                  </a:ext>
                </a:extLst>
              </a:tr>
              <a:tr h="4880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52.23.04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Havaalanı işletmeciliği (uçak pisti işletme, yolcu terminali ve havayolu şirketlerinin kendi bilet satış hizmetleri dahil; havaalanı yer hizmetleri ve bilet acentelerinin faaliyetleri hariç)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54229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52.23.06</a:t>
                      </a:r>
                      <a:endParaRPr lang="tr-TR" sz="1400" kern="1200" dirty="0">
                        <a:solidFill>
                          <a:schemeClr val="tx1"/>
                        </a:solidFill>
                        <a:latin typeface="Open Sauce Light" panose="020B0604020202020204" charset="-9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Hava trafik kontrol hizmetleri (havaalanında yer alan kule ve radar istasyonları tarafından sağlanan hizmetler dahil)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1655578"/>
                  </a:ext>
                </a:extLst>
              </a:tr>
              <a:tr h="9627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52.23.04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Havaalanı işletmeciliği (uçak pisti işletme, yolcu terminali ve havayolu şirketlerinin kendi bilet satış hizmetleri dahil; havaalanı yer hizmetleri ve bilet acentelerinin faaliyetleri hariç)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698490"/>
                  </a:ext>
                </a:extLst>
              </a:tr>
              <a:tr h="9627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81.29.90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Diğer temizlik faaliyetleri (yüzme havuzları, tren, otobüs, uçak, tanker, plaj ve şişelerin temizlenmesi ile dezenfekte faaliyetleri dahil, oto yıkama hariç)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497777"/>
                  </a:ext>
                </a:extLst>
              </a:tr>
            </a:tbl>
          </a:graphicData>
        </a:graphic>
      </p:graphicFrame>
      <p:graphicFrame>
        <p:nvGraphicFramePr>
          <p:cNvPr id="12" name="Tablo 10">
            <a:extLst>
              <a:ext uri="{FF2B5EF4-FFF2-40B4-BE49-F238E27FC236}">
                <a16:creationId xmlns:a16="http://schemas.microsoft.com/office/drawing/2014/main" id="{E59EA278-310A-4647-B918-D888F457B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40227"/>
              </p:ext>
            </p:extLst>
          </p:nvPr>
        </p:nvGraphicFramePr>
        <p:xfrm>
          <a:off x="12302836" y="1794162"/>
          <a:ext cx="5791200" cy="519337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18822">
                  <a:extLst>
                    <a:ext uri="{9D8B030D-6E8A-4147-A177-3AD203B41FA5}">
                      <a16:colId xmlns:a16="http://schemas.microsoft.com/office/drawing/2014/main" val="4081990571"/>
                    </a:ext>
                  </a:extLst>
                </a:gridCol>
                <a:gridCol w="4772378">
                  <a:extLst>
                    <a:ext uri="{9D8B030D-6E8A-4147-A177-3AD203B41FA5}">
                      <a16:colId xmlns:a16="http://schemas.microsoft.com/office/drawing/2014/main" val="233619571"/>
                    </a:ext>
                  </a:extLst>
                </a:gridCol>
              </a:tblGrid>
              <a:tr h="842379">
                <a:tc>
                  <a:txBody>
                    <a:bodyPr/>
                    <a:lstStyle/>
                    <a:p>
                      <a:r>
                        <a:rPr lang="tr-TR" dirty="0">
                          <a:latin typeface="Open Sauce Light" panose="020B0604020202020204" charset="-94"/>
                        </a:rPr>
                        <a:t>NACE KODU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Open Sauce Light" panose="020B0604020202020204" charset="-94"/>
                        </a:rPr>
                        <a:t>NACE AÇIKLAMASI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9271934"/>
                  </a:ext>
                </a:extLst>
              </a:tr>
              <a:tr h="1243511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Open Sauce Light" panose="020B0604020202020204" charset="-94"/>
                        </a:rPr>
                        <a:t>46.17.01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dirty="0">
                          <a:latin typeface="Open Sauce Light" panose="020B0604020202020204" charset="-94"/>
                        </a:rPr>
                        <a:t>Gıda maddelerinin bir ücret veya sözleşmeye dayalı olarak toptan satışını yapan aracılar (aracı üretici birlikleri dahil, yaş sebze ve meyve hariç)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789833"/>
                  </a:ext>
                </a:extLst>
              </a:tr>
              <a:tr h="6819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46.18.05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Eczacılıkla ilgili ürünlerin bir ücret veya sözleşmeye dayalı olarak toptan satışını yapan aracılar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740319"/>
                  </a:ext>
                </a:extLst>
              </a:tr>
              <a:tr h="12673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46.22.01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Çiçek, bitki ve çiçek soğanı toptan ticareti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060715"/>
                  </a:ext>
                </a:extLst>
              </a:tr>
              <a:tr h="9627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79.11.01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r-TR" sz="1400" kern="1200" dirty="0">
                          <a:solidFill>
                            <a:schemeClr val="tx1"/>
                          </a:solidFill>
                          <a:latin typeface="Open Sauce Light" panose="020B0604020202020204" charset="-94"/>
                          <a:ea typeface="+mn-ea"/>
                          <a:cs typeface="+mn-cs"/>
                        </a:rPr>
                        <a:t>Seyahat acentesi faaliyetleri (hava yolu, deniz yolu, kara yolu, demir yolu ulaşımı için bilet rezervasyon işlemleri ve bilet satışı, seyahat, tur, ulaşım ve konaklama hizmetlerinin toptan veya perakende satışı vb.)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730821"/>
                  </a:ext>
                </a:extLst>
              </a:tr>
            </a:tbl>
          </a:graphicData>
        </a:graphic>
      </p:graphicFrame>
      <p:sp>
        <p:nvSpPr>
          <p:cNvPr id="9" name="Freeform 4">
            <a:extLst>
              <a:ext uri="{FF2B5EF4-FFF2-40B4-BE49-F238E27FC236}">
                <a16:creationId xmlns:a16="http://schemas.microsoft.com/office/drawing/2014/main" id="{EA274A3D-73DF-42E0-9C1F-4C119E892168}"/>
              </a:ext>
            </a:extLst>
          </p:cNvPr>
          <p:cNvSpPr/>
          <p:nvPr/>
        </p:nvSpPr>
        <p:spPr>
          <a:xfrm>
            <a:off x="16566890" y="10026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4672" b="-84880"/>
            </a:stretch>
          </a:blipFill>
        </p:spPr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1C53722-404D-4B41-B0AF-3C1BCDE16944}"/>
              </a:ext>
            </a:extLst>
          </p:cNvPr>
          <p:cNvSpPr txBox="1"/>
          <p:nvPr/>
        </p:nvSpPr>
        <p:spPr>
          <a:xfrm>
            <a:off x="17754600" y="981530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7842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63327"/>
            <a:ext cx="18476179" cy="10596688"/>
            <a:chOff x="0" y="0"/>
            <a:chExt cx="24634905" cy="1412891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40000"/>
            </a:blip>
            <a:srcRect t="8664" b="8664"/>
            <a:stretch>
              <a:fillRect/>
            </a:stretch>
          </p:blipFill>
          <p:spPr>
            <a:xfrm>
              <a:off x="0" y="0"/>
              <a:ext cx="24634905" cy="14128917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3258830" y="1714500"/>
            <a:ext cx="11325493" cy="1217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9"/>
              </a:lnSpc>
            </a:pPr>
            <a:r>
              <a:rPr lang="en-US" sz="7599" b="1" u="sng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Sunum</a:t>
            </a:r>
            <a:r>
              <a:rPr lang="en-US" sz="7599" b="1" u="sng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7599" b="1" u="sng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İçeriği</a:t>
            </a:r>
            <a:endParaRPr lang="en-US" sz="7599" b="1" u="sng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20776" y="3162300"/>
            <a:ext cx="12801600" cy="5733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94950" lvl="1" indent="-297475" algn="l">
              <a:lnSpc>
                <a:spcPts val="4133"/>
              </a:lnSpc>
              <a:buFont typeface="Arial"/>
              <a:buChar char="•"/>
            </a:pPr>
            <a:r>
              <a:rPr lang="en-US" sz="2755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Havayolu</a:t>
            </a:r>
            <a:r>
              <a:rPr lang="en-US" sz="2755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755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Ulaşım</a:t>
            </a:r>
            <a:r>
              <a:rPr lang="en-US" sz="2755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755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Sektör</a:t>
            </a:r>
            <a:r>
              <a:rPr lang="en-US" sz="2755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755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Verileri</a:t>
            </a:r>
            <a:endParaRPr lang="tr-TR" sz="2755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94950" lvl="1" indent="-297475">
              <a:lnSpc>
                <a:spcPts val="4133"/>
              </a:lnSpc>
              <a:buFont typeface="Arial"/>
              <a:buChar char="•"/>
            </a:pPr>
            <a:r>
              <a:rPr lang="tr-TR" sz="2755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Havayolu Ulaşımı CO</a:t>
            </a:r>
            <a:r>
              <a:rPr lang="tr-TR" sz="2755" b="1" baseline="-25000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  <a:r>
              <a:rPr lang="tr-TR" sz="2755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Emisyon Verileri ve Etkisi</a:t>
            </a:r>
            <a:endParaRPr lang="en-US" sz="2755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94950" lvl="1" indent="-297475" algn="l">
              <a:lnSpc>
                <a:spcPts val="4133"/>
              </a:lnSpc>
              <a:buFont typeface="Arial"/>
              <a:buChar char="•"/>
            </a:pPr>
            <a:r>
              <a:rPr lang="tr-TR" sz="2755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Net Sıfır Yol Haritası </a:t>
            </a:r>
          </a:p>
          <a:p>
            <a:pPr marL="594950" lvl="1" indent="-297475" algn="l">
              <a:lnSpc>
                <a:spcPts val="4133"/>
              </a:lnSpc>
              <a:buFont typeface="Arial"/>
              <a:buChar char="•"/>
            </a:pPr>
            <a:r>
              <a:rPr lang="tr-TR" sz="2755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Havayolu Ulaşım Sektöründe Teşvikler</a:t>
            </a:r>
          </a:p>
          <a:p>
            <a:pPr marL="594950" lvl="1" indent="-297475" algn="l">
              <a:lnSpc>
                <a:spcPts val="4133"/>
              </a:lnSpc>
              <a:buFont typeface="Arial"/>
              <a:buChar char="•"/>
            </a:pPr>
            <a:r>
              <a:rPr lang="tr-TR" sz="2755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Havayolu Ulaşım Sektörü- Dünyadaki Teşvikler</a:t>
            </a:r>
          </a:p>
          <a:p>
            <a:pPr marL="594950" lvl="1" indent="-297475" algn="l">
              <a:lnSpc>
                <a:spcPts val="4133"/>
              </a:lnSpc>
              <a:buFont typeface="Arial"/>
              <a:buChar char="•"/>
            </a:pPr>
            <a:r>
              <a:rPr lang="tr-TR" sz="2755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Havayolu Ulaşım Sektörü- Türkiye’deki Teşvikler</a:t>
            </a:r>
          </a:p>
          <a:p>
            <a:pPr marL="594950" lvl="1" indent="-297475" algn="l">
              <a:lnSpc>
                <a:spcPts val="4133"/>
              </a:lnSpc>
              <a:buFont typeface="Arial"/>
              <a:buChar char="•"/>
            </a:pPr>
            <a:r>
              <a:rPr lang="tr-TR" sz="2755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Havayolu Ulaşım Sektörü Ürünleri</a:t>
            </a:r>
          </a:p>
          <a:p>
            <a:pPr marL="594950" lvl="1" indent="-297475" algn="l">
              <a:lnSpc>
                <a:spcPts val="4133"/>
              </a:lnSpc>
              <a:buFont typeface="Arial"/>
              <a:buChar char="•"/>
            </a:pPr>
            <a:r>
              <a:rPr lang="tr-TR" sz="2755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Havayolu Ulaşım Sektörü NACE Kodları</a:t>
            </a:r>
          </a:p>
          <a:p>
            <a:pPr marL="594950" lvl="1" indent="-297475" algn="l">
              <a:lnSpc>
                <a:spcPts val="4133"/>
              </a:lnSpc>
              <a:buFont typeface="Arial"/>
              <a:buChar char="•"/>
            </a:pPr>
            <a:endParaRPr lang="tr-TR" sz="2755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94950" lvl="1" indent="-297475" algn="l">
              <a:lnSpc>
                <a:spcPts val="4133"/>
              </a:lnSpc>
              <a:buFont typeface="Arial"/>
              <a:buChar char="•"/>
            </a:pPr>
            <a:endParaRPr lang="tr-TR" sz="2755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94950" lvl="1" indent="-297475" algn="l">
              <a:lnSpc>
                <a:spcPts val="4133"/>
              </a:lnSpc>
              <a:buFont typeface="Arial"/>
              <a:buChar char="•"/>
            </a:pPr>
            <a:endParaRPr lang="tr-TR" sz="2755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764C4453-C670-4322-8B54-F7A85DB14159}"/>
              </a:ext>
            </a:extLst>
          </p:cNvPr>
          <p:cNvSpPr/>
          <p:nvPr/>
        </p:nvSpPr>
        <p:spPr>
          <a:xfrm>
            <a:off x="16632451" y="0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4672" b="-84880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04989"/>
          </a:xfrm>
          <a:prstGeom prst="rect">
            <a:avLst/>
          </a:prstGeom>
          <a:solidFill>
            <a:srgbClr val="EBDB9B">
              <a:alpha val="34902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10815298" y="2997659"/>
            <a:ext cx="6444002" cy="5877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Ülkemizde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pandemi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sonrasında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ilk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kez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2023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yılında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pandemi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öncesi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(2019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yılı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)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yolcu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uçak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trafiği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seviyeleri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geçilmiştir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. </a:t>
            </a:r>
          </a:p>
          <a:p>
            <a:pPr algn="just">
              <a:lnSpc>
                <a:spcPts val="3300"/>
              </a:lnSpc>
            </a:pPr>
            <a:endParaRPr lang="en-US" sz="2000" dirty="0">
              <a:solidFill>
                <a:srgbClr val="000000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  <a:p>
            <a:pPr algn="just">
              <a:lnSpc>
                <a:spcPts val="3300"/>
              </a:lnSpc>
            </a:pP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2023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yılında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2022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yılına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kıyasla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toplam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uçak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trafiği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(overflight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hariç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) %13,25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artış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göstererek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1.685.877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olarak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gerçekleşmiş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pandemi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öncesi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(2019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yılı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)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seviyeyi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%8,32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aşmıştır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. 2023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yılında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önceki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yıla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göre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%10,59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artış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gösteren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iç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hat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uçak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trafiği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2019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yılı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düzeyinin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%3,51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üzerinde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gerçekleşmiştir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. </a:t>
            </a:r>
          </a:p>
          <a:p>
            <a:pPr algn="just">
              <a:lnSpc>
                <a:spcPts val="3300"/>
              </a:lnSpc>
            </a:pPr>
            <a:endParaRPr lang="en-US" sz="2000" dirty="0">
              <a:solidFill>
                <a:srgbClr val="000000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  <a:p>
            <a:pPr algn="just">
              <a:lnSpc>
                <a:spcPts val="3300"/>
              </a:lnSpc>
            </a:pP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Dış hat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uçak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trafiği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ise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2023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yılında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önceki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yıla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göre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%16,23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artış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göstermiş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ve 2019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yılına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kıyasla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%13,95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yüksek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gerçekleşmiştir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5302" y="401852"/>
            <a:ext cx="15301588" cy="772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Havayolu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Ulaşım</a:t>
            </a:r>
            <a:r>
              <a:rPr lang="tr-TR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Sektör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Verileri</a:t>
            </a:r>
            <a:endParaRPr lang="en-US" sz="50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400042" y="2183412"/>
            <a:ext cx="9941537" cy="2381664"/>
            <a:chOff x="0" y="0"/>
            <a:chExt cx="13255383" cy="3175552"/>
          </a:xfrm>
        </p:grpSpPr>
        <p:sp>
          <p:nvSpPr>
            <p:cNvPr id="8" name="Freeform 8"/>
            <p:cNvSpPr/>
            <p:nvPr/>
          </p:nvSpPr>
          <p:spPr>
            <a:xfrm>
              <a:off x="0" y="307340"/>
              <a:ext cx="13255383" cy="2868212"/>
            </a:xfrm>
            <a:custGeom>
              <a:avLst/>
              <a:gdLst/>
              <a:ahLst/>
              <a:cxnLst/>
              <a:rect l="l" t="t" r="r" b="b"/>
              <a:pathLst>
                <a:path w="13255383" h="2868212">
                  <a:moveTo>
                    <a:pt x="0" y="0"/>
                  </a:moveTo>
                  <a:lnTo>
                    <a:pt x="13255383" y="0"/>
                  </a:lnTo>
                  <a:lnTo>
                    <a:pt x="13255383" y="2868212"/>
                  </a:lnTo>
                  <a:lnTo>
                    <a:pt x="0" y="2868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48" b="-248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7284258" cy="624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0"/>
                </a:lnSpc>
              </a:pPr>
              <a:r>
                <a:rPr lang="en-US" sz="1500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Tablo 1: Türkiye’de Uçak Trafiği (2016-2023)</a:t>
              </a:r>
            </a:p>
            <a:p>
              <a:pPr marL="0" lvl="0" indent="0" algn="l">
                <a:lnSpc>
                  <a:spcPts val="1920"/>
                </a:lnSpc>
                <a:spcBef>
                  <a:spcPct val="0"/>
                </a:spcBef>
              </a:pPr>
              <a:endParaRPr lang="en-US" sz="1500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29716" y="4822855"/>
            <a:ext cx="9882187" cy="5024636"/>
            <a:chOff x="0" y="0"/>
            <a:chExt cx="13176250" cy="6699515"/>
          </a:xfrm>
        </p:grpSpPr>
        <p:sp>
          <p:nvSpPr>
            <p:cNvPr id="11" name="Freeform 11"/>
            <p:cNvSpPr/>
            <p:nvPr/>
          </p:nvSpPr>
          <p:spPr>
            <a:xfrm>
              <a:off x="79133" y="307340"/>
              <a:ext cx="13097116" cy="6392175"/>
            </a:xfrm>
            <a:custGeom>
              <a:avLst/>
              <a:gdLst/>
              <a:ahLst/>
              <a:cxnLst/>
              <a:rect l="l" t="t" r="r" b="b"/>
              <a:pathLst>
                <a:path w="13097116" h="6392175">
                  <a:moveTo>
                    <a:pt x="0" y="0"/>
                  </a:moveTo>
                  <a:lnTo>
                    <a:pt x="13097117" y="0"/>
                  </a:lnTo>
                  <a:lnTo>
                    <a:pt x="13097117" y="6392175"/>
                  </a:lnTo>
                  <a:lnTo>
                    <a:pt x="0" y="6392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7284258" cy="624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0"/>
                </a:lnSpc>
              </a:pP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Grafik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tr-TR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1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: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Türkiye’de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Uçak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Trafiği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(2016-2023)</a:t>
              </a:r>
            </a:p>
            <a:p>
              <a:pPr marL="0" lvl="0" indent="0" algn="l">
                <a:lnSpc>
                  <a:spcPts val="1920"/>
                </a:lnSpc>
                <a:spcBef>
                  <a:spcPct val="0"/>
                </a:spcBef>
              </a:pPr>
              <a:endPara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3" name="Freeform 4">
            <a:extLst>
              <a:ext uri="{FF2B5EF4-FFF2-40B4-BE49-F238E27FC236}">
                <a16:creationId xmlns:a16="http://schemas.microsoft.com/office/drawing/2014/main" id="{83035681-963B-4C63-9C9B-D7D106538BCB}"/>
              </a:ext>
            </a:extLst>
          </p:cNvPr>
          <p:cNvSpPr/>
          <p:nvPr/>
        </p:nvSpPr>
        <p:spPr>
          <a:xfrm>
            <a:off x="16562879" y="0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4672" b="-84880"/>
            </a:stretch>
          </a:blipFill>
        </p:spPr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DBB057B-0866-421C-B790-C08D03EF5CC9}"/>
              </a:ext>
            </a:extLst>
          </p:cNvPr>
          <p:cNvSpPr txBox="1"/>
          <p:nvPr/>
        </p:nvSpPr>
        <p:spPr>
          <a:xfrm>
            <a:off x="17830800" y="9829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04989"/>
          </a:xfrm>
          <a:prstGeom prst="rect">
            <a:avLst/>
          </a:prstGeom>
          <a:solidFill>
            <a:srgbClr val="EBDB9B">
              <a:alpha val="34902"/>
            </a:srgbClr>
          </a:solidFill>
        </p:spPr>
      </p:sp>
      <p:grpSp>
        <p:nvGrpSpPr>
          <p:cNvPr id="5" name="Group 5"/>
          <p:cNvGrpSpPr/>
          <p:nvPr/>
        </p:nvGrpSpPr>
        <p:grpSpPr>
          <a:xfrm>
            <a:off x="591708" y="2381269"/>
            <a:ext cx="8554632" cy="4636141"/>
            <a:chOff x="0" y="0"/>
            <a:chExt cx="11406176" cy="6181521"/>
          </a:xfrm>
        </p:grpSpPr>
        <p:sp>
          <p:nvSpPr>
            <p:cNvPr id="6" name="Freeform 6"/>
            <p:cNvSpPr/>
            <p:nvPr/>
          </p:nvSpPr>
          <p:spPr>
            <a:xfrm>
              <a:off x="0" y="307340"/>
              <a:ext cx="11406176" cy="5874181"/>
            </a:xfrm>
            <a:custGeom>
              <a:avLst/>
              <a:gdLst/>
              <a:ahLst/>
              <a:cxnLst/>
              <a:rect l="l" t="t" r="r" b="b"/>
              <a:pathLst>
                <a:path w="11406176" h="5874181">
                  <a:moveTo>
                    <a:pt x="0" y="0"/>
                  </a:moveTo>
                  <a:lnTo>
                    <a:pt x="11406176" y="0"/>
                  </a:lnTo>
                  <a:lnTo>
                    <a:pt x="11406176" y="5874181"/>
                  </a:lnTo>
                  <a:lnTo>
                    <a:pt x="0" y="5874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240863" cy="306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20"/>
                </a:lnSpc>
                <a:spcBef>
                  <a:spcPct val="0"/>
                </a:spcBef>
              </a:pP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Grafik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tr-TR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: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Türkiye’de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Havacılık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Sektöründe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Banka ve Kredi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Harcamaları</a:t>
              </a:r>
              <a:endPara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65302" y="401852"/>
            <a:ext cx="15301588" cy="772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Havayolu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Ulaşım</a:t>
            </a:r>
            <a:r>
              <a:rPr lang="tr-TR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Sektör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Verileri</a:t>
            </a:r>
            <a:endParaRPr lang="en-US" sz="50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72181" y="7315396"/>
            <a:ext cx="8393686" cy="164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3300"/>
              </a:lnSpc>
              <a:defRPr sz="200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</a:defRPr>
            </a:lvl1pPr>
          </a:lstStyle>
          <a:p>
            <a:r>
              <a:rPr lang="en-US" dirty="0">
                <a:sym typeface="Open Sauce Light"/>
              </a:rPr>
              <a:t>2020-2024 </a:t>
            </a:r>
            <a:r>
              <a:rPr lang="en-US" dirty="0" err="1">
                <a:sym typeface="Open Sauce Light"/>
              </a:rPr>
              <a:t>yılları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arasında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banka</a:t>
            </a:r>
            <a:r>
              <a:rPr lang="en-US" dirty="0">
                <a:sym typeface="Open Sauce Light"/>
              </a:rPr>
              <a:t> ve </a:t>
            </a:r>
            <a:r>
              <a:rPr lang="en-US" dirty="0" err="1">
                <a:sym typeface="Open Sauce Light"/>
              </a:rPr>
              <a:t>kredi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kartı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harcamalarının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havayolu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sektöründe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önemli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ölçüde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arttığını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söyleyebiliriz</a:t>
            </a:r>
            <a:r>
              <a:rPr lang="en-US" dirty="0">
                <a:sym typeface="Open Sauce Light"/>
              </a:rPr>
              <a:t>. Bu </a:t>
            </a:r>
            <a:r>
              <a:rPr lang="en-US" dirty="0" err="1">
                <a:sym typeface="Open Sauce Light"/>
              </a:rPr>
              <a:t>harcamalardaki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artış</a:t>
            </a:r>
            <a:r>
              <a:rPr lang="en-US" dirty="0">
                <a:sym typeface="Open Sauce Light"/>
              </a:rPr>
              <a:t> hem </a:t>
            </a:r>
            <a:r>
              <a:rPr lang="en-US" dirty="0" err="1">
                <a:sym typeface="Open Sauce Light"/>
              </a:rPr>
              <a:t>talep</a:t>
            </a:r>
            <a:r>
              <a:rPr lang="en-US" dirty="0">
                <a:sym typeface="Open Sauce Light"/>
              </a:rPr>
              <a:t> hem de </a:t>
            </a:r>
            <a:r>
              <a:rPr lang="en-US" dirty="0" err="1">
                <a:sym typeface="Open Sauce Light"/>
              </a:rPr>
              <a:t>sektörün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büyümesi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açısından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önemli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ipuçları</a:t>
            </a:r>
            <a:r>
              <a:rPr lang="en-US" dirty="0">
                <a:sym typeface="Open Sauce Light"/>
              </a:rPr>
              <a:t> </a:t>
            </a:r>
            <a:r>
              <a:rPr lang="en-US" dirty="0" err="1">
                <a:sym typeface="Open Sauce Light"/>
              </a:rPr>
              <a:t>vermektedir</a:t>
            </a:r>
            <a:r>
              <a:rPr lang="en-US" dirty="0">
                <a:sym typeface="Open Sauce Light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60030" y="2324119"/>
            <a:ext cx="8393686" cy="291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S&amp;P, Moody's ve Fitch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gibi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önde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gelen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derecelendirme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kuruluşları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tarafından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yapılan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uzun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vadeli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temerrüt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derecelendirme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notlarının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analizi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izlenen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yaklaşık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40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havayolundan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oluşan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örneklemde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yatırım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yapılabilir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dereceli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havayollarının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A'dan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BBB-'ye)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payının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2021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sonunda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%25'ten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Haziran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2024'te %35'e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yükseldiğini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göster</a:t>
            </a:r>
            <a:r>
              <a:rPr lang="tr-TR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mektedir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Ancak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bu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gelişme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, 2019'un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sonunda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gözlemlenen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%41'in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gerisinde</a:t>
            </a:r>
            <a:r>
              <a:rPr lang="en-US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kal</a:t>
            </a:r>
            <a:r>
              <a:rPr lang="tr-TR" sz="200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mıştır</a:t>
            </a:r>
            <a:r>
              <a:rPr lang="tr-TR" sz="200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.</a:t>
            </a:r>
            <a:endParaRPr lang="en-US" sz="2000" dirty="0">
              <a:solidFill>
                <a:srgbClr val="000000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9460030" y="5558875"/>
            <a:ext cx="8534112" cy="4326273"/>
            <a:chOff x="320545" y="-210804"/>
            <a:chExt cx="11378815" cy="5768365"/>
          </a:xfrm>
        </p:grpSpPr>
        <p:sp>
          <p:nvSpPr>
            <p:cNvPr id="12" name="Freeform 12"/>
            <p:cNvSpPr/>
            <p:nvPr/>
          </p:nvSpPr>
          <p:spPr>
            <a:xfrm>
              <a:off x="341934" y="614680"/>
              <a:ext cx="10507713" cy="4942881"/>
            </a:xfrm>
            <a:custGeom>
              <a:avLst/>
              <a:gdLst/>
              <a:ahLst/>
              <a:cxnLst/>
              <a:rect l="l" t="t" r="r" b="b"/>
              <a:pathLst>
                <a:path w="10507713" h="4942881">
                  <a:moveTo>
                    <a:pt x="0" y="0"/>
                  </a:moveTo>
                  <a:lnTo>
                    <a:pt x="10507713" y="0"/>
                  </a:lnTo>
                  <a:lnTo>
                    <a:pt x="10507713" y="4942881"/>
                  </a:lnTo>
                  <a:lnTo>
                    <a:pt x="0" y="4942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320545" y="-210804"/>
              <a:ext cx="11378815" cy="624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20"/>
                </a:lnSpc>
                <a:spcBef>
                  <a:spcPct val="0"/>
                </a:spcBef>
              </a:pP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Grafik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tr-TR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3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: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Küresel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Havayollarının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kredi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notu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gelişimi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,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derecelendirme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dağılımı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,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derecelendirilen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toplam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havayolu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sayısının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%'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si</a:t>
              </a:r>
              <a:endPara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4" name="Freeform 4">
            <a:extLst>
              <a:ext uri="{FF2B5EF4-FFF2-40B4-BE49-F238E27FC236}">
                <a16:creationId xmlns:a16="http://schemas.microsoft.com/office/drawing/2014/main" id="{BD55D0EA-989B-446D-B471-0B23C73D3296}"/>
              </a:ext>
            </a:extLst>
          </p:cNvPr>
          <p:cNvSpPr/>
          <p:nvPr/>
        </p:nvSpPr>
        <p:spPr>
          <a:xfrm>
            <a:off x="16566890" y="-768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4672" b="-84880"/>
            </a:stretch>
          </a:blipFill>
        </p:spPr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C38F5593-A38A-42DE-8D16-BF72B2C8EA82}"/>
              </a:ext>
            </a:extLst>
          </p:cNvPr>
          <p:cNvSpPr txBox="1"/>
          <p:nvPr/>
        </p:nvSpPr>
        <p:spPr>
          <a:xfrm>
            <a:off x="17830800" y="9823784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04989"/>
          </a:xfrm>
          <a:prstGeom prst="rect">
            <a:avLst/>
          </a:prstGeom>
          <a:solidFill>
            <a:srgbClr val="EBDB9B">
              <a:alpha val="34902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986702" y="2939688"/>
            <a:ext cx="6888847" cy="545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2023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yılı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itibarıyla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uluslararası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havacılığın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karbondioksit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(CO₂)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emisyonları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492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milyon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metrik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ton (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MtCO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₂)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olarak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kaydedilmiştir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Uluslararası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havacılık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emisyonları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1990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ile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2019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yılları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arasında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iki</a:t>
            </a:r>
            <a:r>
              <a:rPr lang="tr-TR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katından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fazla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artarak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625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MtCO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₂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ile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rekor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seviyeye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ulaşmıştır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. COVID-19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salgını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ve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ardından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gelen</a:t>
            </a:r>
            <a:r>
              <a:rPr lang="tr-TR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seyahat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yasakları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havacılık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emisyonlarının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2020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yılında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Open Sauce Light"/>
                <a:sym typeface="Open Sauce Light"/>
              </a:rPr>
              <a:t>%50’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den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fazla</a:t>
            </a:r>
            <a:r>
              <a:rPr lang="tr-TR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düşmesine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ve 1990'ların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ortalarında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görülen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seviyelere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gerilemesine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neden</a:t>
            </a:r>
            <a:r>
              <a:rPr lang="tr-TR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olmuştur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Emisyonlar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takip</a:t>
            </a:r>
            <a:r>
              <a:rPr lang="tr-TR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eden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yıllarda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toparlanmış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olmasına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rağmen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, </a:t>
            </a:r>
            <a:r>
              <a:rPr lang="tr-TR" sz="2000" dirty="0">
                <a:solidFill>
                  <a:srgbClr val="000000"/>
                </a:solidFill>
                <a:latin typeface="Open Sauce Light"/>
                <a:sym typeface="Open Sauce Light"/>
              </a:rPr>
              <a:t>hala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pandemi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öncesi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seviyelerin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oldukça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altındadır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Uluslararası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havacılık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küresel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ulaşımın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toplam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CO₂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emisyonlarının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yaklaşık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Open Sauce Light"/>
                <a:sym typeface="Open Sauce Light"/>
              </a:rPr>
              <a:t>%6’sını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oluşturmaktadır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5302" y="401852"/>
            <a:ext cx="15301588" cy="772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Havayolu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Ulaşımı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CO</a:t>
            </a:r>
            <a:r>
              <a:rPr lang="en-US" sz="5000" baseline="-2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2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Emisyon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Verileri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ve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Etkisi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337970" y="2800574"/>
            <a:ext cx="8942546" cy="5784337"/>
            <a:chOff x="0" y="0"/>
            <a:chExt cx="11923394" cy="7712450"/>
          </a:xfrm>
        </p:grpSpPr>
        <p:sp>
          <p:nvSpPr>
            <p:cNvPr id="8" name="Freeform 8"/>
            <p:cNvSpPr/>
            <p:nvPr/>
          </p:nvSpPr>
          <p:spPr>
            <a:xfrm>
              <a:off x="0" y="185486"/>
              <a:ext cx="11923394" cy="7526963"/>
            </a:xfrm>
            <a:custGeom>
              <a:avLst/>
              <a:gdLst/>
              <a:ahLst/>
              <a:cxnLst/>
              <a:rect l="l" t="t" r="r" b="b"/>
              <a:pathLst>
                <a:path w="11923394" h="7526963">
                  <a:moveTo>
                    <a:pt x="0" y="0"/>
                  </a:moveTo>
                  <a:lnTo>
                    <a:pt x="11923394" y="0"/>
                  </a:lnTo>
                  <a:lnTo>
                    <a:pt x="11923394" y="7526964"/>
                  </a:lnTo>
                  <a:lnTo>
                    <a:pt x="0" y="7526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0240863" cy="624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20"/>
                </a:lnSpc>
              </a:pP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Grafik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tr-TR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4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: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Küresel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Havayolu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Seragazı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Emisyonu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(kiloton CO</a:t>
              </a:r>
              <a:r>
                <a:rPr lang="en-US" sz="1500" b="1" baseline="-25000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1500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eşdeğeri</a:t>
              </a:r>
              <a:r>
                <a:rPr lang="en-US" sz="15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)</a:t>
              </a:r>
            </a:p>
            <a:p>
              <a:pPr marL="0" lvl="0" indent="0" algn="l">
                <a:lnSpc>
                  <a:spcPts val="1920"/>
                </a:lnSpc>
                <a:spcBef>
                  <a:spcPct val="0"/>
                </a:spcBef>
              </a:pPr>
              <a:endPara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0" name="Freeform 4">
            <a:extLst>
              <a:ext uri="{FF2B5EF4-FFF2-40B4-BE49-F238E27FC236}">
                <a16:creationId xmlns:a16="http://schemas.microsoft.com/office/drawing/2014/main" id="{AD01566C-A1CF-44CA-B0A2-0E6D3B08F466}"/>
              </a:ext>
            </a:extLst>
          </p:cNvPr>
          <p:cNvSpPr/>
          <p:nvPr/>
        </p:nvSpPr>
        <p:spPr>
          <a:xfrm>
            <a:off x="16566890" y="0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4672" b="-84880"/>
            </a:stretch>
          </a:blipFill>
        </p:spPr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D971998-F4D9-4996-A17C-208041151A89}"/>
              </a:ext>
            </a:extLst>
          </p:cNvPr>
          <p:cNvSpPr txBox="1"/>
          <p:nvPr/>
        </p:nvSpPr>
        <p:spPr>
          <a:xfrm>
            <a:off x="17830800" y="981129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04989"/>
          </a:xfrm>
          <a:prstGeom prst="rect">
            <a:avLst/>
          </a:prstGeom>
          <a:solidFill>
            <a:srgbClr val="EBDB9B">
              <a:alpha val="34902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1265302" y="401852"/>
            <a:ext cx="15301588" cy="772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Havayolu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Ulaşımı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CO</a:t>
            </a:r>
            <a:r>
              <a:rPr lang="en-US" sz="5000" baseline="-2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2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Emisyon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Verileri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ve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Etkisi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836514" y="3260284"/>
            <a:ext cx="6444002" cy="418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TÜİK’in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seragazı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emisyon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envanteri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verilerine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göre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, 2021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yılında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Türkiye’nin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toplam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seragazı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emisyonu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CO</a:t>
            </a:r>
            <a:r>
              <a:rPr lang="en-US" sz="2000" baseline="-25000" dirty="0">
                <a:solidFill>
                  <a:srgbClr val="000000"/>
                </a:solidFill>
                <a:latin typeface="Open Sauce Light"/>
                <a:sym typeface="Open Sauce Light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eşdeğeri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olarak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564,4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milyon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tondur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. 2020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yılında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toplam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seragazı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emisyonunun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80.680 kiloton CO</a:t>
            </a:r>
            <a:r>
              <a:rPr lang="en-US" sz="2000" baseline="-25000" dirty="0">
                <a:solidFill>
                  <a:srgbClr val="000000"/>
                </a:solidFill>
                <a:latin typeface="Open Sauce Light"/>
                <a:sym typeface="Open Sauce Light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eşdeğerini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ulaştırma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kaynaklı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emisyonlar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oluşturmuştur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.</a:t>
            </a:r>
          </a:p>
          <a:p>
            <a:pPr algn="just">
              <a:lnSpc>
                <a:spcPts val="33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Open Sauce Light"/>
              <a:sym typeface="Open Sauce Light"/>
            </a:endParaRPr>
          </a:p>
          <a:p>
            <a:pPr algn="just">
              <a:lnSpc>
                <a:spcPts val="33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TÜİK’in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2021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yılı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seragazı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emisyon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envanteri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verilerine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göre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ulaştırmadan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kaynaklanan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CO</a:t>
            </a:r>
            <a:r>
              <a:rPr lang="en-US" sz="2000" baseline="-25000" dirty="0">
                <a:solidFill>
                  <a:srgbClr val="000000"/>
                </a:solidFill>
                <a:latin typeface="Open Sauce Light"/>
                <a:sym typeface="Open Sauce Light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emisyonunun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%</a:t>
            </a:r>
            <a:r>
              <a:rPr lang="tr-TR" sz="2000" dirty="0">
                <a:solidFill>
                  <a:srgbClr val="000000"/>
                </a:solidFill>
                <a:latin typeface="Open Sauce Light"/>
                <a:sym typeface="Open Sauce Light"/>
              </a:rPr>
              <a:t>3,1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’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havayolundan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kaynaklanmaktadır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91755" y="3509839"/>
            <a:ext cx="9486900" cy="5122221"/>
          </a:xfrm>
          <a:custGeom>
            <a:avLst/>
            <a:gdLst/>
            <a:ahLst/>
            <a:cxnLst/>
            <a:rect l="l" t="t" r="r" b="b"/>
            <a:pathLst>
              <a:path w="8501612" h="5122221">
                <a:moveTo>
                  <a:pt x="0" y="0"/>
                </a:moveTo>
                <a:lnTo>
                  <a:pt x="8501612" y="0"/>
                </a:lnTo>
                <a:lnTo>
                  <a:pt x="8501612" y="5122222"/>
                </a:lnTo>
                <a:lnTo>
                  <a:pt x="0" y="51222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8" name="TextBox 8"/>
          <p:cNvSpPr txBox="1"/>
          <p:nvPr/>
        </p:nvSpPr>
        <p:spPr>
          <a:xfrm>
            <a:off x="1028700" y="3077404"/>
            <a:ext cx="7680647" cy="47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5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Grafik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tr-TR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5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: </a:t>
            </a:r>
            <a:r>
              <a:rPr lang="en-US" sz="15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Türkiye’de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Havayolu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Seragazı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Emisyonu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(kiloton CO</a:t>
            </a:r>
            <a:r>
              <a:rPr lang="en-US" sz="1500" b="1" baseline="-25000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eşdeğeri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)</a:t>
            </a:r>
          </a:p>
          <a:p>
            <a:pPr marL="0" lvl="0" indent="0" algn="l">
              <a:lnSpc>
                <a:spcPts val="1920"/>
              </a:lnSpc>
              <a:spcBef>
                <a:spcPct val="0"/>
              </a:spcBef>
            </a:pPr>
            <a:endParaRPr lang="en-US" sz="15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866C9907-B643-4E8C-B782-E1F5912D8B5A}"/>
              </a:ext>
            </a:extLst>
          </p:cNvPr>
          <p:cNvSpPr/>
          <p:nvPr/>
        </p:nvSpPr>
        <p:spPr>
          <a:xfrm>
            <a:off x="16566890" y="0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4672" b="-84880"/>
            </a:stretch>
          </a:blipFill>
        </p:spPr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F4B06FA-DF38-46F4-A128-6540EDB9B1EA}"/>
              </a:ext>
            </a:extLst>
          </p:cNvPr>
          <p:cNvSpPr txBox="1"/>
          <p:nvPr/>
        </p:nvSpPr>
        <p:spPr>
          <a:xfrm>
            <a:off x="17830800" y="9803732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04989"/>
          </a:xfrm>
          <a:prstGeom prst="rect">
            <a:avLst/>
          </a:prstGeom>
          <a:solidFill>
            <a:srgbClr val="EBDB9B">
              <a:alpha val="34902"/>
            </a:srgbClr>
          </a:solidFill>
        </p:spPr>
      </p:sp>
      <p:sp>
        <p:nvSpPr>
          <p:cNvPr id="5" name="Freeform 5"/>
          <p:cNvSpPr/>
          <p:nvPr/>
        </p:nvSpPr>
        <p:spPr>
          <a:xfrm>
            <a:off x="487858" y="2236437"/>
            <a:ext cx="10104711" cy="7363808"/>
          </a:xfrm>
          <a:custGeom>
            <a:avLst/>
            <a:gdLst/>
            <a:ahLst/>
            <a:cxnLst/>
            <a:rect l="l" t="t" r="r" b="b"/>
            <a:pathLst>
              <a:path w="10104711" h="7363808">
                <a:moveTo>
                  <a:pt x="0" y="0"/>
                </a:moveTo>
                <a:lnTo>
                  <a:pt x="10104711" y="0"/>
                </a:lnTo>
                <a:lnTo>
                  <a:pt x="10104711" y="7363808"/>
                </a:lnTo>
                <a:lnTo>
                  <a:pt x="0" y="7363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65302" y="401852"/>
            <a:ext cx="15301588" cy="81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Net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Sıfır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Yol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Haritası</a:t>
            </a:r>
            <a:r>
              <a:rPr lang="en-US" sz="5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68654" y="4645638"/>
            <a:ext cx="7125488" cy="2069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 algn="just">
              <a:lnSpc>
                <a:spcPts val="33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IATA, 2050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yılına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kadar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hava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taşımacılığı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sektörünün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net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sıfır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emisyon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hedefine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ulaşabilmesi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için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dizi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strateji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belirlemiştir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. Bu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stratejilerin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her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biri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sektörün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toplam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emisyonlarını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azaltmada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belirli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bir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katkı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sağlamaktadır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Grafik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Open Sauce Light"/>
                <a:sym typeface="Open Sauce Light"/>
              </a:rPr>
              <a:t>6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bu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stratejilerin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katkı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paylarını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uce Light"/>
                <a:sym typeface="Open Sauce Light"/>
              </a:rPr>
              <a:t>göstermektedir</a:t>
            </a:r>
            <a:r>
              <a:rPr lang="en-US" sz="2000" dirty="0">
                <a:solidFill>
                  <a:srgbClr val="000000"/>
                </a:solidFill>
                <a:latin typeface="Open Sauce Light"/>
                <a:sym typeface="Open Sauce Ligh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7858" y="2004027"/>
            <a:ext cx="7680647" cy="23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20"/>
              </a:lnSpc>
              <a:spcBef>
                <a:spcPct val="0"/>
              </a:spcBef>
            </a:pPr>
            <a:r>
              <a:rPr lang="en-US" sz="15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Grafik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tr-TR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6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: IATA Net </a:t>
            </a:r>
            <a:r>
              <a:rPr lang="en-US" sz="15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Sıfır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Yol</a:t>
            </a:r>
            <a:r>
              <a:rPr lang="en-US" sz="15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Haritası</a:t>
            </a:r>
            <a:endParaRPr lang="en-US" sz="15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5C8FB798-5043-43FA-BCD2-5FC0991B67EB}"/>
              </a:ext>
            </a:extLst>
          </p:cNvPr>
          <p:cNvSpPr/>
          <p:nvPr/>
        </p:nvSpPr>
        <p:spPr>
          <a:xfrm>
            <a:off x="16554858" y="0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4672" b="-84880"/>
            </a:stretch>
          </a:blipFill>
        </p:spPr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C18FEB5-7875-42C0-BAFE-667F3BE2F9E4}"/>
              </a:ext>
            </a:extLst>
          </p:cNvPr>
          <p:cNvSpPr txBox="1"/>
          <p:nvPr/>
        </p:nvSpPr>
        <p:spPr>
          <a:xfrm>
            <a:off x="17862884" y="9789532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04989"/>
          </a:xfrm>
          <a:prstGeom prst="rect">
            <a:avLst/>
          </a:prstGeom>
          <a:solidFill>
            <a:srgbClr val="EBDB9B">
              <a:alpha val="34902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1265302" y="401852"/>
            <a:ext cx="15301588" cy="81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Net Sıfır Yol Haritası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64617" y="2137816"/>
            <a:ext cx="8551479" cy="7565329"/>
            <a:chOff x="0" y="0"/>
            <a:chExt cx="11401972" cy="1008710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1401972" cy="10087106"/>
              <a:chOff x="0" y="0"/>
              <a:chExt cx="2099528" cy="185741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099528" cy="1857412"/>
              </a:xfrm>
              <a:custGeom>
                <a:avLst/>
                <a:gdLst/>
                <a:ahLst/>
                <a:cxnLst/>
                <a:rect l="l" t="t" r="r" b="b"/>
                <a:pathLst>
                  <a:path w="2099528" h="1857412">
                    <a:moveTo>
                      <a:pt x="0" y="0"/>
                    </a:moveTo>
                    <a:lnTo>
                      <a:pt x="2099528" y="0"/>
                    </a:lnTo>
                    <a:lnTo>
                      <a:pt x="2099528" y="1857412"/>
                    </a:lnTo>
                    <a:lnTo>
                      <a:pt x="0" y="185741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2099528" cy="1895512"/>
              </a:xfrm>
              <a:prstGeom prst="rect">
                <a:avLst/>
              </a:prstGeom>
            </p:spPr>
            <p:txBody>
              <a:bodyPr lIns="54495" tIns="54495" rIns="54495" bIns="54495" rtlCol="0" anchor="ctr"/>
              <a:lstStyle/>
              <a:p>
                <a:pPr algn="ctr">
                  <a:lnSpc>
                    <a:spcPts val="2756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458888" y="1696564"/>
              <a:ext cx="10357029" cy="8381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Sürdürülebilir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Havacılık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Yakıtları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(SAF),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geleneksel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fosil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jet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yakıtına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göre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çok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daha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düşük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karbon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ayak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iziyle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üretilen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bir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türüdür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Bitkisel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yağlar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biyokütle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atık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yağlar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veya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karbon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yakalama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yoluyla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üretilmiş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sentez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gazlar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gibi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yenilenebilir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kaynaklardan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elde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edilmektedir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 </a:t>
              </a:r>
            </a:p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SAF,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geleneksel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jet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yakıtına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kıyasla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%70- 80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oranında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daha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az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karbon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emisyonu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üretmekle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birlikte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mevcut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motor ve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altyapısında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değişiklik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gerektirmemektedir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SAF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üretimi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geleneksel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jet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yakıtına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kıyasla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%200-300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daha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pahalıdır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Ancak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devlet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sübvansiyonları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ve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uluslararası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anlaşmalarla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maliyetlerin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düşürülmesi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hedeflenmektedir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2030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yılına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kadar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SAF'ın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küresel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havacılık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yakıtlarının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%10’unu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karşılayacak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seviyeye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çıkarılması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hedeflenmektedir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Avrupa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Birliği’nin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"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ReFuelEU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Aviation"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girişimi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SAF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kullanımını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zorunlu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hale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getiren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bir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düzenleme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örneğidir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CORSIA,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uluslararası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uçuşların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karbon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emisyonlarını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dengelemeyi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amaçla</a:t>
              </a:r>
              <a:r>
                <a:rPr lang="tr-TR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maktadır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Havayolu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şirketleri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SAF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kullanımını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artırarak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CORSIA’ya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uyum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sağlamakta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teşvik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edilmektedir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255172" y="388195"/>
              <a:ext cx="6891627" cy="1127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32"/>
                </a:lnSpc>
                <a:spcBef>
                  <a:spcPct val="0"/>
                </a:spcBef>
              </a:pPr>
              <a:r>
                <a:rPr lang="en-US" sz="2681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Sürdürülebilir</a:t>
              </a:r>
              <a:r>
                <a:rPr lang="en-US" sz="2681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2681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Havacılık</a:t>
              </a:r>
              <a:r>
                <a:rPr lang="en-US" sz="2681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</a:t>
              </a:r>
              <a:r>
                <a:rPr lang="en-US" sz="2681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Yakıtı</a:t>
              </a:r>
              <a:r>
                <a:rPr lang="en-US" sz="2681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 (SAF)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137816"/>
            <a:ext cx="8713420" cy="7565329"/>
            <a:chOff x="0" y="0"/>
            <a:chExt cx="11617894" cy="1008710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1617894" cy="10087106"/>
              <a:chOff x="0" y="0"/>
              <a:chExt cx="2099528" cy="182289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099528" cy="1822891"/>
              </a:xfrm>
              <a:custGeom>
                <a:avLst/>
                <a:gdLst/>
                <a:ahLst/>
                <a:cxnLst/>
                <a:rect l="l" t="t" r="r" b="b"/>
                <a:pathLst>
                  <a:path w="2099528" h="1822891">
                    <a:moveTo>
                      <a:pt x="0" y="0"/>
                    </a:moveTo>
                    <a:lnTo>
                      <a:pt x="2099528" y="0"/>
                    </a:lnTo>
                    <a:lnTo>
                      <a:pt x="2099528" y="1822891"/>
                    </a:lnTo>
                    <a:lnTo>
                      <a:pt x="0" y="182289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099528" cy="1860991"/>
              </a:xfrm>
              <a:prstGeom prst="rect">
                <a:avLst/>
              </a:prstGeom>
            </p:spPr>
            <p:txBody>
              <a:bodyPr lIns="55527" tIns="55527" rIns="55527" bIns="55527" rtlCol="0" anchor="ctr"/>
              <a:lstStyle/>
              <a:p>
                <a:pPr algn="ctr">
                  <a:lnSpc>
                    <a:spcPts val="2756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889925" y="1696564"/>
              <a:ext cx="9838042" cy="7253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Elektrikli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ve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hidrojen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yakıtlı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uçaklar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sektördeki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yenilikçi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karbon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azaltım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stratejilerinden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biridir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Henüz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başlangıç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aşamasında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olup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özellikle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kısa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ve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orta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mesafeli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uçuşlarda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net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sıfır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hedefinde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önemli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rol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oynaması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öngörülmektedir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Tamamen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elektrikli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uçaklar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sıfır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emisyon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hedeflerine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ulaşmak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için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etkili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bir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çözüm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sunmaktadır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Ancak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mevcut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batarya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teknolojileri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uzun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mesafeli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uçuşlar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için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yeterli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kapasiteye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sahip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değildir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Kısa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mesafeli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uçuşlar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için</a:t>
              </a:r>
              <a:r>
                <a:rPr lang="tr-TR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kullanılan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9-20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koltuk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kapasiteli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elektrikli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uçaklar</a:t>
              </a:r>
              <a:r>
                <a:rPr lang="tr-TR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ın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2030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yılına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kadar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ticari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operasyonlar</a:t>
              </a:r>
              <a:r>
                <a:rPr lang="tr-TR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d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a </a:t>
              </a:r>
              <a:r>
                <a:rPr lang="tr-TR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kullanılması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hedeflemektedir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Hidrojen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yanma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sırasında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su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buharı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dışında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hiçbir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karbon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emisyonu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üretmediği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için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sıfır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karbon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stratejisinde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kritik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rol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oyna</a:t>
              </a:r>
              <a:r>
                <a:rPr lang="tr-TR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maktadır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Ancak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hidrojenin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geniş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çapta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kullanılabilmesi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için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yeni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altyapı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yatırımları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ve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uçak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tasarımlarında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radikal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değişiklikler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gerek</a:t>
              </a:r>
              <a:r>
                <a:rPr lang="tr-TR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mektedir</a:t>
              </a:r>
              <a:r>
                <a:rPr lang="tr-TR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  <a:endParaRPr lang="en-US" sz="1500" dirty="0">
                <a:solidFill>
                  <a:srgbClr val="000000"/>
                </a:solidFill>
                <a:latin typeface="Open Sauce Light"/>
                <a:sym typeface="Open Sauce Light"/>
              </a:endParaRPr>
            </a:p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Yeni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nesil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motorlar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ile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%16'ya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kadar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tasarrufu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sağlanmaktadır</a:t>
              </a:r>
              <a:r>
                <a:rPr lang="en-US" sz="15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296576" y="528811"/>
              <a:ext cx="5024739" cy="555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7"/>
                </a:lnSpc>
                <a:spcBef>
                  <a:spcPct val="0"/>
                </a:spcBef>
              </a:pPr>
              <a:r>
                <a:rPr lang="en-US" sz="2732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Yeni </a:t>
              </a:r>
              <a:r>
                <a:rPr lang="en-US" sz="2732" b="1" dirty="0" err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Teknolojiler</a:t>
              </a:r>
              <a:endParaRPr lang="en-US" sz="2732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8" name="Freeform 4">
            <a:extLst>
              <a:ext uri="{FF2B5EF4-FFF2-40B4-BE49-F238E27FC236}">
                <a16:creationId xmlns:a16="http://schemas.microsoft.com/office/drawing/2014/main" id="{AE153A07-9DC5-4E4A-9774-AC21D98ADF65}"/>
              </a:ext>
            </a:extLst>
          </p:cNvPr>
          <p:cNvSpPr/>
          <p:nvPr/>
        </p:nvSpPr>
        <p:spPr>
          <a:xfrm>
            <a:off x="16566890" y="0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4672" b="-84880"/>
            </a:stretch>
          </a:blipFill>
        </p:spPr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10E274A0-1E8C-4B2C-9A08-C5DAC4A45824}"/>
              </a:ext>
            </a:extLst>
          </p:cNvPr>
          <p:cNvSpPr txBox="1"/>
          <p:nvPr/>
        </p:nvSpPr>
        <p:spPr>
          <a:xfrm>
            <a:off x="17873462" y="9827471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04989"/>
          </a:xfrm>
          <a:prstGeom prst="rect">
            <a:avLst/>
          </a:prstGeom>
          <a:solidFill>
            <a:srgbClr val="EBDB9B">
              <a:alpha val="34902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1265302" y="401852"/>
            <a:ext cx="15301588" cy="812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Net Sıfır Yol Haritası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44452" y="2253931"/>
            <a:ext cx="7971645" cy="7426032"/>
            <a:chOff x="0" y="0"/>
            <a:chExt cx="10628859" cy="990137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0628859" cy="9901378"/>
              <a:chOff x="0" y="0"/>
              <a:chExt cx="2099528" cy="19558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099528" cy="1955828"/>
              </a:xfrm>
              <a:custGeom>
                <a:avLst/>
                <a:gdLst/>
                <a:ahLst/>
                <a:cxnLst/>
                <a:rect l="l" t="t" r="r" b="b"/>
                <a:pathLst>
                  <a:path w="2099528" h="1955828">
                    <a:moveTo>
                      <a:pt x="0" y="0"/>
                    </a:moveTo>
                    <a:lnTo>
                      <a:pt x="2099528" y="0"/>
                    </a:lnTo>
                    <a:lnTo>
                      <a:pt x="2099528" y="1955828"/>
                    </a:lnTo>
                    <a:lnTo>
                      <a:pt x="0" y="195582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2099528" cy="19939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56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72328" y="1727616"/>
              <a:ext cx="9484202" cy="7821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Karbon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yakalama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ve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nötrleme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havacılık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sektörünün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tüm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emisyonlarını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sıfıra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indirmesinin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mümkün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olmadığı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durumlarda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atmosferdeki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karbonun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dengelenmesini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veya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azaltılmasını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amaçlamaktadır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 Bu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yöntemler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özellikle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sürdürülebilir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yakıtlar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veya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elektrikli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uçak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gibi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teknolojilerin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henüz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tam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anlamıyla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olgunlaşmadığı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alanlarda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geçici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veya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tamamlayıcı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çözümler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olarak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kullanılmaktadır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Karbon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yakalama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teknolojisi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fosil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yakıtlarla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çalışan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endüstriyel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tesislerde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veya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biyokütle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ile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enerji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üreten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tesislerde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CO₂'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emerek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depola</a:t>
              </a:r>
              <a:r>
                <a:rPr lang="tr-TR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maktadır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Doğrudan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Hava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Yakalama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ile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Atmosferden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doğrudan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CO₂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çekilerek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depolanır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da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karbon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nötr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yakıtların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üretiminde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kullanılabilir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CORSIA,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uluslararası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uçuşlardan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kaynaklanan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karbon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emisyonlarının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karbon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dengeleme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projeleri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ile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nötrlenmesini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amaçla</a:t>
              </a:r>
              <a:r>
                <a:rPr lang="tr-TR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maktadı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r. Bu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kapsamda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havayolu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şirketleri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karbon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kredisi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satın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alarak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fazla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emisyonlarını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telafi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edebilmektedir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503508" y="856609"/>
              <a:ext cx="7621843" cy="518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Karbon Yakalama ve Nötrleme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08871" y="2253931"/>
            <a:ext cx="8375916" cy="7426033"/>
            <a:chOff x="0" y="0"/>
            <a:chExt cx="11167888" cy="990137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1167888" cy="9901378"/>
              <a:chOff x="0" y="0"/>
              <a:chExt cx="2099528" cy="186142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099528" cy="1861428"/>
              </a:xfrm>
              <a:custGeom>
                <a:avLst/>
                <a:gdLst/>
                <a:ahLst/>
                <a:cxnLst/>
                <a:rect l="l" t="t" r="r" b="b"/>
                <a:pathLst>
                  <a:path w="2099528" h="1861428">
                    <a:moveTo>
                      <a:pt x="0" y="0"/>
                    </a:moveTo>
                    <a:lnTo>
                      <a:pt x="2099528" y="0"/>
                    </a:lnTo>
                    <a:lnTo>
                      <a:pt x="2099528" y="1861428"/>
                    </a:lnTo>
                    <a:lnTo>
                      <a:pt x="0" y="186142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099528" cy="1899528"/>
              </a:xfrm>
              <a:prstGeom prst="rect">
                <a:avLst/>
              </a:prstGeom>
            </p:spPr>
            <p:txBody>
              <a:bodyPr lIns="53376" tIns="53376" rIns="53376" bIns="53376" rtlCol="0" anchor="ctr"/>
              <a:lstStyle/>
              <a:p>
                <a:pPr algn="ctr">
                  <a:lnSpc>
                    <a:spcPts val="2756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77504" y="2213404"/>
              <a:ext cx="9812877" cy="6692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Havacılık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sektörü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uçak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tasarımlarında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verimlilik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artışına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odaklanarak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tüketimini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ve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karbon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emisyonlarını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düşürmeye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çalışmaktadır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 Bu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kapsamda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daha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hafif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malzemeler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aerodinamik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tasarımlar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ve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düşük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tüketimli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motorlar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geliştirilmiştir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Kanat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tasarımında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yapılan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aerodinamik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modifikasyonlar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ile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yakıttan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%4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tasarruf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edilmesi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ve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uçak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gürültüsünün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azaltılması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sağlanmaktadır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Daha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ince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dış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boya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uygulaması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ile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aerodinamik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verimliliği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arttırılmaktadır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Daha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kısa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uçuş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rotaları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ve optimize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edilmiş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uçuş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planları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yakıt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tüketimini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%5-10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oranında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azaltabilmektedir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.</a:t>
              </a:r>
            </a:p>
            <a:p>
              <a:pPr marL="0" lvl="1" indent="-194309" algn="just">
                <a:lnSpc>
                  <a:spcPts val="33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Yeni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geliştirilen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projelerle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hava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trafik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yönetimini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modernize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ederek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uçuş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rotalarını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optimize e</a:t>
              </a:r>
              <a:r>
                <a:rPr lang="tr-TR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tmekte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ve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hava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boşluklarının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daha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verimli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kullanılmasını</a:t>
              </a:r>
              <a:r>
                <a:rPr lang="en-US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Open Sauce Light"/>
                  <a:sym typeface="Open Sauce Light"/>
                </a:rPr>
                <a:t>sağla</a:t>
              </a:r>
              <a:r>
                <a:rPr lang="tr-TR" sz="1600" dirty="0">
                  <a:solidFill>
                    <a:srgbClr val="000000"/>
                  </a:solidFill>
                  <a:latin typeface="Open Sauce Light"/>
                  <a:sym typeface="Open Sauce Light"/>
                </a:rPr>
                <a:t>maktadır.</a:t>
              </a:r>
              <a:endParaRPr lang="en-US" sz="1600" dirty="0">
                <a:solidFill>
                  <a:srgbClr val="000000"/>
                </a:solidFill>
                <a:latin typeface="Open Sauce Light"/>
                <a:sym typeface="Open Sauce Light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344907" y="573222"/>
              <a:ext cx="6478073" cy="1094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2"/>
                </a:lnSpc>
                <a:spcBef>
                  <a:spcPct val="0"/>
                </a:spcBef>
              </a:pPr>
              <a:r>
                <a:rPr lang="en-US" sz="2626" b="1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Altyapı ve Operasyonel Verimlilik</a:t>
              </a:r>
            </a:p>
          </p:txBody>
        </p:sp>
      </p:grpSp>
      <p:sp>
        <p:nvSpPr>
          <p:cNvPr id="18" name="Freeform 4">
            <a:extLst>
              <a:ext uri="{FF2B5EF4-FFF2-40B4-BE49-F238E27FC236}">
                <a16:creationId xmlns:a16="http://schemas.microsoft.com/office/drawing/2014/main" id="{85EA58FA-36EB-4356-826C-AA2E4A4AD126}"/>
              </a:ext>
            </a:extLst>
          </p:cNvPr>
          <p:cNvSpPr/>
          <p:nvPr/>
        </p:nvSpPr>
        <p:spPr>
          <a:xfrm>
            <a:off x="16566890" y="0"/>
            <a:ext cx="1721110" cy="654281"/>
          </a:xfrm>
          <a:custGeom>
            <a:avLst/>
            <a:gdLst/>
            <a:ahLst/>
            <a:cxnLst/>
            <a:rect l="l" t="t" r="r" b="b"/>
            <a:pathLst>
              <a:path w="1427251" h="510547">
                <a:moveTo>
                  <a:pt x="0" y="0"/>
                </a:moveTo>
                <a:lnTo>
                  <a:pt x="1427252" y="0"/>
                </a:lnTo>
                <a:lnTo>
                  <a:pt x="1427252" y="510548"/>
                </a:lnTo>
                <a:lnTo>
                  <a:pt x="0" y="510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4672" b="-84880"/>
            </a:stretch>
          </a:blipFill>
        </p:spPr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AC70BB4E-37C9-4AAB-A45B-F975D656BB4A}"/>
              </a:ext>
            </a:extLst>
          </p:cNvPr>
          <p:cNvSpPr txBox="1"/>
          <p:nvPr/>
        </p:nvSpPr>
        <p:spPr>
          <a:xfrm>
            <a:off x="17830800" y="9829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bab714a6-9187-42f5-a4dd-542e816fcaf4" origin="userSelected">
  <element uid="f2eba04f-07ec-4723-bc0f-b207a306c994" value=""/>
  <element uid="id_classification_generalbusiness" value=""/>
</sisl>
</file>

<file path=customXml/itemProps1.xml><?xml version="1.0" encoding="utf-8"?>
<ds:datastoreItem xmlns:ds="http://schemas.openxmlformats.org/officeDocument/2006/customXml" ds:itemID="{CBB3E2BA-FEF9-481B-9E28-0E8DD90ACF4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2643</Words>
  <Application>Microsoft Office PowerPoint</Application>
  <PresentationFormat>Özel</PresentationFormat>
  <Paragraphs>183</Paragraphs>
  <Slides>16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Open Sauce Light</vt:lpstr>
      <vt:lpstr>Calibri</vt:lpstr>
      <vt:lpstr>Open Sauce Bold</vt:lpstr>
      <vt:lpstr>Open Sauce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lojistik</dc:title>
  <dc:creator>Deniz ÇINAR (Çevresel ve Sosyal Etki Analiz Müdürlüğü)</dc:creator>
  <dc:description>Etiketsiz</dc:description>
  <cp:lastModifiedBy>vb38108</cp:lastModifiedBy>
  <cp:revision>76</cp:revision>
  <dcterms:created xsi:type="dcterms:W3CDTF">2006-08-16T00:00:00Z</dcterms:created>
  <dcterms:modified xsi:type="dcterms:W3CDTF">2024-11-20T14:18:10Z</dcterms:modified>
  <cp:category>GZL02; KVKK01</cp:category>
  <dc:identifier>DAF7iz6EWwM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ce67bcf1-c0f2-49da-8eee-e5d13ad4093d</vt:lpwstr>
  </property>
  <property fmtid="{D5CDD505-2E9C-101B-9397-08002B2CF9AE}" pid="3" name="bjClsUserRVM">
    <vt:lpwstr>[]</vt:lpwstr>
  </property>
  <property fmtid="{D5CDD505-2E9C-101B-9397-08002B2CF9AE}" pid="4" name="bjSaver">
    <vt:lpwstr>P+8Uoa+nWsoXQwaur+/BDCyMzNo6DDj9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policy="bab714a6-9187-42f5-a4dd-542e816fcaf4" origin="userSelected" xmlns="http://www.boldonj</vt:lpwstr>
  </property>
  <property fmtid="{D5CDD505-2E9C-101B-9397-08002B2CF9AE}" pid="6" name="bjDocumentLabelXML-0">
    <vt:lpwstr>ames.com/2008/01/sie/internal/label"&gt;&lt;element uid="f2eba04f-07ec-4723-bc0f-b207a306c994" value="" /&gt;&lt;element uid="id_classification_generalbusiness" value="" /&gt;&lt;/sisl&gt;</vt:lpwstr>
  </property>
  <property fmtid="{D5CDD505-2E9C-101B-9397-08002B2CF9AE}" pid="7" name="bjDocumentSecurityLabel">
    <vt:lpwstr>Kurum İçi Sınırsız Kullanım / Kişisel Veri Değil</vt:lpwstr>
  </property>
</Properties>
</file>