
<file path=[Content_Types].xml><?xml version="1.0" encoding="utf-8"?>
<Types xmlns="http://schemas.openxmlformats.org/package/2006/content-types">
  <Override PartName="/customXml/itemProps3.xml" ContentType="application/vnd.openxmlformats-officedocument.customXmlProperties+xml"/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gif" ContentType="image/gif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Default Extension="emf" ContentType="image/x-emf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3">
  <p:sldMasterIdLst>
    <p:sldMasterId id="2147483648" r:id="rId4"/>
  </p:sldMasterIdLst>
  <p:notesMasterIdLst>
    <p:notesMasterId r:id="rId21"/>
  </p:notesMasterIdLst>
  <p:sldIdLst>
    <p:sldId id="258" r:id="rId5"/>
    <p:sldId id="283" r:id="rId6"/>
    <p:sldId id="276" r:id="rId7"/>
    <p:sldId id="277" r:id="rId8"/>
    <p:sldId id="273" r:id="rId9"/>
    <p:sldId id="285" r:id="rId10"/>
    <p:sldId id="286" r:id="rId11"/>
    <p:sldId id="284" r:id="rId12"/>
    <p:sldId id="287" r:id="rId13"/>
    <p:sldId id="288" r:id="rId14"/>
    <p:sldId id="289" r:id="rId15"/>
    <p:sldId id="275" r:id="rId16"/>
    <p:sldId id="292" r:id="rId17"/>
    <p:sldId id="290" r:id="rId18"/>
    <p:sldId id="291" r:id="rId19"/>
    <p:sldId id="269" r:id="rId20"/>
  </p:sldIdLst>
  <p:sldSz cx="9144000" cy="6858000" type="screen4x3"/>
  <p:notesSz cx="6794500" cy="992505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9BACF"/>
    <a:srgbClr val="A3D2E0"/>
    <a:srgbClr val="981135"/>
    <a:srgbClr val="B2AFEB"/>
    <a:srgbClr val="74210A"/>
    <a:srgbClr val="853712"/>
    <a:srgbClr val="E3E4E1"/>
    <a:srgbClr val="213712"/>
    <a:srgbClr val="C7FF00"/>
    <a:srgbClr val="A3D3E1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EB344D84-9AFB-497E-A393-DC336BA19D2E}" styleName="Medium Style 3 - Accent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600" y="-4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theme" Target="theme/theme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presProps" Target="presProps.xml"/></Relationships>
</file>

<file path=ppt/media/image1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4" cy="496015"/>
          </a:xfrm>
          <a:prstGeom prst="rect">
            <a:avLst/>
          </a:prstGeom>
        </p:spPr>
        <p:txBody>
          <a:bodyPr vert="horz" lIns="91257" tIns="45629" rIns="91257" bIns="4562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48633" y="0"/>
            <a:ext cx="2944284" cy="496015"/>
          </a:xfrm>
          <a:prstGeom prst="rect">
            <a:avLst/>
          </a:prstGeom>
        </p:spPr>
        <p:txBody>
          <a:bodyPr vert="horz" lIns="91257" tIns="45629" rIns="91257" bIns="45629" rtlCol="0"/>
          <a:lstStyle>
            <a:lvl1pPr algn="r">
              <a:defRPr sz="1200"/>
            </a:lvl1pPr>
          </a:lstStyle>
          <a:p>
            <a:fld id="{17970313-2B02-4F53-88AC-1CBB378304AD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59350" cy="3721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257" tIns="45629" rIns="91257" bIns="4562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450" y="4714518"/>
            <a:ext cx="5435600" cy="4465718"/>
          </a:xfrm>
          <a:prstGeom prst="rect">
            <a:avLst/>
          </a:prstGeom>
        </p:spPr>
        <p:txBody>
          <a:bodyPr vert="horz" lIns="91257" tIns="45629" rIns="91257" bIns="4562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7451"/>
            <a:ext cx="2944284" cy="496014"/>
          </a:xfrm>
          <a:prstGeom prst="rect">
            <a:avLst/>
          </a:prstGeom>
        </p:spPr>
        <p:txBody>
          <a:bodyPr vert="horz" lIns="91257" tIns="45629" rIns="91257" bIns="4562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48633" y="9427451"/>
            <a:ext cx="2944284" cy="496014"/>
          </a:xfrm>
          <a:prstGeom prst="rect">
            <a:avLst/>
          </a:prstGeom>
        </p:spPr>
        <p:txBody>
          <a:bodyPr vert="horz" lIns="91257" tIns="45629" rIns="91257" bIns="45629" rtlCol="0" anchor="b"/>
          <a:lstStyle>
            <a:lvl1pPr algn="r">
              <a:defRPr sz="1200"/>
            </a:lvl1pPr>
          </a:lstStyle>
          <a:p>
            <a:fld id="{BD84BD36-0B94-40BA-B41B-F7D26D0DBF5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2469820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sz="1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8845731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solidFill>
                  <a:schemeClr val="tx2"/>
                </a:solidFill>
              </a:rPr>
              <a:t>70 EU banks = </a:t>
            </a:r>
            <a:r>
              <a:rPr lang="en-US" dirty="0" smtClean="0">
                <a:solidFill>
                  <a:schemeClr val="tx2"/>
                </a:solidFill>
              </a:rPr>
              <a:t>majority of the EU banking market in terms of assets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EC</a:t>
            </a:r>
            <a:r>
              <a:rPr lang="en-GB" baseline="0" dirty="0" smtClean="0"/>
              <a:t> Green paper on feasibility of introduction of stability bonds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See here for more: http://www.ecb.int/stats/gov/html/dashboard.en.html 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Source: DG COMP; </a:t>
            </a:r>
            <a:r>
              <a:rPr lang="en-GB" dirty="0" err="1" smtClean="0"/>
              <a:t>Eurostat</a:t>
            </a:r>
            <a:endParaRPr lang="en-GB" dirty="0" smtClean="0"/>
          </a:p>
          <a:p>
            <a:r>
              <a:rPr lang="en-GB" dirty="0" smtClean="0"/>
              <a:t>state aid = recapitalisation, asset relief, liquidity measures, and guarantees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80186481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Source: Credit Suisse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8845731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sz="1200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Source: http://stress-test.eba.europa.eu/pdf/EBA_ST_2011_Summary_Report_v6.pdf (page 28)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8845731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sz="1000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Source: ECB, Statistical Data Warehouse (</a:t>
            </a:r>
            <a:r>
              <a:rPr lang="en-GB" sz="1000" dirty="0" smtClean="0"/>
              <a:t>Interest rate statistics (2004 EU Member States &amp; ACCBs)</a:t>
            </a:r>
            <a:r>
              <a:rPr lang="en-GB" sz="1000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)</a:t>
            </a:r>
          </a:p>
          <a:p>
            <a:r>
              <a:rPr lang="en-GB" sz="1000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http://sdw.ecb.europa.eu/browse.do?sk=IRS.M.BE.L.L40.CI.0000.EUR.N.Z&amp;sk=IRS.M.DE.L.L40.CI.0000.EUR.N.Z&amp;sk=IRS.M.IE.L.L40.CI.0000.EUR.N.Z&amp;sk=IRS.M.GR.L.L40.CI.0000.EUR.N.Z&amp;sk=IRS.M.ES.L.L40.CI.0000.EUR.N.Z&amp;sk=IRS.M.FR.L.L40.CI.0000.EUR.N.Z&amp;sk=IRS.M.IT.L.L40.CI.0000.EUR.N.Z&amp;sk=IRS.M.CY.L.L40.CI.0000.EUR.N.Z&amp;sk=IRS.M.LU.L.L40.CI.0000.EUR.N.Z&amp;sk=IRS.M.MT.L.L40.CI.0000.EUR.N.Z&amp;sk=IRS.M.NL.L.L40.CI.0000.EUR.N.Z&amp;sk=IRS.M.AT.L.L40.CI.0000.EUR.N.Z&amp;sk=IRS.M.PT.L.L40.CI.0000.EUR.N.Z&amp;sk=IRS.M.SI.L.L40.CI.0000.EUR.N.Z&amp;sk=IRS.M.SK.L.L40.CI.0000.EUR.N.Z&amp;sk=IRS.M.FI.L.L40.CI.0000.EUR.N.Z&amp;node=SEARCHRESULTS&amp;flipped=Y</a:t>
            </a:r>
            <a:endParaRPr lang="en-US" sz="1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8845731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8845731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sz="1000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Source: ECB, Statistical Data Warehouse (</a:t>
            </a:r>
            <a:r>
              <a:rPr lang="en-GB" sz="1000" dirty="0" smtClean="0"/>
              <a:t>Interest rate statistics (2004 EU Member States &amp; ACCBs)</a:t>
            </a:r>
            <a:r>
              <a:rPr lang="en-GB" sz="1000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)</a:t>
            </a:r>
          </a:p>
          <a:p>
            <a:r>
              <a:rPr lang="en-GB" sz="1000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http://sdw.ecb.europa.eu/browse.do?sk=IRS.M.BE.L.L40.CI.0000.EUR.N.Z&amp;sk=IRS.M.DE.L.L40.CI.0000.EUR.N.Z&amp;sk=IRS.M.IE.L.L40.CI.0000.EUR.N.Z&amp;sk=IRS.M.GR.L.L40.CI.0000.EUR.N.Z&amp;sk=IRS.M.ES.L.L40.CI.0000.EUR.N.Z&amp;sk=IRS.M.FR.L.L40.CI.0000.EUR.N.Z&amp;sk=IRS.M.IT.L.L40.CI.0000.EUR.N.Z&amp;sk=IRS.M.CY.L.L40.CI.0000.EUR.N.Z&amp;sk=IRS.M.LU.L.L40.CI.0000.EUR.N.Z&amp;sk=IRS.M.MT.L.L40.CI.0000.EUR.N.Z&amp;sk=IRS.M.NL.L.L40.CI.0000.EUR.N.Z&amp;sk=IRS.M.AT.L.L40.CI.0000.EUR.N.Z&amp;sk=IRS.M.PT.L.L40.CI.0000.EUR.N.Z&amp;sk=IRS.M.SI.L.L40.CI.0000.EUR.N.Z&amp;sk=IRS.M.SK.L.L40.CI.0000.EUR.N.Z&amp;sk=IRS.M.FI.L.L40.CI.0000.EUR.N.Z&amp;node=SEARCHRESULTS&amp;flipped=Y</a:t>
            </a:r>
            <a:endParaRPr lang="en-US" sz="1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84BD36-0B94-40BA-B41B-F7D26D0DBF5B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884573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F1E2D5-6CA6-4FF0-BF26-021900A57FFC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99B324-CBA9-4AA4-8607-DF69901DFCC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0.emf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7" Type="http://schemas.openxmlformats.org/officeDocument/2006/relationships/image" Target="../media/image5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4.emf"/><Relationship Id="rId5" Type="http://schemas.openxmlformats.org/officeDocument/2006/relationships/image" Target="../media/image3.emf"/><Relationship Id="rId4" Type="http://schemas.openxmlformats.org/officeDocument/2006/relationships/image" Target="../media/image2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7.emf"/><Relationship Id="rId4" Type="http://schemas.openxmlformats.org/officeDocument/2006/relationships/image" Target="../media/image6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8.emf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9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2571744"/>
            <a:ext cx="9144000" cy="4286255"/>
          </a:xfrm>
        </p:spPr>
        <p:txBody>
          <a:bodyPr>
            <a:noAutofit/>
          </a:bodyPr>
          <a:lstStyle/>
          <a:p>
            <a:r>
              <a:rPr lang="en-GB" sz="3600" dirty="0" smtClean="0">
                <a:solidFill>
                  <a:schemeClr val="tx2"/>
                </a:solidFill>
              </a:rPr>
              <a:t>33</a:t>
            </a:r>
            <a:r>
              <a:rPr lang="en-GB" sz="3600" baseline="30000" dirty="0" smtClean="0">
                <a:solidFill>
                  <a:schemeClr val="tx2"/>
                </a:solidFill>
              </a:rPr>
              <a:t>rd</a:t>
            </a:r>
            <a:r>
              <a:rPr lang="en-GB" sz="3600" dirty="0" smtClean="0">
                <a:solidFill>
                  <a:schemeClr val="tx2"/>
                </a:solidFill>
              </a:rPr>
              <a:t> EBF Associates’ Meeting</a:t>
            </a:r>
            <a:br>
              <a:rPr lang="en-GB" sz="3600" dirty="0" smtClean="0">
                <a:solidFill>
                  <a:schemeClr val="tx2"/>
                </a:solidFill>
              </a:rPr>
            </a:br>
            <a:r>
              <a:rPr lang="en-GB" sz="2400" dirty="0" smtClean="0">
                <a:solidFill>
                  <a:schemeClr val="tx2"/>
                </a:solidFill>
              </a:rPr>
              <a:t>- 8 December 2011, Brussels – </a:t>
            </a:r>
            <a:br>
              <a:rPr lang="en-GB" sz="2400" dirty="0" smtClean="0">
                <a:solidFill>
                  <a:schemeClr val="tx2"/>
                </a:solidFill>
              </a:rPr>
            </a:br>
            <a:r>
              <a:rPr lang="nl-BE" sz="1400" dirty="0">
                <a:solidFill>
                  <a:schemeClr val="tx2"/>
                </a:solidFill>
              </a:rPr>
              <a:t/>
            </a:r>
            <a:br>
              <a:rPr lang="nl-BE" sz="1400" dirty="0">
                <a:solidFill>
                  <a:schemeClr val="tx2"/>
                </a:solidFill>
              </a:rPr>
            </a:br>
            <a:r>
              <a:rPr lang="nl-BE" sz="4800" b="1" dirty="0" smtClean="0">
                <a:solidFill>
                  <a:schemeClr val="tx2"/>
                </a:solidFill>
              </a:rPr>
              <a:t>Economic and political situation</a:t>
            </a:r>
            <a:br>
              <a:rPr lang="nl-BE" sz="4800" b="1" dirty="0" smtClean="0">
                <a:solidFill>
                  <a:schemeClr val="tx2"/>
                </a:solidFill>
              </a:rPr>
            </a:br>
            <a:r>
              <a:rPr lang="nl-BE" sz="4800" b="1" dirty="0" smtClean="0">
                <a:solidFill>
                  <a:schemeClr val="tx2"/>
                </a:solidFill>
              </a:rPr>
              <a:t> in the euro area</a:t>
            </a:r>
            <a:r>
              <a:rPr lang="nl-BE" sz="4800" dirty="0">
                <a:solidFill>
                  <a:schemeClr val="tx2"/>
                </a:solidFill>
              </a:rPr>
              <a:t/>
            </a:r>
            <a:br>
              <a:rPr lang="nl-BE" sz="4800" dirty="0">
                <a:solidFill>
                  <a:schemeClr val="tx2"/>
                </a:solidFill>
              </a:rPr>
            </a:br>
            <a:r>
              <a:rPr lang="nl-BE" sz="1800" dirty="0" smtClean="0">
                <a:solidFill>
                  <a:schemeClr val="tx2"/>
                </a:solidFill>
              </a:rPr>
              <a:t/>
            </a:r>
            <a:br>
              <a:rPr lang="nl-BE" sz="1800" dirty="0" smtClean="0">
                <a:solidFill>
                  <a:schemeClr val="tx2"/>
                </a:solidFill>
              </a:rPr>
            </a:br>
            <a:r>
              <a:rPr lang="nl-BE" sz="2400" dirty="0" smtClean="0">
                <a:solidFill>
                  <a:schemeClr val="tx2"/>
                </a:solidFill>
              </a:rPr>
              <a:t>Guido Ravoet, EBF Chief Executive</a:t>
            </a:r>
            <a:endParaRPr lang="en-US" sz="3600" dirty="0" smtClean="0">
              <a:solidFill>
                <a:schemeClr val="tx2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0" y="0"/>
            <a:ext cx="9144000" cy="2571744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en-US" dirty="0"/>
          </a:p>
        </p:txBody>
      </p:sp>
      <p:pic>
        <p:nvPicPr>
          <p:cNvPr id="11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5" name="Group 4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6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0" y="2571744"/>
            <a:ext cx="9144000" cy="270000"/>
            <a:chOff x="0" y="1214422"/>
            <a:chExt cx="9144000" cy="144000"/>
          </a:xfrm>
        </p:grpSpPr>
        <p:sp>
          <p:nvSpPr>
            <p:cNvPr id="20" name="Rectangle 19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Rectangle 20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Rectangle 21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Rectangle 22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 23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Rectangle 25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  <a:t>2. Financial markets’ difficulties: </a:t>
            </a:r>
          </a:p>
          <a:p>
            <a:pPr algn="r"/>
            <a: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  <a:t>Unfavorable economic conditions</a:t>
            </a: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2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Content Placeholder 1"/>
          <p:cNvSpPr>
            <a:spLocks noGrp="1"/>
          </p:cNvSpPr>
          <p:nvPr>
            <p:ph idx="1"/>
          </p:nvPr>
        </p:nvSpPr>
        <p:spPr>
          <a:xfrm>
            <a:off x="144016" y="2060848"/>
            <a:ext cx="3275856" cy="3744416"/>
          </a:xfrm>
        </p:spPr>
        <p:txBody>
          <a:bodyPr anchor="ctr">
            <a:normAutofit/>
          </a:bodyPr>
          <a:lstStyle/>
          <a:p>
            <a:pPr algn="ctr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None/>
            </a:pPr>
            <a:r>
              <a:rPr lang="en-US" sz="2400" b="1" dirty="0" smtClean="0">
                <a:solidFill>
                  <a:schemeClr val="tx2"/>
                </a:solidFill>
              </a:rPr>
              <a:t>	GDP is to fall </a:t>
            </a:r>
            <a:r>
              <a:rPr lang="en-US" sz="2400" dirty="0" smtClean="0">
                <a:solidFill>
                  <a:schemeClr val="tx2"/>
                </a:solidFill>
              </a:rPr>
              <a:t>into negative territory in Q4 2010 and Q1 2011.</a:t>
            </a:r>
          </a:p>
          <a:p>
            <a:pPr algn="ctr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None/>
            </a:pPr>
            <a:r>
              <a:rPr lang="en-US" sz="2400" b="1" dirty="0" smtClean="0">
                <a:solidFill>
                  <a:schemeClr val="tx2"/>
                </a:solidFill>
              </a:rPr>
              <a:t>	Unemployment </a:t>
            </a:r>
            <a:r>
              <a:rPr lang="en-US" sz="2400" dirty="0" smtClean="0">
                <a:solidFill>
                  <a:schemeClr val="tx2"/>
                </a:solidFill>
              </a:rPr>
              <a:t>is persistently high at around 10%.</a:t>
            </a:r>
          </a:p>
          <a:p>
            <a:pPr algn="ctr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None/>
            </a:pPr>
            <a:r>
              <a:rPr lang="en-US" sz="2400" dirty="0" smtClean="0">
                <a:solidFill>
                  <a:schemeClr val="tx2"/>
                </a:solidFill>
              </a:rPr>
              <a:t>	</a:t>
            </a:r>
            <a:r>
              <a:rPr lang="en-US" sz="2400" b="1" dirty="0" smtClean="0">
                <a:solidFill>
                  <a:schemeClr val="tx2"/>
                </a:solidFill>
              </a:rPr>
              <a:t>Bank lending </a:t>
            </a:r>
            <a:r>
              <a:rPr lang="en-US" sz="2400" dirty="0" smtClean="0">
                <a:solidFill>
                  <a:schemeClr val="tx2"/>
                </a:solidFill>
              </a:rPr>
              <a:t>is </a:t>
            </a:r>
            <a:r>
              <a:rPr lang="en-US" sz="2400" b="1" dirty="0" smtClean="0">
                <a:solidFill>
                  <a:schemeClr val="tx2"/>
                </a:solidFill>
              </a:rPr>
              <a:t>stagnant</a:t>
            </a:r>
            <a:r>
              <a:rPr lang="en-US" sz="2400" dirty="0" smtClean="0">
                <a:solidFill>
                  <a:schemeClr val="tx2"/>
                </a:solidFill>
              </a:rPr>
              <a:t>.</a:t>
            </a:r>
          </a:p>
        </p:txBody>
      </p:sp>
      <p:pic>
        <p:nvPicPr>
          <p:cNvPr id="4100" name="Picture 4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3657978" y="2348880"/>
            <a:ext cx="5090486" cy="31683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  <p:extLst>
      <p:ext uri="{BB962C8B-B14F-4D97-AF65-F5344CB8AC3E}">
        <p14:creationId xmlns:p14="http://schemas.microsoft.com/office/powerpoint/2010/main" xmlns="" val="25057365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  <a:t>3. Additional Capital Requirements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428736"/>
            <a:ext cx="9144000" cy="5429264"/>
          </a:xfrm>
        </p:spPr>
        <p:txBody>
          <a:bodyPr anchor="ctr">
            <a:normAutofit/>
          </a:bodyPr>
          <a:lstStyle/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In the context of the sovereign debt crisis, </a:t>
            </a:r>
            <a:r>
              <a:rPr lang="en-US" b="1" dirty="0" smtClean="0">
                <a:solidFill>
                  <a:schemeClr val="tx2"/>
                </a:solidFill>
              </a:rPr>
              <a:t>EBA announced a (temporary) additional capital measure</a:t>
            </a:r>
            <a:r>
              <a:rPr lang="en-US" dirty="0" smtClean="0">
                <a:solidFill>
                  <a:schemeClr val="tx2"/>
                </a:solidFill>
              </a:rPr>
              <a:t>:</a:t>
            </a:r>
          </a:p>
          <a:p>
            <a:pPr lvl="2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By </a:t>
            </a:r>
            <a:r>
              <a:rPr lang="en-US" b="1" dirty="0" smtClean="0">
                <a:solidFill>
                  <a:schemeClr val="tx2"/>
                </a:solidFill>
              </a:rPr>
              <a:t>31 June 2012, 70 EU banks </a:t>
            </a:r>
            <a:r>
              <a:rPr lang="en-US" dirty="0" smtClean="0">
                <a:solidFill>
                  <a:schemeClr val="tx2"/>
                </a:solidFill>
              </a:rPr>
              <a:t>should have Core Tier1 Capital of </a:t>
            </a:r>
            <a:r>
              <a:rPr lang="en-US" b="1" dirty="0" smtClean="0">
                <a:solidFill>
                  <a:schemeClr val="tx2"/>
                </a:solidFill>
              </a:rPr>
              <a:t>9% </a:t>
            </a:r>
          </a:p>
          <a:p>
            <a:pPr lvl="2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The gap with current levels is estimated at around </a:t>
            </a:r>
            <a:r>
              <a:rPr lang="en-US" b="1" dirty="0" smtClean="0">
                <a:solidFill>
                  <a:schemeClr val="tx2"/>
                </a:solidFill>
              </a:rPr>
              <a:t>€ 106 </a:t>
            </a:r>
            <a:r>
              <a:rPr lang="en-US" b="1" dirty="0" err="1" smtClean="0">
                <a:solidFill>
                  <a:schemeClr val="tx2"/>
                </a:solidFill>
              </a:rPr>
              <a:t>bn</a:t>
            </a:r>
            <a:endParaRPr lang="en-US" b="1" dirty="0" smtClean="0">
              <a:solidFill>
                <a:schemeClr val="tx2"/>
              </a:solidFill>
            </a:endParaRP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None/>
            </a:pPr>
            <a:r>
              <a:rPr lang="en-US" dirty="0" smtClean="0">
                <a:solidFill>
                  <a:schemeClr val="accent6">
                    <a:lumMod val="75000"/>
                  </a:schemeClr>
                </a:solidFill>
              </a:rPr>
              <a:t>=&gt;</a:t>
            </a:r>
            <a:r>
              <a:rPr lang="en-US" dirty="0" smtClean="0">
                <a:solidFill>
                  <a:schemeClr val="tx2"/>
                </a:solidFill>
              </a:rPr>
              <a:t> In effect, it brings forward the implementation of Basel III from 2019 to 2012 </a:t>
            </a:r>
            <a:r>
              <a:rPr lang="en-US" sz="2000" dirty="0" smtClean="0">
                <a:solidFill>
                  <a:schemeClr val="tx2"/>
                </a:solidFill>
              </a:rPr>
              <a:t>(even if it is a temporary measure)</a:t>
            </a:r>
            <a:endParaRPr lang="en-US" dirty="0" smtClean="0">
              <a:solidFill>
                <a:schemeClr val="tx2"/>
              </a:solidFill>
            </a:endParaRP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2967530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  <a:t>4. EU Leaders’ policy response</a:t>
            </a:r>
            <a:endParaRPr lang="en-US" sz="3200" b="1" dirty="0" smtClean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428736"/>
            <a:ext cx="9144000" cy="5429264"/>
          </a:xfrm>
        </p:spPr>
        <p:txBody>
          <a:bodyPr anchor="ctr">
            <a:normAutofit/>
          </a:bodyPr>
          <a:lstStyle/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b="1" dirty="0" smtClean="0">
                <a:solidFill>
                  <a:schemeClr val="tx2"/>
                </a:solidFill>
              </a:rPr>
              <a:t>EU financial services legislation: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Basel III -&gt; CRD4 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err="1" smtClean="0">
                <a:solidFill>
                  <a:schemeClr val="tx2"/>
                </a:solidFill>
              </a:rPr>
              <a:t>SIFis</a:t>
            </a:r>
            <a:r>
              <a:rPr lang="en-US" dirty="0" smtClean="0">
                <a:solidFill>
                  <a:schemeClr val="tx2"/>
                </a:solidFill>
              </a:rPr>
              <a:t> &amp; G-SIFIs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EU Crisis Management and Resolution Framework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Etc!</a:t>
            </a: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2967530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  <a:t>4. EU Leaders’ policy response</a:t>
            </a:r>
            <a:endParaRPr lang="en-US" sz="3200" b="1" dirty="0" smtClean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428736"/>
            <a:ext cx="9144000" cy="5429264"/>
          </a:xfrm>
        </p:spPr>
        <p:txBody>
          <a:bodyPr anchor="ctr">
            <a:normAutofit/>
          </a:bodyPr>
          <a:lstStyle/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b="1" dirty="0" smtClean="0">
                <a:solidFill>
                  <a:schemeClr val="tx2"/>
                </a:solidFill>
              </a:rPr>
              <a:t>Closer Economic Union: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b="1" dirty="0" smtClean="0">
                <a:solidFill>
                  <a:schemeClr val="tx2"/>
                </a:solidFill>
              </a:rPr>
              <a:t>EU bailout fund:</a:t>
            </a:r>
            <a:r>
              <a:rPr lang="en-US" dirty="0" smtClean="0">
                <a:solidFill>
                  <a:schemeClr val="tx2"/>
                </a:solidFill>
              </a:rPr>
              <a:t> EFSF (to be replaced by European Stability Mechanism (ESM) in mid-2013, </a:t>
            </a:r>
            <a:r>
              <a:rPr lang="en-US" i="1" dirty="0" smtClean="0">
                <a:solidFill>
                  <a:schemeClr val="tx2"/>
                </a:solidFill>
              </a:rPr>
              <a:t>or 2012</a:t>
            </a:r>
            <a:r>
              <a:rPr lang="en-US" dirty="0" smtClean="0">
                <a:solidFill>
                  <a:schemeClr val="tx2"/>
                </a:solidFill>
              </a:rPr>
              <a:t>)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b="1" dirty="0" smtClean="0">
                <a:solidFill>
                  <a:schemeClr val="tx2"/>
                </a:solidFill>
              </a:rPr>
              <a:t>Strengthened Stability and Growth Pact;</a:t>
            </a:r>
            <a:endParaRPr lang="en-US" dirty="0" smtClean="0">
              <a:solidFill>
                <a:schemeClr val="tx2"/>
              </a:solidFill>
            </a:endParaRP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b="1" dirty="0" smtClean="0">
                <a:solidFill>
                  <a:schemeClr val="tx2"/>
                </a:solidFill>
              </a:rPr>
              <a:t>Annual Growth Survey </a:t>
            </a:r>
            <a:r>
              <a:rPr lang="en-US" dirty="0" smtClean="0">
                <a:solidFill>
                  <a:schemeClr val="tx2"/>
                </a:solidFill>
              </a:rPr>
              <a:t>and the </a:t>
            </a:r>
            <a:r>
              <a:rPr lang="en-US" b="1" dirty="0" smtClean="0">
                <a:solidFill>
                  <a:schemeClr val="tx2"/>
                </a:solidFill>
              </a:rPr>
              <a:t>European Semester.</a:t>
            </a:r>
            <a:endParaRPr lang="en-US" dirty="0" smtClean="0">
              <a:solidFill>
                <a:schemeClr val="tx2"/>
              </a:solidFill>
            </a:endParaRP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2967530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  <a:t>4. EU Leaders’ policy response</a:t>
            </a:r>
            <a:endParaRPr lang="en-US" sz="3200" b="1" dirty="0" smtClean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428736"/>
            <a:ext cx="9144000" cy="5429264"/>
          </a:xfrm>
        </p:spPr>
        <p:txBody>
          <a:bodyPr anchor="ctr">
            <a:normAutofit/>
          </a:bodyPr>
          <a:lstStyle/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b="1" dirty="0" smtClean="0">
                <a:solidFill>
                  <a:schemeClr val="tx2"/>
                </a:solidFill>
              </a:rPr>
              <a:t>Closer Fiscal Union: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How soon? In what form?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Options:</a:t>
            </a:r>
          </a:p>
          <a:p>
            <a:pPr lvl="2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Closer fiscal coordination;</a:t>
            </a:r>
          </a:p>
          <a:p>
            <a:pPr lvl="2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Euro Finance Minister;</a:t>
            </a:r>
          </a:p>
          <a:p>
            <a:pPr lvl="2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Eurobonds [Stability Bonds];</a:t>
            </a:r>
          </a:p>
          <a:p>
            <a:pPr lvl="2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Etc.</a:t>
            </a: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2967530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  <a:t>Brief Summary</a:t>
            </a:r>
            <a:endParaRPr lang="en-US" sz="3200" b="1" dirty="0" smtClean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428736"/>
            <a:ext cx="9144000" cy="5429264"/>
          </a:xfrm>
        </p:spPr>
        <p:txBody>
          <a:bodyPr anchor="ctr">
            <a:normAutofit/>
          </a:bodyPr>
          <a:lstStyle/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EU faces a lot of </a:t>
            </a:r>
            <a:r>
              <a:rPr lang="en-US" b="1" dirty="0" smtClean="0">
                <a:solidFill>
                  <a:schemeClr val="tx2"/>
                </a:solidFill>
              </a:rPr>
              <a:t>challenges</a:t>
            </a:r>
            <a:r>
              <a:rPr lang="en-US" dirty="0" smtClean="0">
                <a:solidFill>
                  <a:schemeClr val="tx2"/>
                </a:solidFill>
              </a:rPr>
              <a:t>;</a:t>
            </a: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Some </a:t>
            </a:r>
            <a:r>
              <a:rPr lang="en-US" b="1" dirty="0" smtClean="0">
                <a:solidFill>
                  <a:schemeClr val="tx2"/>
                </a:solidFill>
              </a:rPr>
              <a:t>crucial political decisions </a:t>
            </a:r>
            <a:r>
              <a:rPr lang="en-US" dirty="0" smtClean="0">
                <a:solidFill>
                  <a:schemeClr val="tx2"/>
                </a:solidFill>
              </a:rPr>
              <a:t>were taken in the wake of the crisis;</a:t>
            </a: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CRDIV, Crisis Management &amp; Resolution Framework, the Bailout Fund, etc, will bring </a:t>
            </a:r>
            <a:r>
              <a:rPr lang="en-US" b="1" dirty="0" smtClean="0">
                <a:solidFill>
                  <a:schemeClr val="tx2"/>
                </a:solidFill>
              </a:rPr>
              <a:t>financial stability</a:t>
            </a:r>
            <a:r>
              <a:rPr lang="en-US" dirty="0" smtClean="0">
                <a:solidFill>
                  <a:schemeClr val="tx2"/>
                </a:solidFill>
              </a:rPr>
              <a:t>;</a:t>
            </a: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Closer economic &amp; fiscal union will bring </a:t>
            </a:r>
            <a:r>
              <a:rPr lang="en-US" b="1" dirty="0" smtClean="0">
                <a:solidFill>
                  <a:schemeClr val="tx2"/>
                </a:solidFill>
              </a:rPr>
              <a:t>economic stability</a:t>
            </a:r>
            <a:r>
              <a:rPr lang="en-US" dirty="0" smtClean="0">
                <a:solidFill>
                  <a:schemeClr val="tx2"/>
                </a:solidFill>
              </a:rPr>
              <a:t>;</a:t>
            </a: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None/>
            </a:pPr>
            <a:r>
              <a:rPr lang="en-US" b="1" dirty="0" smtClean="0">
                <a:solidFill>
                  <a:schemeClr val="accent6">
                    <a:lumMod val="75000"/>
                  </a:schemeClr>
                </a:solidFill>
              </a:rPr>
              <a:t>=&gt; </a:t>
            </a:r>
            <a:r>
              <a:rPr lang="en-US" dirty="0" smtClean="0">
                <a:solidFill>
                  <a:schemeClr val="tx2"/>
                </a:solidFill>
              </a:rPr>
              <a:t>there is a reason to remain </a:t>
            </a:r>
            <a:r>
              <a:rPr lang="en-US" b="1" dirty="0" smtClean="0">
                <a:solidFill>
                  <a:schemeClr val="tx2"/>
                </a:solidFill>
              </a:rPr>
              <a:t>optimist</a:t>
            </a:r>
            <a:r>
              <a:rPr lang="en-US" dirty="0" smtClean="0">
                <a:solidFill>
                  <a:schemeClr val="tx2"/>
                </a:solidFill>
              </a:rPr>
              <a:t>!</a:t>
            </a: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2967530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extBox 22"/>
          <p:cNvSpPr txBox="1"/>
          <p:nvPr/>
        </p:nvSpPr>
        <p:spPr>
          <a:xfrm>
            <a:off x="0" y="292222"/>
            <a:ext cx="9144000" cy="707886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r>
              <a:rPr lang="nl-BE" sz="4000" b="1" dirty="0" smtClean="0">
                <a:solidFill>
                  <a:schemeClr val="accent1"/>
                </a:solidFill>
                <a:latin typeface="Verdana" pitchFamily="34" charset="0"/>
              </a:rPr>
              <a:t>BANKING IN EUROPE</a:t>
            </a:r>
            <a:endParaRPr lang="en-US" sz="4000" b="1" dirty="0">
              <a:solidFill>
                <a:schemeClr val="accent1"/>
              </a:solidFill>
              <a:latin typeface="Verdana" pitchFamily="34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en-US" sz="3200" b="1" dirty="0" smtClean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26" name="Picture 25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sp>
        <p:nvSpPr>
          <p:cNvPr id="27" name="Title 1"/>
          <p:cNvSpPr txBox="1">
            <a:spLocks/>
          </p:cNvSpPr>
          <p:nvPr/>
        </p:nvSpPr>
        <p:spPr>
          <a:xfrm>
            <a:off x="0" y="1428736"/>
            <a:ext cx="9144000" cy="54292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BE" sz="3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Questions or comments?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nl-BE" sz="3600" b="0" i="0" u="none" strike="noStrike" kern="1200" cap="none" spc="0" normalizeH="0" noProof="0" dirty="0" smtClean="0">
              <a:ln>
                <a:noFill/>
              </a:ln>
              <a:solidFill>
                <a:schemeClr val="tx2"/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nl-BE" sz="3600" dirty="0" smtClean="0">
              <a:solidFill>
                <a:schemeClr val="tx2"/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</a:effectLst>
              <a:latin typeface="+mj-lt"/>
              <a:ea typeface="+mj-ea"/>
              <a:cs typeface="+mj-cs"/>
            </a:endParaRPr>
          </a:p>
          <a:p>
            <a:pPr lvl="0" algn="ctr">
              <a:spcBef>
                <a:spcPct val="0"/>
              </a:spcBef>
            </a:pPr>
            <a:r>
              <a:rPr lang="en-US" sz="3600" b="1" i="1" dirty="0" smtClean="0">
                <a:solidFill>
                  <a:schemeClr val="accent6">
                    <a:lumMod val="75000"/>
                  </a:schemeClr>
                </a:solidFill>
                <a:latin typeface="Monotype Corsiva" pitchFamily="66" charset="0"/>
              </a:rPr>
              <a:t>50 Years of European Banking Representation</a:t>
            </a:r>
            <a:endParaRPr kumimoji="0" lang="en-US" sz="3600" b="0" i="1" u="none" strike="noStrike" kern="1200" cap="none" spc="0" normalizeH="0" baseline="0" noProof="0" dirty="0">
              <a:ln>
                <a:noFill/>
              </a:ln>
              <a:solidFill>
                <a:schemeClr val="accent6">
                  <a:lumMod val="75000"/>
                </a:schemeClr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</a:effectLst>
              <a:uLnTx/>
              <a:uFillTx/>
              <a:latin typeface="Monotype Corsiva" pitchFamily="66" charset="0"/>
              <a:ea typeface="+mj-ea"/>
              <a:cs typeface="+mj-cs"/>
            </a:endParaRPr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6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9" name="Group 38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40" name="Rectangle 39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Rectangle 40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Rectangle 41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Rectangle 42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Rectangle 43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Rectangle 44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Rectangle 45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  <a:t>Plan of the presentation</a:t>
            </a:r>
            <a:endParaRPr lang="en-US" sz="3200" b="1" dirty="0" smtClean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428736"/>
            <a:ext cx="9144000" cy="5429264"/>
          </a:xfrm>
        </p:spPr>
        <p:txBody>
          <a:bodyPr anchor="ctr">
            <a:normAutofit/>
          </a:bodyPr>
          <a:lstStyle/>
          <a:p>
            <a:pPr marL="971550" lvl="1" indent="-514350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+mj-lt"/>
              <a:buAutoNum type="arabicPeriod"/>
            </a:pPr>
            <a:r>
              <a:rPr lang="en-US" dirty="0" smtClean="0">
                <a:solidFill>
                  <a:schemeClr val="tx2"/>
                </a:solidFill>
              </a:rPr>
              <a:t>Sovereign debt crisis of some euro area countries</a:t>
            </a:r>
          </a:p>
          <a:p>
            <a:pPr marL="971550" lvl="1" indent="-514350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+mj-lt"/>
              <a:buAutoNum type="arabicPeriod"/>
            </a:pPr>
            <a:r>
              <a:rPr lang="en-US" dirty="0" smtClean="0">
                <a:solidFill>
                  <a:schemeClr val="tx2"/>
                </a:solidFill>
              </a:rPr>
              <a:t>Financial markets’ difficulties</a:t>
            </a:r>
          </a:p>
          <a:p>
            <a:pPr marL="971550" lvl="1" indent="-514350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+mj-lt"/>
              <a:buAutoNum type="arabicPeriod"/>
            </a:pPr>
            <a:r>
              <a:rPr lang="en-US" dirty="0" smtClean="0">
                <a:solidFill>
                  <a:schemeClr val="tx2"/>
                </a:solidFill>
              </a:rPr>
              <a:t>Additional capital requirements for EU banks</a:t>
            </a:r>
          </a:p>
          <a:p>
            <a:pPr marL="971550" lvl="1" indent="-514350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+mj-lt"/>
              <a:buAutoNum type="arabicPeriod"/>
            </a:pPr>
            <a:r>
              <a:rPr lang="en-US" dirty="0" smtClean="0">
                <a:solidFill>
                  <a:schemeClr val="tx2"/>
                </a:solidFill>
              </a:rPr>
              <a:t>EU Leaders’ policy response</a:t>
            </a: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  <a:t>1. Sovereign debt crisis:</a:t>
            </a:r>
            <a:b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  <a:t>economic </a:t>
            </a:r>
            <a:r>
              <a:rPr lang="en-GB" sz="3200" b="1" dirty="0" smtClean="0">
                <a:solidFill>
                  <a:schemeClr val="accent6">
                    <a:lumMod val="75000"/>
                  </a:schemeClr>
                </a:solidFill>
              </a:rPr>
              <a:t>fallout </a:t>
            </a:r>
            <a:endParaRPr lang="en-US" sz="3200" b="1" dirty="0" smtClean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" name="Rectangle 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0" y="240030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mbria" pitchFamily="18" charset="0"/>
                <a:ea typeface="Times New Roman" pitchFamily="18" charset="0"/>
                <a:cs typeface="Times New Roman" pitchFamily="18" charset="0"/>
              </a:rPr>
              <a:t> </a:t>
            </a:r>
            <a:endParaRPr kumimoji="0" lang="en-GB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Rectangle 7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" name="Rectangle 8"/>
          <p:cNvSpPr>
            <a:spLocks noChangeArrowheads="1"/>
          </p:cNvSpPr>
          <p:nvPr/>
        </p:nvSpPr>
        <p:spPr bwMode="auto">
          <a:xfrm>
            <a:off x="0" y="2295525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mbria" pitchFamily="18" charset="0"/>
                <a:ea typeface="Times New Roman" pitchFamily="18" charset="0"/>
                <a:cs typeface="Times New Roman" pitchFamily="18" charset="0"/>
              </a:rPr>
              <a:t> </a:t>
            </a:r>
            <a:endParaRPr kumimoji="0" lang="en-GB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Rectangle 9"/>
          <p:cNvSpPr>
            <a:spLocks noChangeArrowheads="1"/>
          </p:cNvSpPr>
          <p:nvPr/>
        </p:nvSpPr>
        <p:spPr bwMode="auto">
          <a:xfrm>
            <a:off x="0" y="41338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539552" y="1412776"/>
            <a:ext cx="3718191" cy="25202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4427985" y="1412776"/>
            <a:ext cx="3960440" cy="25202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6" cstate="print"/>
          <a:srcRect/>
          <a:stretch>
            <a:fillRect/>
          </a:stretch>
        </p:blipFill>
        <p:spPr bwMode="auto">
          <a:xfrm>
            <a:off x="539553" y="4095750"/>
            <a:ext cx="3744416" cy="24295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31" name="TextBox 30"/>
          <p:cNvSpPr txBox="1"/>
          <p:nvPr/>
        </p:nvSpPr>
        <p:spPr>
          <a:xfrm>
            <a:off x="6864209" y="6611779"/>
            <a:ext cx="227979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00" dirty="0" smtClean="0"/>
              <a:t>Source: </a:t>
            </a:r>
            <a:r>
              <a:rPr lang="en-GB" sz="1000" dirty="0" err="1" smtClean="0"/>
              <a:t>Eurostat</a:t>
            </a:r>
            <a:r>
              <a:rPr lang="en-GB" sz="1000" dirty="0" smtClean="0"/>
              <a:t>; Forecasts: EBF’s EMAC</a:t>
            </a:r>
            <a:endParaRPr lang="en-GB" sz="1000" dirty="0"/>
          </a:p>
        </p:txBody>
      </p:sp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7" cstate="print"/>
          <a:srcRect/>
          <a:stretch>
            <a:fillRect/>
          </a:stretch>
        </p:blipFill>
        <p:spPr bwMode="auto">
          <a:xfrm>
            <a:off x="4427984" y="4077071"/>
            <a:ext cx="3979565" cy="24768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  <p:extLst>
      <p:ext uri="{BB962C8B-B14F-4D97-AF65-F5344CB8AC3E}">
        <p14:creationId xmlns:p14="http://schemas.microsoft.com/office/powerpoint/2010/main" xmlns="" val="19769631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  <a:t>1. Sovereign Debt Crisis:</a:t>
            </a:r>
            <a:b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  <a:t>costs to public sector </a:t>
            </a:r>
            <a:endParaRPr lang="en-US" sz="3200" b="1" dirty="0" smtClean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3861048"/>
            <a:ext cx="4211960" cy="2996952"/>
          </a:xfrm>
        </p:spPr>
        <p:txBody>
          <a:bodyPr anchor="ctr">
            <a:normAutofit/>
          </a:bodyPr>
          <a:lstStyle/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000" dirty="0">
                <a:solidFill>
                  <a:schemeClr val="tx2"/>
                </a:solidFill>
              </a:rPr>
              <a:t>Total maximum </a:t>
            </a:r>
            <a:r>
              <a:rPr lang="en-GB" sz="2000" b="1" i="1" dirty="0">
                <a:solidFill>
                  <a:schemeClr val="tx2"/>
                </a:solidFill>
              </a:rPr>
              <a:t>approved</a:t>
            </a:r>
            <a:r>
              <a:rPr lang="en-GB" sz="2000" i="1" dirty="0">
                <a:solidFill>
                  <a:schemeClr val="tx2"/>
                </a:solidFill>
              </a:rPr>
              <a:t> </a:t>
            </a:r>
            <a:r>
              <a:rPr lang="en-GB" sz="2000" dirty="0" smtClean="0">
                <a:solidFill>
                  <a:schemeClr val="tx2"/>
                </a:solidFill>
              </a:rPr>
              <a:t>state aid</a:t>
            </a:r>
            <a:br>
              <a:rPr lang="en-GB" sz="2000" dirty="0" smtClean="0">
                <a:solidFill>
                  <a:schemeClr val="tx2"/>
                </a:solidFill>
              </a:rPr>
            </a:br>
            <a:r>
              <a:rPr lang="en-GB" sz="2000" dirty="0" smtClean="0">
                <a:solidFill>
                  <a:schemeClr val="tx2"/>
                </a:solidFill>
              </a:rPr>
              <a:t>= 37% of EU GDP</a:t>
            </a: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000" dirty="0" smtClean="0">
                <a:solidFill>
                  <a:schemeClr val="tx2"/>
                </a:solidFill>
              </a:rPr>
              <a:t>Actual </a:t>
            </a:r>
            <a:r>
              <a:rPr lang="en-US" sz="2000" dirty="0">
                <a:solidFill>
                  <a:schemeClr val="tx2"/>
                </a:solidFill>
              </a:rPr>
              <a:t>amount </a:t>
            </a:r>
            <a:r>
              <a:rPr lang="en-US" sz="2000" b="1" i="1" dirty="0" smtClean="0">
                <a:solidFill>
                  <a:schemeClr val="tx2"/>
                </a:solidFill>
              </a:rPr>
              <a:t>received</a:t>
            </a:r>
            <a:r>
              <a:rPr lang="en-US" sz="2000" b="1" dirty="0" smtClean="0">
                <a:solidFill>
                  <a:schemeClr val="tx2"/>
                </a:solidFill>
              </a:rPr>
              <a:t> </a:t>
            </a:r>
            <a:br>
              <a:rPr lang="en-US" sz="2000" b="1" dirty="0" smtClean="0">
                <a:solidFill>
                  <a:schemeClr val="tx2"/>
                </a:solidFill>
              </a:rPr>
            </a:br>
            <a:r>
              <a:rPr lang="en-US" sz="2000" dirty="0" smtClean="0">
                <a:solidFill>
                  <a:schemeClr val="tx2"/>
                </a:solidFill>
              </a:rPr>
              <a:t>= 13% of EU GDP</a:t>
            </a:r>
            <a:endParaRPr lang="en-US" sz="2000" dirty="0">
              <a:solidFill>
                <a:schemeClr val="tx2"/>
              </a:solidFill>
            </a:endParaRP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" name="Content Placeholder 1"/>
          <p:cNvSpPr txBox="1">
            <a:spLocks/>
          </p:cNvSpPr>
          <p:nvPr/>
        </p:nvSpPr>
        <p:spPr>
          <a:xfrm>
            <a:off x="4574025" y="1395293"/>
            <a:ext cx="4067944" cy="21777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000" b="1" dirty="0" smtClean="0">
                <a:solidFill>
                  <a:schemeClr val="tx2"/>
                </a:solidFill>
              </a:rPr>
              <a:t>Cumulative</a:t>
            </a:r>
            <a:r>
              <a:rPr lang="en-US" sz="2000" dirty="0" smtClean="0">
                <a:solidFill>
                  <a:schemeClr val="tx2"/>
                </a:solidFill>
              </a:rPr>
              <a:t> </a:t>
            </a:r>
            <a:r>
              <a:rPr lang="en-US" sz="2000" b="1" i="1" dirty="0" smtClean="0">
                <a:solidFill>
                  <a:schemeClr val="tx2"/>
                </a:solidFill>
              </a:rPr>
              <a:t>outflow from </a:t>
            </a:r>
            <a:r>
              <a:rPr lang="en-US" sz="2000" b="1" i="1" dirty="0" err="1" smtClean="0">
                <a:solidFill>
                  <a:schemeClr val="tx2"/>
                </a:solidFill>
              </a:rPr>
              <a:t>gov-ts</a:t>
            </a:r>
            <a:r>
              <a:rPr lang="en-US" sz="2000" b="1" i="1" dirty="0" smtClean="0">
                <a:solidFill>
                  <a:schemeClr val="tx2"/>
                </a:solidFill>
              </a:rPr>
              <a:t> to banks </a:t>
            </a:r>
            <a:r>
              <a:rPr lang="en-US" sz="2000" dirty="0" smtClean="0">
                <a:solidFill>
                  <a:schemeClr val="tx2"/>
                </a:solidFill>
              </a:rPr>
              <a:t>by end-2010 = </a:t>
            </a:r>
            <a:br>
              <a:rPr lang="en-US" sz="2000" dirty="0" smtClean="0">
                <a:solidFill>
                  <a:schemeClr val="tx2"/>
                </a:solidFill>
              </a:rPr>
            </a:br>
            <a:r>
              <a:rPr lang="en-US" sz="2000" dirty="0" smtClean="0">
                <a:solidFill>
                  <a:schemeClr val="tx2"/>
                </a:solidFill>
              </a:rPr>
              <a:t>EUR 90 billion (0.7% of GDP)</a:t>
            </a: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000" b="1" i="1" dirty="0" smtClean="0">
                <a:solidFill>
                  <a:schemeClr val="tx2"/>
                </a:solidFill>
              </a:rPr>
              <a:t>Contingent liabilities </a:t>
            </a:r>
            <a:r>
              <a:rPr lang="en-US" sz="2000" dirty="0" smtClean="0">
                <a:solidFill>
                  <a:schemeClr val="tx2"/>
                </a:solidFill>
              </a:rPr>
              <a:t>= </a:t>
            </a:r>
            <a:br>
              <a:rPr lang="en-US" sz="2000" dirty="0" smtClean="0">
                <a:solidFill>
                  <a:schemeClr val="tx2"/>
                </a:solidFill>
              </a:rPr>
            </a:br>
            <a:r>
              <a:rPr lang="en-US" sz="2000" dirty="0" smtClean="0">
                <a:solidFill>
                  <a:schemeClr val="tx2"/>
                </a:solidFill>
              </a:rPr>
              <a:t>EUR 1 trillion (8.6% of GDP)</a:t>
            </a:r>
            <a:endParaRPr lang="en-US" sz="2000" dirty="0">
              <a:solidFill>
                <a:schemeClr val="tx2"/>
              </a:solidFill>
            </a:endParaRPr>
          </a:p>
        </p:txBody>
      </p:sp>
      <p:pic>
        <p:nvPicPr>
          <p:cNvPr id="3075" name="Picture 3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4211960" y="3628796"/>
            <a:ext cx="4608512" cy="30405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076" name="Picture 4"/>
          <p:cNvPicPr>
            <a:picLocks noChangeAspect="1" noChangeArrowheads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128991" y="1412776"/>
            <a:ext cx="3938954" cy="247598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0" name="TextBox 19"/>
          <p:cNvSpPr txBox="1"/>
          <p:nvPr/>
        </p:nvSpPr>
        <p:spPr>
          <a:xfrm>
            <a:off x="7164288" y="6597352"/>
            <a:ext cx="170591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000" dirty="0" smtClean="0"/>
              <a:t>Source: </a:t>
            </a:r>
            <a:r>
              <a:rPr lang="en-GB" sz="1000" dirty="0" err="1" smtClean="0"/>
              <a:t>Eurostat</a:t>
            </a:r>
            <a:r>
              <a:rPr lang="en-GB" sz="1000" dirty="0" smtClean="0"/>
              <a:t> &amp; DG COMP</a:t>
            </a:r>
            <a:endParaRPr lang="en-GB" sz="1000" dirty="0"/>
          </a:p>
        </p:txBody>
      </p:sp>
    </p:spTree>
    <p:extLst>
      <p:ext uri="{BB962C8B-B14F-4D97-AF65-F5344CB8AC3E}">
        <p14:creationId xmlns:p14="http://schemas.microsoft.com/office/powerpoint/2010/main" xmlns="" val="19769631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  <a:t>1. Sovereign debt crisis:</a:t>
            </a:r>
            <a:b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nl-BE" sz="3200" b="1" dirty="0" smtClean="0">
                <a:solidFill>
                  <a:schemeClr val="accent6">
                    <a:lumMod val="75000"/>
                  </a:schemeClr>
                </a:solidFill>
              </a:rPr>
              <a:t>costs to private sector</a:t>
            </a:r>
            <a:endParaRPr lang="en-US" sz="3200" b="1" dirty="0" smtClean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428736"/>
            <a:ext cx="9144000" cy="5429264"/>
          </a:xfrm>
        </p:spPr>
        <p:txBody>
          <a:bodyPr anchor="ctr">
            <a:normAutofit/>
          </a:bodyPr>
          <a:lstStyle/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800" b="1" dirty="0" smtClean="0">
                <a:solidFill>
                  <a:schemeClr val="tx2"/>
                </a:solidFill>
              </a:rPr>
              <a:t>Credit </a:t>
            </a:r>
            <a:r>
              <a:rPr lang="en-US" sz="2800" b="1" dirty="0">
                <a:solidFill>
                  <a:schemeClr val="tx2"/>
                </a:solidFill>
              </a:rPr>
              <a:t>market asset losses </a:t>
            </a:r>
            <a:r>
              <a:rPr lang="en-US" sz="2800" dirty="0">
                <a:solidFill>
                  <a:schemeClr val="tx2"/>
                </a:solidFill>
              </a:rPr>
              <a:t>in Europe </a:t>
            </a:r>
            <a:r>
              <a:rPr lang="en-US" sz="2800" b="1" dirty="0" smtClean="0">
                <a:solidFill>
                  <a:schemeClr val="tx2"/>
                </a:solidFill>
              </a:rPr>
              <a:t>so far </a:t>
            </a:r>
            <a:r>
              <a:rPr lang="en-US" sz="2800" dirty="0" smtClean="0">
                <a:solidFill>
                  <a:schemeClr val="tx2"/>
                </a:solidFill>
              </a:rPr>
              <a:t/>
            </a:r>
            <a:br>
              <a:rPr lang="en-US" sz="2800" dirty="0" smtClean="0">
                <a:solidFill>
                  <a:schemeClr val="tx2"/>
                </a:solidFill>
              </a:rPr>
            </a:br>
            <a:r>
              <a:rPr lang="en-US" sz="2800" dirty="0" smtClean="0">
                <a:solidFill>
                  <a:schemeClr val="accent6">
                    <a:lumMod val="75000"/>
                  </a:schemeClr>
                </a:solidFill>
              </a:rPr>
              <a:t>= € </a:t>
            </a:r>
            <a:r>
              <a:rPr lang="en-US" sz="2800" dirty="0">
                <a:solidFill>
                  <a:schemeClr val="accent6">
                    <a:lumMod val="75000"/>
                  </a:schemeClr>
                </a:solidFill>
              </a:rPr>
              <a:t>184 billion</a:t>
            </a:r>
            <a:r>
              <a:rPr lang="en-US" sz="2800" dirty="0">
                <a:solidFill>
                  <a:schemeClr val="tx2"/>
                </a:solidFill>
              </a:rPr>
              <a:t>. </a:t>
            </a:r>
            <a:endParaRPr lang="en-US" sz="2800" dirty="0" smtClean="0">
              <a:solidFill>
                <a:schemeClr val="tx2"/>
              </a:solidFill>
            </a:endParaRP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800" dirty="0" smtClean="0">
                <a:solidFill>
                  <a:schemeClr val="tx2"/>
                </a:solidFill>
              </a:rPr>
              <a:t>Due to the (a) on-going </a:t>
            </a:r>
            <a:r>
              <a:rPr lang="en-US" sz="2800" dirty="0">
                <a:solidFill>
                  <a:schemeClr val="tx2"/>
                </a:solidFill>
              </a:rPr>
              <a:t>sovereign debt </a:t>
            </a:r>
            <a:r>
              <a:rPr lang="en-US" sz="2800" dirty="0" smtClean="0">
                <a:solidFill>
                  <a:schemeClr val="tx2"/>
                </a:solidFill>
              </a:rPr>
              <a:t>crisis, </a:t>
            </a:r>
            <a:r>
              <a:rPr lang="en-US" sz="2800" dirty="0">
                <a:solidFill>
                  <a:schemeClr val="tx2"/>
                </a:solidFill>
              </a:rPr>
              <a:t>and </a:t>
            </a:r>
            <a:r>
              <a:rPr lang="en-US" sz="2800" dirty="0" smtClean="0">
                <a:solidFill>
                  <a:schemeClr val="tx2"/>
                </a:solidFill>
              </a:rPr>
              <a:t/>
            </a:r>
            <a:br>
              <a:rPr lang="en-US" sz="2800" dirty="0" smtClean="0">
                <a:solidFill>
                  <a:schemeClr val="tx2"/>
                </a:solidFill>
              </a:rPr>
            </a:br>
            <a:r>
              <a:rPr lang="en-US" sz="2800" dirty="0" smtClean="0">
                <a:solidFill>
                  <a:schemeClr val="tx2"/>
                </a:solidFill>
              </a:rPr>
              <a:t>(b) prevailing </a:t>
            </a:r>
            <a:r>
              <a:rPr lang="en-US" sz="2800" dirty="0">
                <a:solidFill>
                  <a:schemeClr val="tx2"/>
                </a:solidFill>
              </a:rPr>
              <a:t>difficulties in the funding market, </a:t>
            </a:r>
            <a:r>
              <a:rPr lang="en-US" sz="2800" b="1" dirty="0">
                <a:solidFill>
                  <a:schemeClr val="tx2"/>
                </a:solidFill>
              </a:rPr>
              <a:t>further credit market losses </a:t>
            </a:r>
            <a:r>
              <a:rPr lang="en-US" sz="2800" dirty="0" smtClean="0">
                <a:solidFill>
                  <a:schemeClr val="tx2"/>
                </a:solidFill>
              </a:rPr>
              <a:t>may </a:t>
            </a:r>
            <a:br>
              <a:rPr lang="en-US" sz="2800" dirty="0" smtClean="0">
                <a:solidFill>
                  <a:schemeClr val="tx2"/>
                </a:solidFill>
              </a:rPr>
            </a:br>
            <a:r>
              <a:rPr lang="en-US" sz="2800" dirty="0" smtClean="0">
                <a:solidFill>
                  <a:schemeClr val="tx2"/>
                </a:solidFill>
              </a:rPr>
              <a:t>= </a:t>
            </a:r>
            <a:r>
              <a:rPr lang="en-US" sz="2800" i="1" dirty="0" smtClean="0">
                <a:solidFill>
                  <a:schemeClr val="accent6">
                    <a:lumMod val="75000"/>
                  </a:schemeClr>
                </a:solidFill>
              </a:rPr>
              <a:t>additional </a:t>
            </a:r>
            <a:r>
              <a:rPr lang="en-US" sz="2800" dirty="0" smtClean="0">
                <a:solidFill>
                  <a:schemeClr val="accent6">
                    <a:lumMod val="75000"/>
                  </a:schemeClr>
                </a:solidFill>
              </a:rPr>
              <a:t>€ </a:t>
            </a:r>
            <a:r>
              <a:rPr lang="en-US" sz="2800" dirty="0">
                <a:solidFill>
                  <a:schemeClr val="accent6">
                    <a:lumMod val="75000"/>
                  </a:schemeClr>
                </a:solidFill>
              </a:rPr>
              <a:t>213 </a:t>
            </a:r>
            <a:r>
              <a:rPr lang="en-US" sz="2800" dirty="0" smtClean="0">
                <a:solidFill>
                  <a:schemeClr val="accent6">
                    <a:lumMod val="75000"/>
                  </a:schemeClr>
                </a:solidFill>
              </a:rPr>
              <a:t>billion</a:t>
            </a:r>
            <a:r>
              <a:rPr lang="en-US" sz="2800" dirty="0" smtClean="0">
                <a:solidFill>
                  <a:schemeClr val="tx2"/>
                </a:solidFill>
              </a:rPr>
              <a:t>, </a:t>
            </a:r>
            <a:r>
              <a:rPr lang="en-US" sz="2800" i="1" dirty="0" smtClean="0">
                <a:solidFill>
                  <a:schemeClr val="tx2"/>
                </a:solidFill>
              </a:rPr>
              <a:t>of which</a:t>
            </a:r>
            <a:r>
              <a:rPr lang="en-US" sz="2800" dirty="0" smtClean="0">
                <a:solidFill>
                  <a:schemeClr val="tx2"/>
                </a:solidFill>
              </a:rPr>
              <a:t>: 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</a:rPr>
              <a:t>sub-prime </a:t>
            </a:r>
            <a:r>
              <a:rPr lang="en-US" sz="2400" dirty="0">
                <a:solidFill>
                  <a:schemeClr val="tx2"/>
                </a:solidFill>
              </a:rPr>
              <a:t>assets would be € 52 billion, </a:t>
            </a:r>
            <a:endParaRPr lang="en-US" sz="2400" dirty="0" smtClean="0">
              <a:solidFill>
                <a:schemeClr val="tx2"/>
              </a:solidFill>
            </a:endParaRP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</a:rPr>
              <a:t>sovereign </a:t>
            </a:r>
            <a:r>
              <a:rPr lang="en-US" sz="2400" dirty="0">
                <a:solidFill>
                  <a:schemeClr val="tx2"/>
                </a:solidFill>
              </a:rPr>
              <a:t>losses € 125 billion, and </a:t>
            </a:r>
            <a:endParaRPr lang="en-US" sz="2400" dirty="0" smtClean="0">
              <a:solidFill>
                <a:schemeClr val="tx2"/>
              </a:solidFill>
            </a:endParaRP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</a:rPr>
              <a:t>one </a:t>
            </a:r>
            <a:r>
              <a:rPr lang="en-US" dirty="0">
                <a:solidFill>
                  <a:schemeClr val="tx2"/>
                </a:solidFill>
              </a:rPr>
              <a:t>year of higher funding costs € 37 billion.</a:t>
            </a:r>
            <a:endParaRPr lang="en-US" dirty="0" smtClean="0">
              <a:solidFill>
                <a:schemeClr val="tx2"/>
              </a:solidFill>
            </a:endParaRP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25057365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lvl="1" algn="r"/>
            <a: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  <a:t>2. Financial markets’ difficulties:</a:t>
            </a:r>
            <a:b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  <a:t>exposure to sovereign debt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428736"/>
            <a:ext cx="9144000" cy="5429264"/>
          </a:xfrm>
        </p:spPr>
        <p:txBody>
          <a:bodyPr anchor="ctr">
            <a:normAutofit/>
          </a:bodyPr>
          <a:lstStyle/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Many European banks hold a lot of troubled governments’ debt obligations. By end-2010: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400" dirty="0" smtClean="0">
                <a:solidFill>
                  <a:schemeClr val="tx2"/>
                </a:solidFill>
              </a:rPr>
              <a:t>aggregate exposure-at-default of </a:t>
            </a:r>
            <a:r>
              <a:rPr lang="en-GB" sz="2400" b="1" dirty="0" smtClean="0">
                <a:solidFill>
                  <a:schemeClr val="tx2"/>
                </a:solidFill>
              </a:rPr>
              <a:t>Greek</a:t>
            </a:r>
            <a:r>
              <a:rPr lang="en-GB" sz="2400" dirty="0" smtClean="0">
                <a:solidFill>
                  <a:schemeClr val="tx2"/>
                </a:solidFill>
              </a:rPr>
              <a:t> </a:t>
            </a:r>
            <a:r>
              <a:rPr lang="en-GB" sz="2400" b="1" dirty="0" smtClean="0">
                <a:solidFill>
                  <a:schemeClr val="tx2"/>
                </a:solidFill>
              </a:rPr>
              <a:t>sovereign debt </a:t>
            </a:r>
            <a:r>
              <a:rPr lang="en-GB" sz="2400" dirty="0" smtClean="0">
                <a:solidFill>
                  <a:schemeClr val="tx2"/>
                </a:solidFill>
              </a:rPr>
              <a:t>outstanding was € 98.2 </a:t>
            </a:r>
            <a:r>
              <a:rPr lang="en-US" sz="2400" dirty="0" smtClean="0">
                <a:solidFill>
                  <a:schemeClr val="tx2"/>
                </a:solidFill>
              </a:rPr>
              <a:t>billion </a:t>
            </a:r>
            <a:r>
              <a:rPr lang="en-GB" sz="2400" dirty="0" smtClean="0">
                <a:solidFill>
                  <a:schemeClr val="tx2"/>
                </a:solidFill>
              </a:rPr>
              <a:t>(67% held domestically)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400" dirty="0" smtClean="0">
                <a:solidFill>
                  <a:schemeClr val="tx2"/>
                </a:solidFill>
              </a:rPr>
              <a:t>It is € 52.7 </a:t>
            </a:r>
            <a:r>
              <a:rPr lang="en-US" sz="2400" dirty="0" smtClean="0">
                <a:solidFill>
                  <a:schemeClr val="tx2"/>
                </a:solidFill>
              </a:rPr>
              <a:t>billion </a:t>
            </a:r>
            <a:r>
              <a:rPr lang="en-GB" sz="2400" dirty="0" smtClean="0">
                <a:solidFill>
                  <a:schemeClr val="tx2"/>
                </a:solidFill>
              </a:rPr>
              <a:t>for </a:t>
            </a:r>
            <a:r>
              <a:rPr lang="en-GB" sz="2400" b="1" dirty="0" smtClean="0">
                <a:solidFill>
                  <a:schemeClr val="tx2"/>
                </a:solidFill>
              </a:rPr>
              <a:t>Ireland</a:t>
            </a:r>
            <a:r>
              <a:rPr lang="en-GB" sz="2400" dirty="0" smtClean="0">
                <a:solidFill>
                  <a:schemeClr val="tx2"/>
                </a:solidFill>
              </a:rPr>
              <a:t> (61% held domestically), and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400" dirty="0" smtClean="0">
                <a:solidFill>
                  <a:schemeClr val="tx2"/>
                </a:solidFill>
              </a:rPr>
              <a:t>It is € 43.2 </a:t>
            </a:r>
            <a:r>
              <a:rPr lang="en-US" sz="2400" dirty="0" smtClean="0">
                <a:solidFill>
                  <a:schemeClr val="tx2"/>
                </a:solidFill>
              </a:rPr>
              <a:t>billion </a:t>
            </a:r>
            <a:r>
              <a:rPr lang="en-GB" sz="2400" dirty="0" smtClean="0">
                <a:solidFill>
                  <a:schemeClr val="tx2"/>
                </a:solidFill>
              </a:rPr>
              <a:t>for </a:t>
            </a:r>
            <a:r>
              <a:rPr lang="en-GB" sz="2400" b="1" dirty="0" smtClean="0">
                <a:solidFill>
                  <a:schemeClr val="tx2"/>
                </a:solidFill>
              </a:rPr>
              <a:t>Portugal</a:t>
            </a:r>
            <a:r>
              <a:rPr lang="en-GB" sz="2400" dirty="0" smtClean="0">
                <a:solidFill>
                  <a:schemeClr val="tx2"/>
                </a:solidFill>
              </a:rPr>
              <a:t> (63% held domestically).</a:t>
            </a: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None/>
            </a:pPr>
            <a:endParaRPr lang="en-US" sz="2000" dirty="0" smtClean="0">
              <a:solidFill>
                <a:schemeClr val="tx2"/>
              </a:solidFill>
            </a:endParaRP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None/>
            </a:pPr>
            <a:r>
              <a:rPr lang="en-US" sz="2000" dirty="0" smtClean="0">
                <a:solidFill>
                  <a:schemeClr val="tx2"/>
                </a:solidFill>
              </a:rPr>
              <a:t>(NB: sovereign debt has been considered risk-free until recently)</a:t>
            </a:r>
            <a:endParaRPr lang="en-US" dirty="0" smtClean="0">
              <a:solidFill>
                <a:schemeClr val="tx2"/>
              </a:solidFill>
            </a:endParaRP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25057365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  <a:t>2. Financial markets’ difficulties:</a:t>
            </a:r>
            <a:b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  <a:t>exposure to sovereign debt</a:t>
            </a: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9" name="TextBox 18"/>
          <p:cNvSpPr txBox="1"/>
          <p:nvPr/>
        </p:nvSpPr>
        <p:spPr>
          <a:xfrm>
            <a:off x="107504" y="2204864"/>
            <a:ext cx="2448272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b="1" dirty="0" smtClean="0">
                <a:solidFill>
                  <a:schemeClr val="tx2"/>
                </a:solidFill>
              </a:rPr>
              <a:t>Government bond yields </a:t>
            </a:r>
            <a:r>
              <a:rPr lang="en-GB" sz="2400" dirty="0" smtClean="0">
                <a:solidFill>
                  <a:schemeClr val="tx2"/>
                </a:solidFill>
              </a:rPr>
              <a:t>of some euro area countries became </a:t>
            </a:r>
            <a:r>
              <a:rPr lang="en-GB" sz="2400" b="1" dirty="0" smtClean="0">
                <a:solidFill>
                  <a:schemeClr val="tx2"/>
                </a:solidFill>
              </a:rPr>
              <a:t>unsustainable.</a:t>
            </a:r>
          </a:p>
          <a:p>
            <a:pPr algn="ctr"/>
            <a:endParaRPr lang="en-GB" sz="2400" b="1" dirty="0" smtClean="0">
              <a:solidFill>
                <a:schemeClr val="tx2"/>
              </a:solidFill>
            </a:endParaRPr>
          </a:p>
          <a:p>
            <a:pPr algn="ctr"/>
            <a:r>
              <a:rPr lang="en-GB" sz="2400" b="1" dirty="0" smtClean="0">
                <a:solidFill>
                  <a:schemeClr val="tx2"/>
                </a:solidFill>
              </a:rPr>
              <a:t>They are no longer risk-free.</a:t>
            </a:r>
          </a:p>
        </p:txBody>
      </p:sp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2843808" y="1844824"/>
            <a:ext cx="5857875" cy="3686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  <p:extLst>
      <p:ext uri="{BB962C8B-B14F-4D97-AF65-F5344CB8AC3E}">
        <p14:creationId xmlns:p14="http://schemas.microsoft.com/office/powerpoint/2010/main" xmlns="" val="25057365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  <a:t>2. Financial markets’ difficulties:</a:t>
            </a:r>
            <a:b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  <a:t>difficulties to raise fresh capital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428736"/>
            <a:ext cx="9144000" cy="3800464"/>
          </a:xfrm>
        </p:spPr>
        <p:txBody>
          <a:bodyPr anchor="ctr">
            <a:normAutofit lnSpcReduction="10000"/>
          </a:bodyPr>
          <a:lstStyle/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Investors put pressure on European banks to advance implementation of Basel III:</a:t>
            </a:r>
          </a:p>
          <a:p>
            <a:pPr lvl="1"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000" dirty="0" smtClean="0">
                <a:solidFill>
                  <a:schemeClr val="tx2"/>
                </a:solidFill>
              </a:rPr>
              <a:t>Tier 1 capital rose from 7.7% (2007) to </a:t>
            </a:r>
            <a:r>
              <a:rPr lang="en-US" sz="2000" b="1" dirty="0" smtClean="0">
                <a:solidFill>
                  <a:schemeClr val="tx2"/>
                </a:solidFill>
              </a:rPr>
              <a:t>10.4% (2010)</a:t>
            </a:r>
            <a:endParaRPr lang="en-US" b="1" dirty="0" smtClean="0">
              <a:solidFill>
                <a:schemeClr val="tx2"/>
              </a:solidFill>
            </a:endParaRP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Summer 2011: funding markets dried up</a:t>
            </a: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</a:rPr>
              <a:t>Inter-bank lending is broken</a:t>
            </a:r>
          </a:p>
          <a:p>
            <a:pPr>
              <a:spcBef>
                <a:spcPct val="0"/>
              </a:spcBef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dirty="0" smtClean="0">
                <a:solidFill>
                  <a:schemeClr val="tx2"/>
                </a:solidFill>
              </a:rPr>
              <a:t>European banks’ stock market capitalisation fell twice as fast as the fall of </a:t>
            </a:r>
            <a:r>
              <a:rPr lang="en-GB" dirty="0" err="1" smtClean="0">
                <a:solidFill>
                  <a:schemeClr val="tx2"/>
                </a:solidFill>
              </a:rPr>
              <a:t>Eurostoxx</a:t>
            </a:r>
            <a:r>
              <a:rPr lang="en-GB" dirty="0" smtClean="0">
                <a:solidFill>
                  <a:schemeClr val="tx2"/>
                </a:solidFill>
              </a:rPr>
              <a:t> 600:</a:t>
            </a:r>
            <a:endParaRPr lang="en-US" dirty="0" smtClean="0">
              <a:solidFill>
                <a:schemeClr val="tx2"/>
              </a:solidFill>
            </a:endParaRP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395536" y="5085184"/>
            <a:ext cx="6192688" cy="1440160"/>
            <a:chOff x="1043608" y="5085184"/>
            <a:chExt cx="6192688" cy="1440160"/>
          </a:xfrm>
        </p:grpSpPr>
        <p:sp>
          <p:nvSpPr>
            <p:cNvPr id="17" name="Right Arrow 16"/>
            <p:cNvSpPr/>
            <p:nvPr/>
          </p:nvSpPr>
          <p:spPr>
            <a:xfrm>
              <a:off x="3275856" y="5589240"/>
              <a:ext cx="2088232" cy="216024"/>
            </a:xfrm>
            <a:prstGeom prst="rightArrow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8" name="Rounded Rectangle 17"/>
            <p:cNvSpPr/>
            <p:nvPr/>
          </p:nvSpPr>
          <p:spPr>
            <a:xfrm>
              <a:off x="1043608" y="5085184"/>
              <a:ext cx="2160240" cy="1440160"/>
            </a:xfrm>
            <a:prstGeom prst="roundRect">
              <a:avLst/>
            </a:prstGeom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sz="1400" u="sng" dirty="0" smtClean="0">
                  <a:solidFill>
                    <a:schemeClr val="tx2"/>
                  </a:solidFill>
                </a:rPr>
                <a:t>Oct-2010</a:t>
              </a:r>
              <a:r>
                <a:rPr lang="en-GB" dirty="0" smtClean="0">
                  <a:solidFill>
                    <a:schemeClr val="tx2"/>
                  </a:solidFill>
                </a:rPr>
                <a:t>:</a:t>
              </a:r>
            </a:p>
            <a:p>
              <a:pPr algn="ctr"/>
              <a:r>
                <a:rPr lang="en-GB" sz="1600" dirty="0" smtClean="0">
                  <a:solidFill>
                    <a:schemeClr val="tx2"/>
                  </a:solidFill>
                </a:rPr>
                <a:t>EU banks’ </a:t>
              </a:r>
              <a:br>
                <a:rPr lang="en-GB" sz="1600" dirty="0" smtClean="0">
                  <a:solidFill>
                    <a:schemeClr val="tx2"/>
                  </a:solidFill>
                </a:rPr>
              </a:br>
              <a:r>
                <a:rPr lang="en-GB" sz="1600" dirty="0" smtClean="0">
                  <a:solidFill>
                    <a:schemeClr val="tx2"/>
                  </a:solidFill>
                </a:rPr>
                <a:t>Market Cap = </a:t>
              </a:r>
              <a:br>
                <a:rPr lang="en-GB" sz="1600" dirty="0" smtClean="0">
                  <a:solidFill>
                    <a:schemeClr val="tx2"/>
                  </a:solidFill>
                </a:rPr>
              </a:br>
              <a:r>
                <a:rPr lang="en-GB" sz="1600" dirty="0" smtClean="0">
                  <a:solidFill>
                    <a:schemeClr val="tx2"/>
                  </a:solidFill>
                </a:rPr>
                <a:t>€</a:t>
              </a:r>
              <a:r>
                <a:rPr lang="en-GB" sz="1600" b="1" dirty="0" smtClean="0">
                  <a:solidFill>
                    <a:schemeClr val="tx2"/>
                  </a:solidFill>
                </a:rPr>
                <a:t>963</a:t>
              </a:r>
              <a:r>
                <a:rPr lang="en-GB" sz="1600" dirty="0" smtClean="0">
                  <a:solidFill>
                    <a:schemeClr val="tx2"/>
                  </a:solidFill>
                </a:rPr>
                <a:t> billion </a:t>
              </a:r>
              <a:endParaRPr lang="en-GB" sz="1600" dirty="0"/>
            </a:p>
          </p:txBody>
        </p:sp>
        <p:sp>
          <p:nvSpPr>
            <p:cNvPr id="19" name="Rounded Rectangle 18"/>
            <p:cNvSpPr/>
            <p:nvPr/>
          </p:nvSpPr>
          <p:spPr>
            <a:xfrm>
              <a:off x="5436096" y="5229200"/>
              <a:ext cx="1800200" cy="1008112"/>
            </a:xfrm>
            <a:prstGeom prst="roundRect">
              <a:avLst/>
            </a:prstGeom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sz="1400" u="sng" dirty="0" smtClean="0">
                  <a:solidFill>
                    <a:schemeClr val="tx2"/>
                  </a:solidFill>
                </a:rPr>
                <a:t>Oct-2011:</a:t>
              </a:r>
            </a:p>
            <a:p>
              <a:pPr algn="ctr"/>
              <a:r>
                <a:rPr lang="en-GB" sz="1600" dirty="0" smtClean="0">
                  <a:solidFill>
                    <a:schemeClr val="tx2"/>
                  </a:solidFill>
                </a:rPr>
                <a:t>EU banks’ </a:t>
              </a:r>
              <a:br>
                <a:rPr lang="en-GB" sz="1600" dirty="0" smtClean="0">
                  <a:solidFill>
                    <a:schemeClr val="tx2"/>
                  </a:solidFill>
                </a:rPr>
              </a:br>
              <a:r>
                <a:rPr lang="en-GB" sz="1600" dirty="0" smtClean="0">
                  <a:solidFill>
                    <a:schemeClr val="tx2"/>
                  </a:solidFill>
                </a:rPr>
                <a:t>Market Cap = </a:t>
              </a:r>
              <a:br>
                <a:rPr lang="en-GB" sz="1600" dirty="0" smtClean="0">
                  <a:solidFill>
                    <a:schemeClr val="tx2"/>
                  </a:solidFill>
                </a:rPr>
              </a:br>
              <a:r>
                <a:rPr lang="en-GB" sz="1600" dirty="0" smtClean="0">
                  <a:solidFill>
                    <a:schemeClr val="tx2"/>
                  </a:solidFill>
                </a:rPr>
                <a:t>€</a:t>
              </a:r>
              <a:r>
                <a:rPr lang="en-GB" sz="1600" b="1" dirty="0" smtClean="0">
                  <a:solidFill>
                    <a:schemeClr val="tx2"/>
                  </a:solidFill>
                </a:rPr>
                <a:t>619</a:t>
              </a:r>
              <a:r>
                <a:rPr lang="en-GB" sz="1600" dirty="0" smtClean="0">
                  <a:solidFill>
                    <a:schemeClr val="tx2"/>
                  </a:solidFill>
                </a:rPr>
                <a:t> billion</a:t>
              </a:r>
              <a:endParaRPr lang="en-GB" sz="1600" dirty="0"/>
            </a:p>
          </p:txBody>
        </p:sp>
      </p:grpSp>
    </p:spTree>
    <p:extLst>
      <p:ext uri="{BB962C8B-B14F-4D97-AF65-F5344CB8AC3E}">
        <p14:creationId xmlns:p14="http://schemas.microsoft.com/office/powerpoint/2010/main" xmlns="" val="25057365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121442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  <a:t>2. Financial markets’ difficulties: </a:t>
            </a:r>
          </a:p>
          <a:p>
            <a:pPr algn="r"/>
            <a:r>
              <a:rPr lang="en-US" sz="3200" b="1" dirty="0" smtClean="0">
                <a:solidFill>
                  <a:schemeClr val="accent6">
                    <a:lumMod val="75000"/>
                  </a:schemeClr>
                </a:solidFill>
              </a:rPr>
              <a:t>Broken inter-bank lending market</a:t>
            </a:r>
          </a:p>
        </p:txBody>
      </p:sp>
      <p:pic>
        <p:nvPicPr>
          <p:cNvPr id="12" name="Picture 11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73802" y="71414"/>
            <a:ext cx="2069306" cy="88011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3" name="Group 12"/>
          <p:cNvGrpSpPr>
            <a:grpSpLocks noChangeAspect="1"/>
          </p:cNvGrpSpPr>
          <p:nvPr/>
        </p:nvGrpSpPr>
        <p:grpSpPr>
          <a:xfrm>
            <a:off x="5047511" y="5844932"/>
            <a:ext cx="4096521" cy="798778"/>
            <a:chOff x="4435734" y="5684564"/>
            <a:chExt cx="4708644" cy="918136"/>
          </a:xfrm>
        </p:grpSpPr>
        <p:sp>
          <p:nvSpPr>
            <p:cNvPr id="14" name="Freeform 2"/>
            <p:cNvSpPr>
              <a:spLocks/>
            </p:cNvSpPr>
            <p:nvPr/>
          </p:nvSpPr>
          <p:spPr bwMode="auto">
            <a:xfrm rot="21047225">
              <a:off x="4606166" y="5708046"/>
              <a:ext cx="4534002" cy="792107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066221">
              <a:off x="4489071" y="5791966"/>
              <a:ext cx="4655307" cy="710343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009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" name="Group 32"/>
          <p:cNvGrpSpPr/>
          <p:nvPr/>
        </p:nvGrpSpPr>
        <p:grpSpPr>
          <a:xfrm>
            <a:off x="0" y="1214422"/>
            <a:ext cx="9144000" cy="144000"/>
            <a:chOff x="0" y="1214422"/>
            <a:chExt cx="9144000" cy="144000"/>
          </a:xfrm>
        </p:grpSpPr>
        <p:sp>
          <p:nvSpPr>
            <p:cNvPr id="34" name="Rectangle 33"/>
            <p:cNvSpPr/>
            <p:nvPr/>
          </p:nvSpPr>
          <p:spPr>
            <a:xfrm>
              <a:off x="0" y="1214422"/>
              <a:ext cx="1315089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04791" y="1214422"/>
              <a:ext cx="1315089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609615" y="1214422"/>
              <a:ext cx="1315089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3904174" y="1214422"/>
              <a:ext cx="1315089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208998" y="1214422"/>
              <a:ext cx="1315089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6524087" y="1214422"/>
              <a:ext cx="1315089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7828911" y="1214422"/>
              <a:ext cx="1315089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9" name="TextBox 18"/>
          <p:cNvSpPr txBox="1"/>
          <p:nvPr/>
        </p:nvSpPr>
        <p:spPr>
          <a:xfrm>
            <a:off x="179512" y="1875596"/>
            <a:ext cx="252028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b="1" dirty="0" smtClean="0">
                <a:solidFill>
                  <a:schemeClr val="tx2"/>
                </a:solidFill>
              </a:rPr>
              <a:t>Inter-bank lending </a:t>
            </a:r>
            <a:r>
              <a:rPr lang="en-GB" sz="2400" dirty="0" smtClean="0">
                <a:solidFill>
                  <a:schemeClr val="tx2"/>
                </a:solidFill>
              </a:rPr>
              <a:t>rate spreads have widened.</a:t>
            </a:r>
          </a:p>
          <a:p>
            <a:pPr algn="ctr"/>
            <a:endParaRPr lang="en-GB" sz="2400" dirty="0" smtClean="0">
              <a:solidFill>
                <a:schemeClr val="tx2"/>
              </a:solidFill>
            </a:endParaRPr>
          </a:p>
          <a:p>
            <a:pPr algn="ctr"/>
            <a:r>
              <a:rPr lang="en-GB" sz="2400" dirty="0" smtClean="0">
                <a:solidFill>
                  <a:schemeClr val="tx2"/>
                </a:solidFill>
              </a:rPr>
              <a:t>Inter-bank lending changed in nature: </a:t>
            </a:r>
            <a:r>
              <a:rPr lang="en-GB" sz="2400" b="1" dirty="0" smtClean="0">
                <a:solidFill>
                  <a:schemeClr val="tx2"/>
                </a:solidFill>
              </a:rPr>
              <a:t>shift towards collateralised lending</a:t>
            </a:r>
            <a:r>
              <a:rPr lang="en-GB" sz="2400" dirty="0" smtClean="0">
                <a:solidFill>
                  <a:schemeClr val="tx2"/>
                </a:solidFill>
              </a:rPr>
              <a:t>.</a:t>
            </a:r>
          </a:p>
        </p:txBody>
      </p:sp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2794223" y="1700808"/>
            <a:ext cx="6170265" cy="40890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  <p:extLst>
      <p:ext uri="{BB962C8B-B14F-4D97-AF65-F5344CB8AC3E}">
        <p14:creationId xmlns:p14="http://schemas.microsoft.com/office/powerpoint/2010/main" xmlns="" val="25057365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226578DF2B3B64A903F9075E79A1D84" ma:contentTypeVersion="0" ma:contentTypeDescription="Create a new document." ma:contentTypeScope="" ma:versionID="f6d6251250728c67a8f7103b87652fed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16F7E09B-35C4-4C19-8115-4AC955EA67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E922766D-3C35-435B-849C-85A397C2D363}">
  <ds:schemaRefs>
    <ds:schemaRef ds:uri="http://www.w3.org/XML/1998/namespace"/>
    <ds:schemaRef ds:uri="http://schemas.microsoft.com/office/2006/documentManagement/types"/>
    <ds:schemaRef ds:uri="http://schemas.microsoft.com/office/2006/metadata/properties"/>
    <ds:schemaRef ds:uri="http://schemas.openxmlformats.org/package/2006/metadata/core-properties"/>
    <ds:schemaRef ds:uri="http://purl.org/dc/terms/"/>
    <ds:schemaRef ds:uri="http://purl.org/dc/elements/1.1/"/>
    <ds:schemaRef ds:uri="http://purl.org/dc/dcmitype/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EEC388C2-6C56-412A-8DA3-AF996BC90C32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Mountain</Template>
  <TotalTime>2031</TotalTime>
  <Words>687</Words>
  <Application>Microsoft Office PowerPoint</Application>
  <PresentationFormat>On-screen Show (4:3)</PresentationFormat>
  <Paragraphs>115</Paragraphs>
  <Slides>16</Slides>
  <Notes>16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33rd EBF Associates’ Meeting - 8 December 2011, Brussels –   Economic and political situation  in the euro area  Guido Ravoet, EBF Chief Executive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EUROPEAN BANKING FEDERATION</dc:title>
  <dc:creator>Sanaa Rouiha</dc:creator>
  <cp:lastModifiedBy>VP</cp:lastModifiedBy>
  <cp:revision>180</cp:revision>
  <dcterms:created xsi:type="dcterms:W3CDTF">2010-03-22T10:04:27Z</dcterms:created>
  <dcterms:modified xsi:type="dcterms:W3CDTF">2011-12-06T16:38:10Z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0x0101008226578DF2B3B64A903F9075E79A1D84</vt:lpwstr>
  </property>
</Properties>
</file>

<file path=docProps/thumbnail.jpeg>
</file>