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</p:sldMasterIdLst>
  <p:notesMasterIdLst>
    <p:notesMasterId r:id="rId21"/>
  </p:notesMasterIdLst>
  <p:sldIdLst>
    <p:sldId id="258" r:id="rId5"/>
    <p:sldId id="283" r:id="rId6"/>
    <p:sldId id="276" r:id="rId7"/>
    <p:sldId id="277" r:id="rId8"/>
    <p:sldId id="273" r:id="rId9"/>
    <p:sldId id="285" r:id="rId10"/>
    <p:sldId id="286" r:id="rId11"/>
    <p:sldId id="284" r:id="rId12"/>
    <p:sldId id="287" r:id="rId13"/>
    <p:sldId id="288" r:id="rId14"/>
    <p:sldId id="289" r:id="rId15"/>
    <p:sldId id="275" r:id="rId16"/>
    <p:sldId id="292" r:id="rId17"/>
    <p:sldId id="290" r:id="rId18"/>
    <p:sldId id="291" r:id="rId19"/>
    <p:sldId id="269" r:id="rId20"/>
  </p:sldIdLst>
  <p:sldSz cx="9144000" cy="6858000" type="screen4x3"/>
  <p:notesSz cx="6794500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ACF"/>
    <a:srgbClr val="A3D2E0"/>
    <a:srgbClr val="981135"/>
    <a:srgbClr val="B2AFEB"/>
    <a:srgbClr val="74210A"/>
    <a:srgbClr val="853712"/>
    <a:srgbClr val="E3E4E1"/>
    <a:srgbClr val="213712"/>
    <a:srgbClr val="C7FF00"/>
    <a:srgbClr val="A3D3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4" cy="49601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33" y="0"/>
            <a:ext cx="2944284" cy="49601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17970313-2B02-4F53-88AC-1CBB378304AD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518"/>
            <a:ext cx="5435600" cy="446571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451"/>
            <a:ext cx="2944284" cy="496014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33" y="9427451"/>
            <a:ext cx="2944284" cy="496014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BD84BD36-0B94-40BA-B41B-F7D26D0DB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6982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70 EU banks = </a:t>
            </a:r>
            <a:r>
              <a:rPr lang="en-US" dirty="0" smtClean="0">
                <a:solidFill>
                  <a:schemeClr val="tx2"/>
                </a:solidFill>
              </a:rPr>
              <a:t>majority of the EU banking market in terms of assets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EC</a:t>
            </a:r>
            <a:r>
              <a:rPr lang="en-GB" baseline="0" dirty="0" smtClean="0"/>
              <a:t> Green paper on feasibility of introduction of stability bonds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See here for more: http://www.ecb.int/stats/gov/html/dashboard.en.html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Source: DG COMP; </a:t>
            </a:r>
            <a:r>
              <a:rPr lang="en-GB" dirty="0" err="1" smtClean="0"/>
              <a:t>Eurostat</a:t>
            </a:r>
            <a:endParaRPr lang="en-GB" dirty="0" smtClean="0"/>
          </a:p>
          <a:p>
            <a:r>
              <a:rPr lang="en-GB" dirty="0" smtClean="0"/>
              <a:t>state aid = recapitalisation, asset relief, liquidity measures, and guarantees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864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Credit Suisse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Source: http://stress-test.eba.europa.eu/pdf/EBA_ST_2011_Summary_Report_v6.pdf (page 28)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Source: ECB, Statistical Data Warehouse (</a:t>
            </a:r>
            <a:r>
              <a:rPr lang="en-GB" sz="1000" dirty="0" smtClean="0"/>
              <a:t>Interest rate statistics (2004 EU Member States &amp; ACCBs)</a:t>
            </a:r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sdw.ecb.europa.eu/browse.do?sk=IRS.M.BE.L.L40.CI.0000.EUR.N.Z&amp;sk=IRS.M.DE.L.L40.CI.0000.EUR.N.Z&amp;sk=IRS.M.IE.L.L40.CI.0000.EUR.N.Z&amp;sk=IRS.M.GR.L.L40.CI.0000.EUR.N.Z&amp;sk=IRS.M.ES.L.L40.CI.0000.EUR.N.Z&amp;sk=IRS.M.FR.L.L40.CI.0000.EUR.N.Z&amp;sk=IRS.M.IT.L.L40.CI.0000.EUR.N.Z&amp;sk=IRS.M.CY.L.L40.CI.0000.EUR.N.Z&amp;sk=IRS.M.LU.L.L40.CI.0000.EUR.N.Z&amp;sk=IRS.M.MT.L.L40.CI.0000.EUR.N.Z&amp;sk=IRS.M.NL.L.L40.CI.0000.EUR.N.Z&amp;sk=IRS.M.AT.L.L40.CI.0000.EUR.N.Z&amp;sk=IRS.M.PT.L.L40.CI.0000.EUR.N.Z&amp;sk=IRS.M.SI.L.L40.CI.0000.EUR.N.Z&amp;sk=IRS.M.SK.L.L40.CI.0000.EUR.N.Z&amp;sk=IRS.M.FI.L.L40.CI.0000.EUR.N.Z&amp;node=SEARCHRESULTS&amp;flipped=Y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Source: ECB, Statistical Data Warehouse (</a:t>
            </a:r>
            <a:r>
              <a:rPr lang="en-GB" sz="1000" dirty="0" smtClean="0"/>
              <a:t>Interest rate statistics (2004 EU Member States &amp; ACCBs)</a:t>
            </a:r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1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sdw.ecb.europa.eu/browse.do?sk=IRS.M.BE.L.L40.CI.0000.EUR.N.Z&amp;sk=IRS.M.DE.L.L40.CI.0000.EUR.N.Z&amp;sk=IRS.M.IE.L.L40.CI.0000.EUR.N.Z&amp;sk=IRS.M.GR.L.L40.CI.0000.EUR.N.Z&amp;sk=IRS.M.ES.L.L40.CI.0000.EUR.N.Z&amp;sk=IRS.M.FR.L.L40.CI.0000.EUR.N.Z&amp;sk=IRS.M.IT.L.L40.CI.0000.EUR.N.Z&amp;sk=IRS.M.CY.L.L40.CI.0000.EUR.N.Z&amp;sk=IRS.M.LU.L.L40.CI.0000.EUR.N.Z&amp;sk=IRS.M.MT.L.L40.CI.0000.EUR.N.Z&amp;sk=IRS.M.NL.L.L40.CI.0000.EUR.N.Z&amp;sk=IRS.M.AT.L.L40.CI.0000.EUR.N.Z&amp;sk=IRS.M.PT.L.L40.CI.0000.EUR.N.Z&amp;sk=IRS.M.SI.L.L40.CI.0000.EUR.N.Z&amp;sk=IRS.M.SK.L.L40.CI.0000.EUR.N.Z&amp;sk=IRS.M.FI.L.L40.CI.0000.EUR.N.Z&amp;node=SEARCHRESULTS&amp;flipped=Y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4BD36-0B94-40BA-B41B-F7D26D0DBF5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5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1E2D5-6CA6-4FF0-BF26-021900A57FFC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B324-CBA9-4AA4-8607-DF69901DF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71744"/>
            <a:ext cx="9144000" cy="4286255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tx2"/>
                </a:solidFill>
              </a:rPr>
              <a:t>33</a:t>
            </a:r>
            <a:r>
              <a:rPr lang="en-GB" sz="3600" baseline="30000" dirty="0" smtClean="0">
                <a:solidFill>
                  <a:schemeClr val="tx2"/>
                </a:solidFill>
              </a:rPr>
              <a:t>rd</a:t>
            </a:r>
            <a:r>
              <a:rPr lang="en-GB" sz="3600" dirty="0" smtClean="0">
                <a:solidFill>
                  <a:schemeClr val="tx2"/>
                </a:solidFill>
              </a:rPr>
              <a:t> EBF Associates’ Meeting</a:t>
            </a:r>
            <a:br>
              <a:rPr lang="en-GB" sz="3600" dirty="0" smtClean="0">
                <a:solidFill>
                  <a:schemeClr val="tx2"/>
                </a:solidFill>
              </a:rPr>
            </a:br>
            <a:r>
              <a:rPr lang="en-GB" sz="2400" dirty="0" smtClean="0">
                <a:solidFill>
                  <a:schemeClr val="tx2"/>
                </a:solidFill>
              </a:rPr>
              <a:t>- 8 December 2011, Brussels – </a:t>
            </a:r>
            <a:br>
              <a:rPr lang="en-GB" sz="2400" dirty="0" smtClean="0">
                <a:solidFill>
                  <a:schemeClr val="tx2"/>
                </a:solidFill>
              </a:rPr>
            </a:br>
            <a:r>
              <a:rPr lang="nl-BE" sz="1400" dirty="0">
                <a:solidFill>
                  <a:schemeClr val="tx2"/>
                </a:solidFill>
              </a:rPr>
              <a:t/>
            </a:r>
            <a:br>
              <a:rPr lang="nl-BE" sz="1400" dirty="0">
                <a:solidFill>
                  <a:schemeClr val="tx2"/>
                </a:solidFill>
              </a:rPr>
            </a:br>
            <a:r>
              <a:rPr lang="nl-BE" sz="4800" b="1" dirty="0" smtClean="0">
                <a:solidFill>
                  <a:schemeClr val="tx2"/>
                </a:solidFill>
              </a:rPr>
              <a:t>Economic and political situation</a:t>
            </a:r>
            <a:br>
              <a:rPr lang="nl-BE" sz="4800" b="1" dirty="0" smtClean="0">
                <a:solidFill>
                  <a:schemeClr val="tx2"/>
                </a:solidFill>
              </a:rPr>
            </a:br>
            <a:r>
              <a:rPr lang="nl-BE" sz="4800" b="1" dirty="0" smtClean="0">
                <a:solidFill>
                  <a:schemeClr val="tx2"/>
                </a:solidFill>
              </a:rPr>
              <a:t> in the euro area</a:t>
            </a:r>
            <a:r>
              <a:rPr lang="nl-BE" sz="4800" dirty="0">
                <a:solidFill>
                  <a:schemeClr val="tx2"/>
                </a:solidFill>
              </a:rPr>
              <a:t/>
            </a:r>
            <a:br>
              <a:rPr lang="nl-BE" sz="4800" dirty="0">
                <a:solidFill>
                  <a:schemeClr val="tx2"/>
                </a:solidFill>
              </a:rPr>
            </a:br>
            <a:r>
              <a:rPr lang="nl-BE" sz="1800" dirty="0" smtClean="0">
                <a:solidFill>
                  <a:schemeClr val="tx2"/>
                </a:solidFill>
              </a:rPr>
              <a:t/>
            </a:r>
            <a:br>
              <a:rPr lang="nl-BE" sz="1800" dirty="0" smtClean="0">
                <a:solidFill>
                  <a:schemeClr val="tx2"/>
                </a:solidFill>
              </a:rPr>
            </a:br>
            <a:r>
              <a:rPr lang="nl-BE" sz="2400" dirty="0" smtClean="0">
                <a:solidFill>
                  <a:schemeClr val="tx2"/>
                </a:solidFill>
              </a:rPr>
              <a:t>Guido Ravoet, EBF Chief Executive</a:t>
            </a:r>
            <a:endParaRPr lang="en-US" sz="3600" dirty="0" smtClean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25717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pic>
        <p:nvPicPr>
          <p:cNvPr id="11" name="Picture 10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6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0" y="2571744"/>
            <a:ext cx="9144000" cy="270000"/>
            <a:chOff x="0" y="1214422"/>
            <a:chExt cx="9144000" cy="144000"/>
          </a:xfrm>
        </p:grpSpPr>
        <p:sp>
          <p:nvSpPr>
            <p:cNvPr id="20" name="Rectangle 19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2. Financial markets’ difficulties: </a:t>
            </a:r>
          </a:p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Unfavorable economic conditions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ontent Placeholder 1"/>
          <p:cNvSpPr>
            <a:spLocks noGrp="1"/>
          </p:cNvSpPr>
          <p:nvPr>
            <p:ph idx="1"/>
          </p:nvPr>
        </p:nvSpPr>
        <p:spPr>
          <a:xfrm>
            <a:off x="144016" y="2060848"/>
            <a:ext cx="3275856" cy="3744416"/>
          </a:xfrm>
        </p:spPr>
        <p:txBody>
          <a:bodyPr anchor="ctr">
            <a:normAutofit/>
          </a:bodyPr>
          <a:lstStyle/>
          <a:p>
            <a:pPr algn="ctr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	GDP is to fall </a:t>
            </a:r>
            <a:r>
              <a:rPr lang="en-US" sz="2400" dirty="0" smtClean="0">
                <a:solidFill>
                  <a:schemeClr val="tx2"/>
                </a:solidFill>
              </a:rPr>
              <a:t>into negative territory in Q4 2010 and Q1 2011.</a:t>
            </a:r>
          </a:p>
          <a:p>
            <a:pPr algn="ctr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	Unemployment </a:t>
            </a:r>
            <a:r>
              <a:rPr lang="en-US" sz="2400" dirty="0" smtClean="0">
                <a:solidFill>
                  <a:schemeClr val="tx2"/>
                </a:solidFill>
              </a:rPr>
              <a:t>is persistently high at around 10%.</a:t>
            </a:r>
          </a:p>
          <a:p>
            <a:pPr algn="ctr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	</a:t>
            </a:r>
            <a:r>
              <a:rPr lang="en-US" sz="2400" b="1" dirty="0" smtClean="0">
                <a:solidFill>
                  <a:schemeClr val="tx2"/>
                </a:solidFill>
              </a:rPr>
              <a:t>Bank lending </a:t>
            </a:r>
            <a:r>
              <a:rPr lang="en-US" sz="2400" dirty="0" smtClean="0">
                <a:solidFill>
                  <a:schemeClr val="tx2"/>
                </a:solidFill>
              </a:rPr>
              <a:t>is </a:t>
            </a:r>
            <a:r>
              <a:rPr lang="en-US" sz="2400" b="1" dirty="0" smtClean="0">
                <a:solidFill>
                  <a:schemeClr val="tx2"/>
                </a:solidFill>
              </a:rPr>
              <a:t>stagnant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978" y="2348880"/>
            <a:ext cx="509048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3. Additional Capital Requirements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 the context of the sovereign debt crisis, </a:t>
            </a:r>
            <a:r>
              <a:rPr lang="en-US" b="1" dirty="0" smtClean="0">
                <a:solidFill>
                  <a:schemeClr val="tx2"/>
                </a:solidFill>
              </a:rPr>
              <a:t>EBA announced a (temporary) additional capital measure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By </a:t>
            </a:r>
            <a:r>
              <a:rPr lang="en-US" b="1" dirty="0" smtClean="0">
                <a:solidFill>
                  <a:schemeClr val="tx2"/>
                </a:solidFill>
              </a:rPr>
              <a:t>31 June 2012, 70 EU banks </a:t>
            </a:r>
            <a:r>
              <a:rPr lang="en-US" dirty="0" smtClean="0">
                <a:solidFill>
                  <a:schemeClr val="tx2"/>
                </a:solidFill>
              </a:rPr>
              <a:t>should have Core Tier1 Capital of </a:t>
            </a:r>
            <a:r>
              <a:rPr lang="en-US" b="1" dirty="0" smtClean="0">
                <a:solidFill>
                  <a:schemeClr val="tx2"/>
                </a:solidFill>
              </a:rPr>
              <a:t>9% 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The gap with current levels is estimated at around </a:t>
            </a:r>
            <a:r>
              <a:rPr lang="en-US" b="1" dirty="0" smtClean="0">
                <a:solidFill>
                  <a:schemeClr val="tx2"/>
                </a:solidFill>
              </a:rPr>
              <a:t>€ 106 </a:t>
            </a:r>
            <a:r>
              <a:rPr lang="en-US" b="1" dirty="0" err="1" smtClean="0">
                <a:solidFill>
                  <a:schemeClr val="tx2"/>
                </a:solidFill>
              </a:rPr>
              <a:t>bn</a:t>
            </a:r>
            <a:endParaRPr lang="en-US" b="1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=&gt;</a:t>
            </a:r>
            <a:r>
              <a:rPr lang="en-US" dirty="0" smtClean="0">
                <a:solidFill>
                  <a:schemeClr val="tx2"/>
                </a:solidFill>
              </a:rPr>
              <a:t> In effect, it brings forward the implementation of Basel III from 2019 to 2012 </a:t>
            </a:r>
            <a:r>
              <a:rPr lang="en-US" sz="2000" dirty="0" smtClean="0">
                <a:solidFill>
                  <a:schemeClr val="tx2"/>
                </a:solidFill>
              </a:rPr>
              <a:t>(even if it is a temporary measure)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675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4. EU Leaders’ policy response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EU financial services legislation: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Basel III -&gt; CRD4 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tx2"/>
                </a:solidFill>
              </a:rPr>
              <a:t>SIFis</a:t>
            </a:r>
            <a:r>
              <a:rPr lang="en-US" dirty="0" smtClean="0">
                <a:solidFill>
                  <a:schemeClr val="tx2"/>
                </a:solidFill>
              </a:rPr>
              <a:t> &amp; G-SIFIs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EU Crisis Management and Resolution Framework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Etc!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675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4. EU Leaders’ policy response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Closer Economic Union: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EU bailout fund:</a:t>
            </a:r>
            <a:r>
              <a:rPr lang="en-US" dirty="0" smtClean="0">
                <a:solidFill>
                  <a:schemeClr val="tx2"/>
                </a:solidFill>
              </a:rPr>
              <a:t> EFSF (to be replaced by European Stability Mechanism (ESM) in mid-2013, </a:t>
            </a:r>
            <a:r>
              <a:rPr lang="en-US" i="1" dirty="0" smtClean="0">
                <a:solidFill>
                  <a:schemeClr val="tx2"/>
                </a:solidFill>
              </a:rPr>
              <a:t>or 2012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Strengthened Stability and Growth Pact;</a:t>
            </a:r>
            <a:endParaRPr lang="en-US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Annual Growth Survey </a:t>
            </a:r>
            <a:r>
              <a:rPr lang="en-US" dirty="0" smtClean="0">
                <a:solidFill>
                  <a:schemeClr val="tx2"/>
                </a:solidFill>
              </a:rPr>
              <a:t>and the </a:t>
            </a:r>
            <a:r>
              <a:rPr lang="en-US" b="1" dirty="0" smtClean="0">
                <a:solidFill>
                  <a:schemeClr val="tx2"/>
                </a:solidFill>
              </a:rPr>
              <a:t>European Semester.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675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4. EU Leaders’ policy response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2"/>
                </a:solidFill>
              </a:rPr>
              <a:t>Closer Fiscal Union: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How soon? In what form?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Options: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Closer fiscal coordination;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Euro Finance Minister;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Eurobonds [Stability Bonds];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Etc.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675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Brief Summary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EU faces a lot of </a:t>
            </a:r>
            <a:r>
              <a:rPr lang="en-US" b="1" dirty="0" smtClean="0">
                <a:solidFill>
                  <a:schemeClr val="tx2"/>
                </a:solidFill>
              </a:rPr>
              <a:t>challenges</a:t>
            </a:r>
            <a:r>
              <a:rPr lang="en-US" dirty="0" smtClean="0">
                <a:solidFill>
                  <a:schemeClr val="tx2"/>
                </a:solidFill>
              </a:rPr>
              <a:t>;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Some </a:t>
            </a:r>
            <a:r>
              <a:rPr lang="en-US" b="1" dirty="0" smtClean="0">
                <a:solidFill>
                  <a:schemeClr val="tx2"/>
                </a:solidFill>
              </a:rPr>
              <a:t>crucial political decisions </a:t>
            </a:r>
            <a:r>
              <a:rPr lang="en-US" dirty="0" smtClean="0">
                <a:solidFill>
                  <a:schemeClr val="tx2"/>
                </a:solidFill>
              </a:rPr>
              <a:t>were taken in the wake of the crisis;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CRDIV, Crisis Management &amp; Resolution Framework, the Bailout Fund, etc, will bring </a:t>
            </a:r>
            <a:r>
              <a:rPr lang="en-US" b="1" dirty="0" smtClean="0">
                <a:solidFill>
                  <a:schemeClr val="tx2"/>
                </a:solidFill>
              </a:rPr>
              <a:t>financial stability</a:t>
            </a:r>
            <a:r>
              <a:rPr lang="en-US" dirty="0" smtClean="0">
                <a:solidFill>
                  <a:schemeClr val="tx2"/>
                </a:solidFill>
              </a:rPr>
              <a:t>;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Closer economic &amp; fiscal union will bring </a:t>
            </a:r>
            <a:r>
              <a:rPr lang="en-US" b="1" dirty="0" smtClean="0">
                <a:solidFill>
                  <a:schemeClr val="tx2"/>
                </a:solidFill>
              </a:rPr>
              <a:t>economic stability</a:t>
            </a:r>
            <a:r>
              <a:rPr lang="en-US" dirty="0" smtClean="0">
                <a:solidFill>
                  <a:schemeClr val="tx2"/>
                </a:solidFill>
              </a:rPr>
              <a:t>;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=&gt; </a:t>
            </a:r>
            <a:r>
              <a:rPr lang="en-US" dirty="0" smtClean="0">
                <a:solidFill>
                  <a:schemeClr val="tx2"/>
                </a:solidFill>
              </a:rPr>
              <a:t>there is a reason to remain </a:t>
            </a:r>
            <a:r>
              <a:rPr lang="en-US" b="1" dirty="0" smtClean="0">
                <a:solidFill>
                  <a:schemeClr val="tx2"/>
                </a:solidFill>
              </a:rPr>
              <a:t>optimist</a:t>
            </a:r>
            <a:r>
              <a:rPr lang="en-US" dirty="0" smtClean="0">
                <a:solidFill>
                  <a:schemeClr val="tx2"/>
                </a:solidFill>
              </a:rPr>
              <a:t>!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675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29222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nl-BE" sz="4000" b="1" dirty="0" smtClean="0">
                <a:solidFill>
                  <a:schemeClr val="accent1"/>
                </a:solidFill>
                <a:latin typeface="Verdana" pitchFamily="34" charset="0"/>
              </a:rPr>
              <a:t>BANKING IN EUROPE</a:t>
            </a:r>
            <a:endParaRPr lang="en-US" sz="4000" b="1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6" name="Picture 25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0" y="1428736"/>
            <a:ext cx="9144000" cy="5429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Questions or comments?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36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BE" sz="3600" dirty="0" smtClean="0">
              <a:solidFill>
                <a:schemeClr val="tx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50 Years of European Banking Representation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6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40" name="Rectangle 39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Plan of the presentation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 marL="971550" lvl="1" indent="-514350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Sovereign debt crisis of some euro area countries</a:t>
            </a:r>
          </a:p>
          <a:p>
            <a:pPr marL="971550" lvl="1" indent="-514350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Financial markets’ difficulties</a:t>
            </a:r>
          </a:p>
          <a:p>
            <a:pPr marL="971550" lvl="1" indent="-514350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Additional capital requirements for EU banks</a:t>
            </a:r>
          </a:p>
          <a:p>
            <a:pPr marL="971550" lvl="1" indent="-514350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EU Leaders’ policy response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1. Sovereign debt crisis:</a:t>
            </a:r>
            <a:b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economic 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fallout 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2295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413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12776"/>
            <a:ext cx="371819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5" y="1412776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3" y="4095750"/>
            <a:ext cx="3744416" cy="242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6864209" y="6611779"/>
            <a:ext cx="2279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Source: </a:t>
            </a:r>
            <a:r>
              <a:rPr lang="en-GB" sz="1000" dirty="0" err="1" smtClean="0"/>
              <a:t>Eurostat</a:t>
            </a:r>
            <a:r>
              <a:rPr lang="en-GB" sz="1000" dirty="0" smtClean="0"/>
              <a:t>; Forecasts: EBF’s EMAC</a:t>
            </a:r>
            <a:endParaRPr lang="en-GB" sz="10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077071"/>
            <a:ext cx="3979565" cy="247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769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1. Sovereign Debt Crisis:</a:t>
            </a:r>
            <a:b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costs to public sector 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861048"/>
            <a:ext cx="4211960" cy="2996952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chemeClr val="tx2"/>
                </a:solidFill>
              </a:rPr>
              <a:t>Total maximum </a:t>
            </a:r>
            <a:r>
              <a:rPr lang="en-GB" sz="2000" b="1" i="1" dirty="0">
                <a:solidFill>
                  <a:schemeClr val="tx2"/>
                </a:solidFill>
              </a:rPr>
              <a:t>approved</a:t>
            </a:r>
            <a:r>
              <a:rPr lang="en-GB" sz="2000" i="1" dirty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state aid</a:t>
            </a:r>
            <a:br>
              <a:rPr lang="en-GB" sz="2000" dirty="0" smtClean="0">
                <a:solidFill>
                  <a:schemeClr val="tx2"/>
                </a:solidFill>
              </a:rPr>
            </a:br>
            <a:r>
              <a:rPr lang="en-GB" sz="2000" dirty="0" smtClean="0">
                <a:solidFill>
                  <a:schemeClr val="tx2"/>
                </a:solidFill>
              </a:rPr>
              <a:t>= 37% of EU GDP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Actual </a:t>
            </a:r>
            <a:r>
              <a:rPr lang="en-US" sz="2000" dirty="0">
                <a:solidFill>
                  <a:schemeClr val="tx2"/>
                </a:solidFill>
              </a:rPr>
              <a:t>amount </a:t>
            </a:r>
            <a:r>
              <a:rPr lang="en-US" sz="2000" b="1" i="1" dirty="0" smtClean="0">
                <a:solidFill>
                  <a:schemeClr val="tx2"/>
                </a:solidFill>
              </a:rPr>
              <a:t>received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br>
              <a:rPr lang="en-US" sz="2000" b="1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= 13% of EU GDP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Content Placeholder 1"/>
          <p:cNvSpPr txBox="1">
            <a:spLocks/>
          </p:cNvSpPr>
          <p:nvPr/>
        </p:nvSpPr>
        <p:spPr>
          <a:xfrm>
            <a:off x="4574025" y="1395293"/>
            <a:ext cx="4067944" cy="2177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</a:rPr>
              <a:t>Cumulative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</a:rPr>
              <a:t>outflow from </a:t>
            </a:r>
            <a:r>
              <a:rPr lang="en-US" sz="2000" b="1" i="1" dirty="0" err="1" smtClean="0">
                <a:solidFill>
                  <a:schemeClr val="tx2"/>
                </a:solidFill>
              </a:rPr>
              <a:t>gov-ts</a:t>
            </a:r>
            <a:r>
              <a:rPr lang="en-US" sz="2000" b="1" i="1" dirty="0" smtClean="0">
                <a:solidFill>
                  <a:schemeClr val="tx2"/>
                </a:solidFill>
              </a:rPr>
              <a:t> to banks </a:t>
            </a:r>
            <a:r>
              <a:rPr lang="en-US" sz="2000" dirty="0" smtClean="0">
                <a:solidFill>
                  <a:schemeClr val="tx2"/>
                </a:solidFill>
              </a:rPr>
              <a:t>by end-2010 =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EUR 90 billion (0.7% of GDP)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2"/>
                </a:solidFill>
              </a:rPr>
              <a:t>Contingent liabilities </a:t>
            </a:r>
            <a:r>
              <a:rPr lang="en-US" sz="2000" dirty="0" smtClean="0">
                <a:solidFill>
                  <a:schemeClr val="tx2"/>
                </a:solidFill>
              </a:rPr>
              <a:t>=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EUR 1 trillion (8.6% of GDP)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28796"/>
            <a:ext cx="4608512" cy="304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91" y="1412776"/>
            <a:ext cx="3938954" cy="247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164288" y="6597352"/>
            <a:ext cx="1705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Source: </a:t>
            </a:r>
            <a:r>
              <a:rPr lang="en-GB" sz="1000" dirty="0" err="1" smtClean="0"/>
              <a:t>Eurostat</a:t>
            </a:r>
            <a:r>
              <a:rPr lang="en-GB" sz="1000" dirty="0" smtClean="0"/>
              <a:t> &amp; DG COMP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xmlns="" val="19769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1. Sovereign debt crisis:</a:t>
            </a:r>
            <a:b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nl-BE" sz="3200" b="1" dirty="0" smtClean="0">
                <a:solidFill>
                  <a:schemeClr val="accent6">
                    <a:lumMod val="75000"/>
                  </a:schemeClr>
                </a:solidFill>
              </a:rPr>
              <a:t>costs to private sector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tx2"/>
                </a:solidFill>
              </a:rPr>
              <a:t>Credit </a:t>
            </a:r>
            <a:r>
              <a:rPr lang="en-US" sz="2800" b="1" dirty="0">
                <a:solidFill>
                  <a:schemeClr val="tx2"/>
                </a:solidFill>
              </a:rPr>
              <a:t>market asset losses </a:t>
            </a:r>
            <a:r>
              <a:rPr lang="en-US" sz="2800" dirty="0">
                <a:solidFill>
                  <a:schemeClr val="tx2"/>
                </a:solidFill>
              </a:rPr>
              <a:t>in Europe </a:t>
            </a:r>
            <a:r>
              <a:rPr lang="en-US" sz="2800" b="1" dirty="0" smtClean="0">
                <a:solidFill>
                  <a:schemeClr val="tx2"/>
                </a:solidFill>
              </a:rPr>
              <a:t>so far </a:t>
            </a:r>
            <a:r>
              <a:rPr lang="en-US" sz="2800" dirty="0" smtClean="0">
                <a:solidFill>
                  <a:schemeClr val="tx2"/>
                </a:solidFill>
              </a:rPr>
              <a:t/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= €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184 billion</a:t>
            </a:r>
            <a:r>
              <a:rPr lang="en-US" sz="2800" dirty="0">
                <a:solidFill>
                  <a:schemeClr val="tx2"/>
                </a:solidFill>
              </a:rPr>
              <a:t>. </a:t>
            </a:r>
            <a:endParaRPr lang="en-US" sz="28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2"/>
                </a:solidFill>
              </a:rPr>
              <a:t>Due to the (a) on-going </a:t>
            </a:r>
            <a:r>
              <a:rPr lang="en-US" sz="2800" dirty="0">
                <a:solidFill>
                  <a:schemeClr val="tx2"/>
                </a:solidFill>
              </a:rPr>
              <a:t>sovereign debt </a:t>
            </a:r>
            <a:r>
              <a:rPr lang="en-US" sz="2800" dirty="0" smtClean="0">
                <a:solidFill>
                  <a:schemeClr val="tx2"/>
                </a:solidFill>
              </a:rPr>
              <a:t>crisis, </a:t>
            </a:r>
            <a:r>
              <a:rPr lang="en-US" sz="2800" dirty="0">
                <a:solidFill>
                  <a:schemeClr val="tx2"/>
                </a:solidFill>
              </a:rPr>
              <a:t>and </a:t>
            </a:r>
            <a:r>
              <a:rPr lang="en-US" sz="2800" dirty="0" smtClean="0">
                <a:solidFill>
                  <a:schemeClr val="tx2"/>
                </a:solidFill>
              </a:rPr>
              <a:t/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tx2"/>
                </a:solidFill>
              </a:rPr>
              <a:t>(b) prevailing </a:t>
            </a:r>
            <a:r>
              <a:rPr lang="en-US" sz="2800" dirty="0">
                <a:solidFill>
                  <a:schemeClr val="tx2"/>
                </a:solidFill>
              </a:rPr>
              <a:t>difficulties in the funding market, </a:t>
            </a:r>
            <a:r>
              <a:rPr lang="en-US" sz="2800" b="1" dirty="0">
                <a:solidFill>
                  <a:schemeClr val="tx2"/>
                </a:solidFill>
              </a:rPr>
              <a:t>further credit market losses </a:t>
            </a:r>
            <a:r>
              <a:rPr lang="en-US" sz="2800" dirty="0" smtClean="0">
                <a:solidFill>
                  <a:schemeClr val="tx2"/>
                </a:solidFill>
              </a:rPr>
              <a:t>may </a:t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tx2"/>
                </a:solidFill>
              </a:rPr>
              <a:t>= 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</a:rPr>
              <a:t>additional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€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213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billion</a:t>
            </a:r>
            <a:r>
              <a:rPr lang="en-US" sz="2800" dirty="0" smtClean="0">
                <a:solidFill>
                  <a:schemeClr val="tx2"/>
                </a:solidFill>
              </a:rPr>
              <a:t>, </a:t>
            </a:r>
            <a:r>
              <a:rPr lang="en-US" sz="2800" i="1" dirty="0" smtClean="0">
                <a:solidFill>
                  <a:schemeClr val="tx2"/>
                </a:solidFill>
              </a:rPr>
              <a:t>of which</a:t>
            </a:r>
            <a:r>
              <a:rPr lang="en-US" sz="2800" dirty="0" smtClean="0">
                <a:solidFill>
                  <a:schemeClr val="tx2"/>
                </a:solidFill>
              </a:rPr>
              <a:t>: 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sub-prime </a:t>
            </a:r>
            <a:r>
              <a:rPr lang="en-US" sz="2400" dirty="0">
                <a:solidFill>
                  <a:schemeClr val="tx2"/>
                </a:solidFill>
              </a:rPr>
              <a:t>assets would be € 52 billion, 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sovereign </a:t>
            </a:r>
            <a:r>
              <a:rPr lang="en-US" sz="2400" dirty="0">
                <a:solidFill>
                  <a:schemeClr val="tx2"/>
                </a:solidFill>
              </a:rPr>
              <a:t>losses € 125 billion, and 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one </a:t>
            </a:r>
            <a:r>
              <a:rPr lang="en-US" dirty="0">
                <a:solidFill>
                  <a:schemeClr val="tx2"/>
                </a:solidFill>
              </a:rPr>
              <a:t>year of higher funding costs € 37 billion.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2. Financial markets’ difficulties:</a:t>
            </a:r>
            <a:b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exposure to sovereign debt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 anchor="ctr">
            <a:norm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Many European banks hold a lot of troubled governments’ debt obligations. By end-2010: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</a:rPr>
              <a:t>aggregate exposure-at-default of </a:t>
            </a:r>
            <a:r>
              <a:rPr lang="en-GB" sz="2400" b="1" dirty="0" smtClean="0">
                <a:solidFill>
                  <a:schemeClr val="tx2"/>
                </a:solidFill>
              </a:rPr>
              <a:t>Greek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b="1" dirty="0" smtClean="0">
                <a:solidFill>
                  <a:schemeClr val="tx2"/>
                </a:solidFill>
              </a:rPr>
              <a:t>sovereign debt </a:t>
            </a:r>
            <a:r>
              <a:rPr lang="en-GB" sz="2400" dirty="0" smtClean="0">
                <a:solidFill>
                  <a:schemeClr val="tx2"/>
                </a:solidFill>
              </a:rPr>
              <a:t>outstanding was € 98.2 </a:t>
            </a:r>
            <a:r>
              <a:rPr lang="en-US" sz="2400" dirty="0" smtClean="0">
                <a:solidFill>
                  <a:schemeClr val="tx2"/>
                </a:solidFill>
              </a:rPr>
              <a:t>billion </a:t>
            </a:r>
            <a:r>
              <a:rPr lang="en-GB" sz="2400" dirty="0" smtClean="0">
                <a:solidFill>
                  <a:schemeClr val="tx2"/>
                </a:solidFill>
              </a:rPr>
              <a:t>(67% held domestically)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</a:rPr>
              <a:t>It is € 52.7 </a:t>
            </a:r>
            <a:r>
              <a:rPr lang="en-US" sz="2400" dirty="0" smtClean="0">
                <a:solidFill>
                  <a:schemeClr val="tx2"/>
                </a:solidFill>
              </a:rPr>
              <a:t>billion </a:t>
            </a:r>
            <a:r>
              <a:rPr lang="en-GB" sz="2400" dirty="0" smtClean="0">
                <a:solidFill>
                  <a:schemeClr val="tx2"/>
                </a:solidFill>
              </a:rPr>
              <a:t>for </a:t>
            </a:r>
            <a:r>
              <a:rPr lang="en-GB" sz="2400" b="1" dirty="0" smtClean="0">
                <a:solidFill>
                  <a:schemeClr val="tx2"/>
                </a:solidFill>
              </a:rPr>
              <a:t>Ireland</a:t>
            </a:r>
            <a:r>
              <a:rPr lang="en-GB" sz="2400" dirty="0" smtClean="0">
                <a:solidFill>
                  <a:schemeClr val="tx2"/>
                </a:solidFill>
              </a:rPr>
              <a:t> (61% held domestically), and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sz="2400" dirty="0" smtClean="0">
                <a:solidFill>
                  <a:schemeClr val="tx2"/>
                </a:solidFill>
              </a:rPr>
              <a:t>It is € 43.2 </a:t>
            </a:r>
            <a:r>
              <a:rPr lang="en-US" sz="2400" dirty="0" smtClean="0">
                <a:solidFill>
                  <a:schemeClr val="tx2"/>
                </a:solidFill>
              </a:rPr>
              <a:t>billion </a:t>
            </a:r>
            <a:r>
              <a:rPr lang="en-GB" sz="2400" dirty="0" smtClean="0">
                <a:solidFill>
                  <a:schemeClr val="tx2"/>
                </a:solidFill>
              </a:rPr>
              <a:t>for </a:t>
            </a:r>
            <a:r>
              <a:rPr lang="en-GB" sz="2400" b="1" dirty="0" smtClean="0">
                <a:solidFill>
                  <a:schemeClr val="tx2"/>
                </a:solidFill>
              </a:rPr>
              <a:t>Portugal</a:t>
            </a:r>
            <a:r>
              <a:rPr lang="en-GB" sz="2400" dirty="0" smtClean="0">
                <a:solidFill>
                  <a:schemeClr val="tx2"/>
                </a:solidFill>
              </a:rPr>
              <a:t> (63% held domestically).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(NB: sovereign debt has been considered risk-free until recently)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2. Financial markets’ difficulties:</a:t>
            </a:r>
            <a:b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exposure to sovereign debt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7504" y="2204864"/>
            <a:ext cx="24482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Government bond yields </a:t>
            </a:r>
            <a:r>
              <a:rPr lang="en-GB" sz="2400" dirty="0" smtClean="0">
                <a:solidFill>
                  <a:schemeClr val="tx2"/>
                </a:solidFill>
              </a:rPr>
              <a:t>of some euro area countries became </a:t>
            </a:r>
            <a:r>
              <a:rPr lang="en-GB" sz="2400" b="1" dirty="0" smtClean="0">
                <a:solidFill>
                  <a:schemeClr val="tx2"/>
                </a:solidFill>
              </a:rPr>
              <a:t>unsustainable.</a:t>
            </a:r>
          </a:p>
          <a:p>
            <a:pPr algn="ctr"/>
            <a:endParaRPr lang="en-GB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They are no longer risk-free.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844824"/>
            <a:ext cx="58578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2. Financial markets’ difficulties:</a:t>
            </a:r>
            <a:b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difficulties to raise fresh capital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3800464"/>
          </a:xfrm>
        </p:spPr>
        <p:txBody>
          <a:bodyPr anchor="ctr">
            <a:normAutofit lnSpcReduction="10000"/>
          </a:bodyPr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Investors put pressure on European banks to advance implementation of Basel III:</a:t>
            </a:r>
          </a:p>
          <a:p>
            <a:pPr lvl="1"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Tier 1 capital rose from 7.7% (2007) to </a:t>
            </a:r>
            <a:r>
              <a:rPr lang="en-US" sz="2000" b="1" dirty="0" smtClean="0">
                <a:solidFill>
                  <a:schemeClr val="tx2"/>
                </a:solidFill>
              </a:rPr>
              <a:t>10.4% (2010)</a:t>
            </a:r>
            <a:endParaRPr lang="en-US" b="1" dirty="0" smtClean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Summer 2011: funding markets dried up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Inter-bank lending is broken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46424"/>
              </a:buClr>
              <a:buFont typeface="Wingdings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European banks’ stock market capitalisation fell twice as fast as the fall of </a:t>
            </a:r>
            <a:r>
              <a:rPr lang="en-GB" dirty="0" err="1" smtClean="0">
                <a:solidFill>
                  <a:schemeClr val="tx2"/>
                </a:solidFill>
              </a:rPr>
              <a:t>Eurostoxx</a:t>
            </a:r>
            <a:r>
              <a:rPr lang="en-GB" dirty="0" smtClean="0">
                <a:solidFill>
                  <a:schemeClr val="tx2"/>
                </a:solidFill>
              </a:rPr>
              <a:t> 600: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5536" y="5085184"/>
            <a:ext cx="6192688" cy="1440160"/>
            <a:chOff x="1043608" y="5085184"/>
            <a:chExt cx="6192688" cy="1440160"/>
          </a:xfrm>
        </p:grpSpPr>
        <p:sp>
          <p:nvSpPr>
            <p:cNvPr id="17" name="Right Arrow 16"/>
            <p:cNvSpPr/>
            <p:nvPr/>
          </p:nvSpPr>
          <p:spPr>
            <a:xfrm>
              <a:off x="3275856" y="5589240"/>
              <a:ext cx="2088232" cy="216024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043608" y="5085184"/>
              <a:ext cx="2160240" cy="144016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u="sng" dirty="0" smtClean="0">
                  <a:solidFill>
                    <a:schemeClr val="tx2"/>
                  </a:solidFill>
                </a:rPr>
                <a:t>Oct-2010</a:t>
              </a:r>
              <a:r>
                <a:rPr lang="en-GB" dirty="0" smtClean="0">
                  <a:solidFill>
                    <a:schemeClr val="tx2"/>
                  </a:solidFill>
                </a:rPr>
                <a:t>:</a:t>
              </a:r>
            </a:p>
            <a:p>
              <a:pPr algn="ctr"/>
              <a:r>
                <a:rPr lang="en-GB" sz="1600" dirty="0" smtClean="0">
                  <a:solidFill>
                    <a:schemeClr val="tx2"/>
                  </a:solidFill>
                </a:rPr>
                <a:t>EU banks’ </a:t>
              </a:r>
              <a:br>
                <a:rPr lang="en-GB" sz="1600" dirty="0" smtClean="0">
                  <a:solidFill>
                    <a:schemeClr val="tx2"/>
                  </a:solidFill>
                </a:rPr>
              </a:br>
              <a:r>
                <a:rPr lang="en-GB" sz="1600" dirty="0" smtClean="0">
                  <a:solidFill>
                    <a:schemeClr val="tx2"/>
                  </a:solidFill>
                </a:rPr>
                <a:t>Market Cap = </a:t>
              </a:r>
              <a:br>
                <a:rPr lang="en-GB" sz="1600" dirty="0" smtClean="0">
                  <a:solidFill>
                    <a:schemeClr val="tx2"/>
                  </a:solidFill>
                </a:rPr>
              </a:br>
              <a:r>
                <a:rPr lang="en-GB" sz="1600" dirty="0" smtClean="0">
                  <a:solidFill>
                    <a:schemeClr val="tx2"/>
                  </a:solidFill>
                </a:rPr>
                <a:t>€</a:t>
              </a:r>
              <a:r>
                <a:rPr lang="en-GB" sz="1600" b="1" dirty="0" smtClean="0">
                  <a:solidFill>
                    <a:schemeClr val="tx2"/>
                  </a:solidFill>
                </a:rPr>
                <a:t>963</a:t>
              </a:r>
              <a:r>
                <a:rPr lang="en-GB" sz="1600" dirty="0" smtClean="0">
                  <a:solidFill>
                    <a:schemeClr val="tx2"/>
                  </a:solidFill>
                </a:rPr>
                <a:t> billion </a:t>
              </a:r>
              <a:endParaRPr lang="en-GB" sz="1600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436096" y="5229200"/>
              <a:ext cx="1800200" cy="100811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u="sng" dirty="0" smtClean="0">
                  <a:solidFill>
                    <a:schemeClr val="tx2"/>
                  </a:solidFill>
                </a:rPr>
                <a:t>Oct-2011:</a:t>
              </a:r>
            </a:p>
            <a:p>
              <a:pPr algn="ctr"/>
              <a:r>
                <a:rPr lang="en-GB" sz="1600" dirty="0" smtClean="0">
                  <a:solidFill>
                    <a:schemeClr val="tx2"/>
                  </a:solidFill>
                </a:rPr>
                <a:t>EU banks’ </a:t>
              </a:r>
              <a:br>
                <a:rPr lang="en-GB" sz="1600" dirty="0" smtClean="0">
                  <a:solidFill>
                    <a:schemeClr val="tx2"/>
                  </a:solidFill>
                </a:rPr>
              </a:br>
              <a:r>
                <a:rPr lang="en-GB" sz="1600" dirty="0" smtClean="0">
                  <a:solidFill>
                    <a:schemeClr val="tx2"/>
                  </a:solidFill>
                </a:rPr>
                <a:t>Market Cap = </a:t>
              </a:r>
              <a:br>
                <a:rPr lang="en-GB" sz="1600" dirty="0" smtClean="0">
                  <a:solidFill>
                    <a:schemeClr val="tx2"/>
                  </a:solidFill>
                </a:rPr>
              </a:br>
              <a:r>
                <a:rPr lang="en-GB" sz="1600" dirty="0" smtClean="0">
                  <a:solidFill>
                    <a:schemeClr val="tx2"/>
                  </a:solidFill>
                </a:rPr>
                <a:t>€</a:t>
              </a:r>
              <a:r>
                <a:rPr lang="en-GB" sz="1600" b="1" dirty="0" smtClean="0">
                  <a:solidFill>
                    <a:schemeClr val="tx2"/>
                  </a:solidFill>
                </a:rPr>
                <a:t>619</a:t>
              </a:r>
              <a:r>
                <a:rPr lang="en-GB" sz="1600" dirty="0" smtClean="0">
                  <a:solidFill>
                    <a:schemeClr val="tx2"/>
                  </a:solidFill>
                </a:rPr>
                <a:t> billion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2144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2. Financial markets’ difficulties: </a:t>
            </a:r>
          </a:p>
          <a:p>
            <a:pPr algn="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Broken inter-bank lending market</a:t>
            </a:r>
          </a:p>
        </p:txBody>
      </p:sp>
      <p:pic>
        <p:nvPicPr>
          <p:cNvPr id="12" name="Picture 11" descr="EBF-FINAL_noWhiteBorder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2" y="71414"/>
            <a:ext cx="2069306" cy="8801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>
          <a:xfrm>
            <a:off x="5047511" y="5844932"/>
            <a:ext cx="4096521" cy="798778"/>
            <a:chOff x="4435734" y="5684564"/>
            <a:chExt cx="4708644" cy="918136"/>
          </a:xfrm>
        </p:grpSpPr>
        <p:sp>
          <p:nvSpPr>
            <p:cNvPr id="14" name="Freeform 2"/>
            <p:cNvSpPr>
              <a:spLocks/>
            </p:cNvSpPr>
            <p:nvPr/>
          </p:nvSpPr>
          <p:spPr bwMode="auto">
            <a:xfrm rot="21047225">
              <a:off x="4606166" y="5708046"/>
              <a:ext cx="4534002" cy="792107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"/>
            <p:cNvSpPr>
              <a:spLocks/>
            </p:cNvSpPr>
            <p:nvPr/>
          </p:nvSpPr>
          <p:spPr bwMode="auto">
            <a:xfrm rot="21066221">
              <a:off x="4489071" y="5791966"/>
              <a:ext cx="4655307" cy="710343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accent6">
                  <a:lumMod val="7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"/>
            <p:cNvSpPr>
              <a:spLocks/>
            </p:cNvSpPr>
            <p:nvPr/>
          </p:nvSpPr>
          <p:spPr bwMode="auto">
            <a:xfrm rot="21220545">
              <a:off x="4435734" y="5684564"/>
              <a:ext cx="4686009" cy="918136"/>
            </a:xfrm>
            <a:custGeom>
              <a:avLst/>
              <a:gdLst/>
              <a:ahLst/>
              <a:cxnLst>
                <a:cxn ang="0">
                  <a:pos x="0" y="250"/>
                </a:cxn>
                <a:cxn ang="0">
                  <a:pos x="2739" y="207"/>
                </a:cxn>
              </a:cxnLst>
              <a:rect l="0" t="0" r="r" b="b"/>
              <a:pathLst>
                <a:path w="2739" h="250">
                  <a:moveTo>
                    <a:pt x="0" y="250"/>
                  </a:moveTo>
                  <a:cubicBezTo>
                    <a:pt x="1175" y="0"/>
                    <a:pt x="2247" y="123"/>
                    <a:pt x="2739" y="207"/>
                  </a:cubicBezTo>
                </a:path>
              </a:pathLst>
            </a:custGeom>
            <a:ln>
              <a:solidFill>
                <a:schemeClr val="tx2"/>
              </a:solidFill>
              <a:headEnd/>
              <a:tailEnd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0" y="1214422"/>
            <a:ext cx="9144000" cy="144000"/>
            <a:chOff x="0" y="1214422"/>
            <a:chExt cx="9144000" cy="144000"/>
          </a:xfrm>
        </p:grpSpPr>
        <p:sp>
          <p:nvSpPr>
            <p:cNvPr id="34" name="Rectangle 33"/>
            <p:cNvSpPr/>
            <p:nvPr/>
          </p:nvSpPr>
          <p:spPr>
            <a:xfrm>
              <a:off x="0" y="1214422"/>
              <a:ext cx="1315089" cy="144000"/>
            </a:xfrm>
            <a:prstGeom prst="rect">
              <a:avLst/>
            </a:prstGeom>
            <a:solidFill>
              <a:srgbClr val="F8CE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791" y="1214422"/>
              <a:ext cx="1315089" cy="144000"/>
            </a:xfrm>
            <a:prstGeom prst="rect">
              <a:avLst/>
            </a:prstGeom>
            <a:solidFill>
              <a:srgbClr val="6143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09615" y="1214422"/>
              <a:ext cx="1315089" cy="144000"/>
            </a:xfrm>
            <a:prstGeom prst="rect">
              <a:avLst/>
            </a:prstGeom>
            <a:solidFill>
              <a:srgbClr val="4A6B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04174" y="1214422"/>
              <a:ext cx="1315089" cy="144000"/>
            </a:xfrm>
            <a:prstGeom prst="rect">
              <a:avLst/>
            </a:prstGeom>
            <a:solidFill>
              <a:srgbClr val="A3D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208998" y="1214422"/>
              <a:ext cx="1315089" cy="144000"/>
            </a:xfrm>
            <a:prstGeom prst="rect">
              <a:avLst/>
            </a:prstGeom>
            <a:solidFill>
              <a:srgbClr val="C7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4087" y="1214422"/>
              <a:ext cx="1315089" cy="144000"/>
            </a:xfrm>
            <a:prstGeom prst="rect">
              <a:avLst/>
            </a:prstGeom>
            <a:solidFill>
              <a:srgbClr val="9811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28911" y="1214422"/>
              <a:ext cx="1315089" cy="144000"/>
            </a:xfrm>
            <a:prstGeom prst="rect">
              <a:avLst/>
            </a:prstGeom>
            <a:solidFill>
              <a:srgbClr val="B9BA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9512" y="1875596"/>
            <a:ext cx="2520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Inter-bank lending </a:t>
            </a:r>
            <a:r>
              <a:rPr lang="en-GB" sz="2400" dirty="0" smtClean="0">
                <a:solidFill>
                  <a:schemeClr val="tx2"/>
                </a:solidFill>
              </a:rPr>
              <a:t>rate spreads have widened.</a:t>
            </a:r>
          </a:p>
          <a:p>
            <a:pPr algn="ctr"/>
            <a:endParaRPr lang="en-GB" sz="2400" dirty="0" smtClean="0">
              <a:solidFill>
                <a:schemeClr val="tx2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2"/>
                </a:solidFill>
              </a:rPr>
              <a:t>Inter-bank lending changed in nature: </a:t>
            </a:r>
            <a:r>
              <a:rPr lang="en-GB" sz="2400" b="1" dirty="0" smtClean="0">
                <a:solidFill>
                  <a:schemeClr val="tx2"/>
                </a:solidFill>
              </a:rPr>
              <a:t>shift towards collateralised lending</a:t>
            </a:r>
            <a:r>
              <a:rPr lang="en-GB" sz="24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223" y="1700808"/>
            <a:ext cx="6170265" cy="4089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057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26578DF2B3B64A903F9075E79A1D84" ma:contentTypeVersion="0" ma:contentTypeDescription="Create a new document." ma:contentTypeScope="" ma:versionID="f6d6251250728c67a8f7103b87652f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F7E09B-35C4-4C19-8115-4AC955EA67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922766D-3C35-435B-849C-85A397C2D363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EC388C2-6C56-412A-8DA3-AF996BC90C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2031</TotalTime>
  <Words>687</Words>
  <Application>Microsoft Office PowerPoint</Application>
  <PresentationFormat>On-screen Show (4:3)</PresentationFormat>
  <Paragraphs>115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33rd EBF Associates’ Meeting - 8 December 2011, Brussels –   Economic and political situation  in the euro area  Guido Ravoet, EBF Chief Executive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BANKING FEDERATION</dc:title>
  <dc:creator>Sanaa Rouiha</dc:creator>
  <cp:lastModifiedBy>VP</cp:lastModifiedBy>
  <cp:revision>180</cp:revision>
  <dcterms:created xsi:type="dcterms:W3CDTF">2010-03-22T10:04:27Z</dcterms:created>
  <dcterms:modified xsi:type="dcterms:W3CDTF">2011-12-06T16:38:10Z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0x0101008226578DF2B3B64A903F9075E79A1D84</vt:lpwstr>
  </property>
</Properties>
</file>