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868" r:id="rId2"/>
    <p:sldId id="892" r:id="rId3"/>
    <p:sldId id="936" r:id="rId4"/>
    <p:sldId id="959" r:id="rId5"/>
    <p:sldId id="930" r:id="rId6"/>
    <p:sldId id="954" r:id="rId7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A7E0F4"/>
    <a:srgbClr val="996633"/>
    <a:srgbClr val="336699"/>
    <a:srgbClr val="4930DC"/>
    <a:srgbClr val="DCE6F2"/>
    <a:srgbClr val="193D85"/>
    <a:srgbClr val="E151D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13740" autoAdjust="0"/>
    <p:restoredTop sz="83294" autoAdjust="0"/>
  </p:normalViewPr>
  <p:slideViewPr>
    <p:cSldViewPr>
      <p:cViewPr varScale="1">
        <p:scale>
          <a:sx n="110" d="100"/>
          <a:sy n="110" d="100"/>
        </p:scale>
        <p:origin x="-84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306" y="-90"/>
      </p:cViewPr>
      <p:guideLst>
        <p:guide orient="horz" pos="3110"/>
        <p:guide pos="214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arb\group\Banks\(7)_Bajonova\&#1050;&#1086;&#1085;&#1094;&#1077;&#1085;&#1090;&#1088;&#1072;&#1094;&#1080;&#1103;%20&#1072;&#1082;&#1090;&#1080;&#1074;&#1086;&#1074;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040922603507453"/>
          <c:y val="0.18633492063492071"/>
          <c:w val="0.56546420083074811"/>
          <c:h val="0.73328412698412704"/>
        </c:manualLayout>
      </c:layout>
      <c:barChart>
        <c:barDir val="col"/>
        <c:grouping val="percentStacked"/>
        <c:ser>
          <c:idx val="2"/>
          <c:order val="0"/>
          <c:tx>
            <c:strRef>
              <c:f>Лист1!$A$9</c:f>
              <c:strCache>
                <c:ptCount val="1"/>
                <c:pt idx="0">
                  <c:v> first 5,первые 5</c:v>
                </c:pt>
              </c:strCache>
            </c:strRef>
          </c:tx>
          <c:spPr>
            <a:solidFill>
              <a:srgbClr val="00B0F0"/>
            </a:solidFill>
          </c:spPr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Лист1!$B$8:$D$8</c:f>
              <c:numCache>
                <c:formatCode>General</c:formatCode>
                <c:ptCount val="3"/>
                <c:pt idx="0">
                  <c:v>2000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Лист1!$B$9:$D$9</c:f>
              <c:numCache>
                <c:formatCode>_-* #,##0.0_р_._-;\-* #,##0.0_р_._-;_-* "-"??_р_._-;_-@_-</c:formatCode>
                <c:ptCount val="3"/>
                <c:pt idx="0">
                  <c:v>41.2</c:v>
                </c:pt>
                <c:pt idx="1">
                  <c:v>47.7</c:v>
                </c:pt>
                <c:pt idx="2">
                  <c:v>48.8</c:v>
                </c:pt>
              </c:numCache>
            </c:numRef>
          </c:val>
        </c:ser>
        <c:ser>
          <c:idx val="3"/>
          <c:order val="1"/>
          <c:tx>
            <c:strRef>
              <c:f>Лист1!$A$10</c:f>
              <c:strCache>
                <c:ptCount val="1"/>
                <c:pt idx="0">
                  <c:v> 6 - 20</c:v>
                </c:pt>
              </c:strCache>
            </c:strRef>
          </c:tx>
          <c:spPr>
            <a:solidFill>
              <a:srgbClr val="663300"/>
            </a:solidFill>
          </c:spPr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Лист1!$B$8:$D$8</c:f>
              <c:numCache>
                <c:formatCode>General</c:formatCode>
                <c:ptCount val="3"/>
                <c:pt idx="0">
                  <c:v>2000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Лист1!$B$10:$D$10</c:f>
              <c:numCache>
                <c:formatCode>_-* #,##0.0_р_._-;\-* #,##0.0_р_._-;_-* "-"??_р_._-;_-@_-</c:formatCode>
                <c:ptCount val="3"/>
                <c:pt idx="0">
                  <c:v>22.7</c:v>
                </c:pt>
                <c:pt idx="1">
                  <c:v>20.9</c:v>
                </c:pt>
                <c:pt idx="2">
                  <c:v>20.5</c:v>
                </c:pt>
              </c:numCache>
            </c:numRef>
          </c:val>
        </c:ser>
        <c:ser>
          <c:idx val="4"/>
          <c:order val="2"/>
          <c:tx>
            <c:strRef>
              <c:f>Лист1!$A$11</c:f>
              <c:strCache>
                <c:ptCount val="1"/>
                <c:pt idx="0">
                  <c:v> 21 - 50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dLbls>
            <c:showVal val="1"/>
          </c:dLbls>
          <c:cat>
            <c:numRef>
              <c:f>Лист1!$B$8:$D$8</c:f>
              <c:numCache>
                <c:formatCode>General</c:formatCode>
                <c:ptCount val="3"/>
                <c:pt idx="0">
                  <c:v>2000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Лист1!$B$11:$D$11</c:f>
              <c:numCache>
                <c:formatCode>_-* #,##0.0_р_._-;\-* #,##0.0_р_._-;_-* "-"??_р_._-;_-@_-</c:formatCode>
                <c:ptCount val="3"/>
                <c:pt idx="0">
                  <c:v>11.8</c:v>
                </c:pt>
                <c:pt idx="1">
                  <c:v>11.6</c:v>
                </c:pt>
                <c:pt idx="2">
                  <c:v>11.6</c:v>
                </c:pt>
              </c:numCache>
            </c:numRef>
          </c:val>
        </c:ser>
        <c:ser>
          <c:idx val="5"/>
          <c:order val="3"/>
          <c:tx>
            <c:strRef>
              <c:f>Лист1!$A$12</c:f>
              <c:strCache>
                <c:ptCount val="1"/>
                <c:pt idx="0">
                  <c:v> 51 - 200</c:v>
                </c:pt>
              </c:strCache>
            </c:strRef>
          </c:tx>
          <c:spPr>
            <a:solidFill>
              <a:srgbClr val="FFC000"/>
            </a:solidFill>
          </c:spPr>
          <c:dLbls>
            <c:showVal val="1"/>
          </c:dLbls>
          <c:cat>
            <c:numRef>
              <c:f>Лист1!$B$8:$D$8</c:f>
              <c:numCache>
                <c:formatCode>General</c:formatCode>
                <c:ptCount val="3"/>
                <c:pt idx="0">
                  <c:v>2000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Лист1!$B$12:$D$12</c:f>
              <c:numCache>
                <c:formatCode>_-* #,##0.0_р_._-;\-* #,##0.0_р_._-;_-* "-"??_р_._-;_-@_-</c:formatCode>
                <c:ptCount val="3"/>
                <c:pt idx="0">
                  <c:v>13.7</c:v>
                </c:pt>
                <c:pt idx="1">
                  <c:v>13.7</c:v>
                </c:pt>
                <c:pt idx="2">
                  <c:v>13.2</c:v>
                </c:pt>
              </c:numCache>
            </c:numRef>
          </c:val>
        </c:ser>
        <c:ser>
          <c:idx val="0"/>
          <c:order val="4"/>
          <c:tx>
            <c:strRef>
              <c:f>Лист1!$A$13</c:f>
              <c:strCache>
                <c:ptCount val="1"/>
                <c:pt idx="0">
                  <c:v>after 201, после 201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Лист1!$B$8:$D$8</c:f>
              <c:numCache>
                <c:formatCode>General</c:formatCode>
                <c:ptCount val="3"/>
                <c:pt idx="0">
                  <c:v>2000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Лист1!$B$13:$D$13</c:f>
              <c:numCache>
                <c:formatCode>_-* #,##0.0_р_._-;\-* #,##0.0_р_._-;_-* "-"??_р_._-;_-@_-</c:formatCode>
                <c:ptCount val="3"/>
                <c:pt idx="0">
                  <c:v>10.6</c:v>
                </c:pt>
                <c:pt idx="1">
                  <c:v>6.1</c:v>
                </c:pt>
                <c:pt idx="2">
                  <c:v>5.9</c:v>
                </c:pt>
              </c:numCache>
            </c:numRef>
          </c:val>
        </c:ser>
        <c:gapWidth val="52"/>
        <c:overlap val="100"/>
        <c:axId val="35843456"/>
        <c:axId val="35841920"/>
      </c:barChart>
      <c:valAx>
        <c:axId val="35841920"/>
        <c:scaling>
          <c:orientation val="minMax"/>
        </c:scaling>
        <c:axPos val="l"/>
        <c:majorGridlines/>
        <c:numFmt formatCode="0%" sourceLinked="1"/>
        <c:tickLblPos val="nextTo"/>
        <c:spPr>
          <a:ln>
            <a:noFill/>
          </a:ln>
        </c:spPr>
        <c:crossAx val="35843456"/>
        <c:crosses val="autoZero"/>
        <c:crossBetween val="between"/>
      </c:valAx>
      <c:catAx>
        <c:axId val="35843456"/>
        <c:scaling>
          <c:orientation val="minMax"/>
        </c:scaling>
        <c:axPos val="b"/>
        <c:numFmt formatCode="General" sourceLinked="1"/>
        <c:tickLblPos val="nextTo"/>
        <c:crossAx val="35841920"/>
        <c:crosses val="autoZero"/>
        <c:auto val="1"/>
        <c:lblAlgn val="ctr"/>
        <c:lblOffset val="100"/>
      </c:cat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3274875084910662"/>
          <c:y val="0.24326388916663247"/>
          <c:w val="0.24771604341775325"/>
          <c:h val="0.52965972222222224"/>
        </c:manualLayout>
      </c:layout>
    </c:legend>
    <c:plotVisOnly val="1"/>
    <c:dispBlanksAs val="zero"/>
  </c:chart>
  <c:spPr>
    <a:ln w="28575">
      <a:solidFill>
        <a:schemeClr val="tx2">
          <a:lumMod val="75000"/>
        </a:schemeClr>
      </a:solidFill>
    </a:ln>
  </c:spPr>
  <c:txPr>
    <a:bodyPr/>
    <a:lstStyle/>
    <a:p>
      <a:pPr>
        <a:defRPr sz="1100">
          <a:latin typeface="Verdana" pitchFamily="34" charset="0"/>
          <a:ea typeface="Verdana" pitchFamily="34" charset="0"/>
          <a:cs typeface="Verdana" pitchFamily="34" charset="0"/>
        </a:defRPr>
      </a:pPr>
      <a:endParaRPr lang="ru-RU"/>
    </a:p>
  </c:txPr>
  <c:externalData r:id="rId2"/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0.14286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4500000" cy="720000"/>
        </a:xfrm>
        <a:prstGeom xmlns:a="http://schemas.openxmlformats.org/drawingml/2006/main" prst="rect">
          <a:avLst/>
        </a:prstGeom>
        <a:solidFill xmlns:a="http://schemas.openxmlformats.org/drawingml/2006/main">
          <a:srgbClr val="1F497D">
            <a:lumMod val="75000"/>
          </a:srgbClr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/>
          <a:r>
            <a:rPr lang="es-ES" sz="1200" b="1" dirty="0" smtClean="0">
              <a:solidFill>
                <a:sysClr val="window" lastClr="FFFF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Bank assets concentration, % </a:t>
          </a:r>
        </a:p>
        <a:p xmlns:a="http://schemas.openxmlformats.org/drawingml/2006/main">
          <a:pPr algn="l"/>
          <a:r>
            <a:rPr lang="ru-RU" sz="1200" b="1" dirty="0" smtClean="0">
              <a:solidFill>
                <a:sysClr val="window" lastClr="FFFFFF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Концентрация банковских активов, %</a:t>
          </a:r>
        </a:p>
        <a:p xmlns:a="http://schemas.openxmlformats.org/drawingml/2006/main">
          <a:r>
            <a:rPr lang="ru-RU" sz="1200" b="1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(банки ранжированы</a:t>
          </a:r>
          <a:r>
            <a:rPr lang="en-US" sz="1200" b="1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 </a:t>
          </a:r>
          <a:r>
            <a:rPr lang="ru-RU" sz="1200" b="1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по величине активов)</a:t>
          </a:r>
          <a:endParaRPr lang="ru-RU" sz="1200" b="1" dirty="0">
            <a:solidFill>
              <a:schemeClr val="bg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CC8E309-D7FD-4ED8-BFE4-E92F71E82F91}" type="datetimeFigureOut">
              <a:rPr lang="ru-RU"/>
              <a:pPr>
                <a:defRPr/>
              </a:pPr>
              <a:t>05.12.2011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4" tIns="45712" rIns="91424" bIns="45712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24" tIns="45712" rIns="91424" bIns="4571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07BF094-C40F-4B51-91D5-8E34EDECDA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z="1100" smtClean="0">
                <a:latin typeface="Verdana" pitchFamily="34" charset="0"/>
              </a:rPr>
              <a:t>Уважаемые коллеги, дамы и господа,</a:t>
            </a:r>
          </a:p>
          <a:p>
            <a:r>
              <a:rPr lang="ru-RU" sz="1100" smtClean="0">
                <a:latin typeface="Verdana" pitchFamily="34" charset="0"/>
              </a:rPr>
              <a:t>Как правило в своих выступлениях (и особенно на Съездах) я бываю довольно критичен при оценке ситуации в банковской системе, экономике России или регулятивной среде.</a:t>
            </a:r>
          </a:p>
          <a:p>
            <a:r>
              <a:rPr lang="ru-RU" sz="1100" smtClean="0">
                <a:latin typeface="Verdana" pitchFamily="34" charset="0"/>
              </a:rPr>
              <a:t>Однако сегодня не этот день. Сегодня день рождения, 20 лет Ассоциации российских банков, и в нынешнем докладе я выбрал тональность:</a:t>
            </a:r>
          </a:p>
          <a:p>
            <a:pPr>
              <a:spcAft>
                <a:spcPct val="30000"/>
              </a:spcAft>
              <a:buClr>
                <a:srgbClr val="336699"/>
              </a:buClr>
              <a:buFont typeface="Wingdings" pitchFamily="2" charset="2"/>
              <a:buChar char="n"/>
            </a:pPr>
            <a:r>
              <a:rPr lang="ru-RU" sz="1100" smtClean="0">
                <a:latin typeface="Verdana" pitchFamily="34" charset="0"/>
              </a:rPr>
              <a:t>Прагматичного позитива</a:t>
            </a:r>
          </a:p>
          <a:p>
            <a:pPr>
              <a:spcAft>
                <a:spcPct val="30000"/>
              </a:spcAft>
              <a:buClr>
                <a:srgbClr val="336699"/>
              </a:buClr>
              <a:buFont typeface="Wingdings" pitchFamily="2" charset="2"/>
              <a:buChar char="n"/>
            </a:pPr>
            <a:r>
              <a:rPr lang="ru-RU" sz="1100" smtClean="0">
                <a:latin typeface="Verdana" pitchFamily="34" charset="0"/>
              </a:rPr>
              <a:t>Поиска источников повышения эффективности</a:t>
            </a:r>
          </a:p>
          <a:p>
            <a:pPr>
              <a:spcAft>
                <a:spcPct val="30000"/>
              </a:spcAft>
              <a:buClr>
                <a:srgbClr val="336699"/>
              </a:buClr>
              <a:buFont typeface="Wingdings" pitchFamily="2" charset="2"/>
              <a:buChar char="n"/>
            </a:pPr>
            <a:r>
              <a:rPr lang="ru-RU" sz="1100" smtClean="0">
                <a:latin typeface="Verdana" pitchFamily="34" charset="0"/>
              </a:rPr>
              <a:t>Использования существующих конкурентных преимуществ для дальнейшего устойчивого развития</a:t>
            </a:r>
          </a:p>
          <a:p>
            <a:r>
              <a:rPr lang="ru-RU" sz="1100" smtClean="0">
                <a:latin typeface="Verdana" pitchFamily="34" charset="0"/>
              </a:rPr>
              <a:t>На каждом этапе жизненного цикла будь то человек или организация (особенно по мере наступления юбилейных дат) принято подводить итоги, а также обращать взгляд в будущее, чтобы наметить ключевые цели и задачи на новый стратегический период.</a:t>
            </a:r>
          </a:p>
          <a:p>
            <a:r>
              <a:rPr lang="ru-RU" sz="1100" smtClean="0">
                <a:latin typeface="Verdana" pitchFamily="34" charset="0"/>
              </a:rPr>
              <a:t>Хотел бы отметить, что мышление в разрезе десятилетий не является новеллой </a:t>
            </a:r>
            <a:r>
              <a:rPr lang="ru-RU" sz="1100" u="sng" smtClean="0">
                <a:latin typeface="Verdana" pitchFamily="34" charset="0"/>
              </a:rPr>
              <a:t>(не в новинку)</a:t>
            </a:r>
            <a:r>
              <a:rPr lang="ru-RU" sz="1100" smtClean="0">
                <a:latin typeface="Verdana" pitchFamily="34" charset="0"/>
              </a:rPr>
              <a:t> для АРБ, достаточно вспомнить утвержденную всеми нами в этом же зале ровно 5 лет Программу Банкизации России 2010-2020, на тот момент первую и единственную в современной России программу долгосрочного развития.</a:t>
            </a:r>
          </a:p>
          <a:p>
            <a:r>
              <a:rPr lang="ru-RU" sz="1100" smtClean="0">
                <a:latin typeface="Verdana" pitchFamily="34" charset="0"/>
              </a:rPr>
              <a:t>Сегодня для АРБ очередной </a:t>
            </a:r>
            <a:r>
              <a:rPr lang="en-US" sz="1100" smtClean="0">
                <a:latin typeface="Verdana" pitchFamily="34" charset="0"/>
              </a:rPr>
              <a:t>этап </a:t>
            </a:r>
            <a:r>
              <a:rPr lang="ru-RU" sz="1100" smtClean="0">
                <a:latin typeface="Verdana" pitchFamily="34" charset="0"/>
              </a:rPr>
              <a:t>развития и я бы хотел напомнить всем о той колоссальной работе, которую мы вместе проделали за прошедшие 20 лет, а также поделиться нашими планами на грядущее десятилетие.</a:t>
            </a:r>
          </a:p>
          <a:p>
            <a:endParaRPr lang="en-US" sz="1100" smtClean="0">
              <a:latin typeface="Verdana" pitchFamily="34" charset="0"/>
            </a:endParaRPr>
          </a:p>
          <a:p>
            <a:r>
              <a:rPr lang="ru-RU" sz="1100" b="1" smtClean="0">
                <a:latin typeface="Verdana" pitchFamily="34" charset="0"/>
              </a:rPr>
              <a:t>Хотел бы отметить, что </a:t>
            </a:r>
            <a:r>
              <a:rPr lang="ru-RU" sz="1100" b="1" smtClean="0">
                <a:latin typeface="Arial" pitchFamily="34" charset="0"/>
              </a:rPr>
              <a:t>стратегический подход к среднесрочному развитию АРБ использует не впервые. Д</a:t>
            </a:r>
            <a:r>
              <a:rPr lang="ru-RU" sz="1100" b="1" smtClean="0">
                <a:latin typeface="Verdana" pitchFamily="34" charset="0"/>
              </a:rPr>
              <a:t>остаточно вспомнить утвержденную всеми нами в этом же зале ровно 5 лет </a:t>
            </a:r>
            <a:r>
              <a:rPr lang="en-US" sz="1100" b="1" smtClean="0">
                <a:latin typeface="Verdana" pitchFamily="34" charset="0"/>
              </a:rPr>
              <a:t> (Ведев)</a:t>
            </a:r>
            <a:endParaRPr lang="ru-RU" sz="1100" smtClean="0">
              <a:latin typeface="Verdana" pitchFamily="34" charset="0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79BB9A-F9B7-49C3-B196-C0204EF6727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7"/>
            <a:ext cx="7740000" cy="1440000"/>
          </a:xfrm>
        </p:spPr>
        <p:txBody>
          <a:bodyPr/>
          <a:lstStyle>
            <a:lvl1pPr algn="r">
              <a:defRPr sz="2400" b="1" cap="small" baseline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defRPr>
            </a:lvl1pPr>
          </a:lstStyle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0164" y="4272206"/>
            <a:ext cx="7740000" cy="18000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CF2AD-E8E0-4628-A361-F137F4B08B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428610"/>
            <a:ext cx="8715375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215900" y="6628814"/>
            <a:ext cx="8713788" cy="214290"/>
          </a:xfrm>
          <a:prstGeom prst="rect">
            <a:avLst/>
          </a:prstGeom>
        </p:spPr>
        <p:txBody>
          <a:bodyPr/>
          <a:lstStyle>
            <a:lvl1pPr>
              <a:buNone/>
              <a:defRPr sz="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6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</a:lstStyle>
          <a:p>
            <a:pPr lvl="0"/>
            <a:r>
              <a:rPr lang="en-US" dirty="0" smtClean="0"/>
              <a:t>Образец текста</a:t>
            </a:r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600">
                <a:solidFill>
                  <a:schemeClr val="tx2">
                    <a:lumMod val="75000"/>
                  </a:schemeClr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92A8B2B4-ACC4-4D51-B0AB-C3C2FBE54A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428610"/>
            <a:ext cx="8715375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215900" y="6628814"/>
            <a:ext cx="8713788" cy="214290"/>
          </a:xfrm>
          <a:prstGeom prst="rect">
            <a:avLst/>
          </a:prstGeom>
        </p:spPr>
        <p:txBody>
          <a:bodyPr/>
          <a:lstStyle>
            <a:lvl1pPr>
              <a:buNone/>
              <a:defRPr sz="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6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</a:lstStyle>
          <a:p>
            <a:pPr lvl="0"/>
            <a:r>
              <a:rPr lang="en-US" dirty="0" smtClean="0"/>
              <a:t>Образец текста</a:t>
            </a:r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600">
                <a:solidFill>
                  <a:schemeClr val="tx2">
                    <a:lumMod val="75000"/>
                  </a:schemeClr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F1214CB4-2B92-477E-9872-9C11787DA3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428610"/>
            <a:ext cx="8715375" cy="857250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0" y="6643710"/>
            <a:ext cx="2857520" cy="214290"/>
          </a:xfrm>
          <a:prstGeom prst="rect">
            <a:avLst/>
          </a:prstGeom>
        </p:spPr>
        <p:txBody>
          <a:bodyPr/>
          <a:lstStyle>
            <a:lvl1pPr>
              <a:buNone/>
              <a:defRPr sz="1000" baseline="0"/>
            </a:lvl1pPr>
            <a:lvl2pPr>
              <a:defRPr sz="6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</a:lstStyle>
          <a:p>
            <a:pPr lvl="0"/>
            <a:r>
              <a:rPr lang="en-US" dirty="0" smtClean="0"/>
              <a:t>Образец текста</a:t>
            </a:r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600">
                <a:solidFill>
                  <a:schemeClr val="tx2">
                    <a:lumMod val="75000"/>
                  </a:schemeClr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6F7B93F4-ED42-48D3-9A1C-1988B500FB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428610"/>
            <a:ext cx="8715375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215900" y="6628814"/>
            <a:ext cx="8713788" cy="214290"/>
          </a:xfrm>
          <a:prstGeom prst="rect">
            <a:avLst/>
          </a:prstGeom>
        </p:spPr>
        <p:txBody>
          <a:bodyPr/>
          <a:lstStyle>
            <a:lvl1pPr>
              <a:buNone/>
              <a:defRPr sz="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6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</a:lstStyle>
          <a:p>
            <a:pPr lvl="0"/>
            <a:r>
              <a:rPr lang="en-US" dirty="0" smtClean="0"/>
              <a:t>Образец текста</a:t>
            </a:r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600">
                <a:solidFill>
                  <a:schemeClr val="tx2">
                    <a:lumMod val="75000"/>
                  </a:schemeClr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6AAE0023-8AE9-46C2-AAAF-1953D4D861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214282" y="1500174"/>
            <a:ext cx="8715436" cy="5143536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Verdana" pitchFamily="34" charset="0"/>
              </a:defRPr>
            </a:lvl1pPr>
            <a:lvl2pPr>
              <a:defRPr sz="2000">
                <a:latin typeface="Verdana" pitchFamily="34" charset="0"/>
              </a:defRPr>
            </a:lvl2pPr>
            <a:lvl3pPr>
              <a:defRPr sz="1800">
                <a:latin typeface="Verdana" pitchFamily="34" charset="0"/>
              </a:defRPr>
            </a:lvl3pPr>
            <a:lvl4pPr>
              <a:defRPr sz="1600"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A0E44-AE06-42FC-842E-ACA18D15B2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214313" y="428625"/>
            <a:ext cx="8715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501063" y="0"/>
            <a:ext cx="64293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>
                    <a:lumMod val="75000"/>
                  </a:schemeClr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9ADC946F-A010-49F8-91EC-F2B9E62777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9" r:id="rId2"/>
    <p:sldLayoutId id="2147483750" r:id="rId3"/>
    <p:sldLayoutId id="2147483751" r:id="rId4"/>
    <p:sldLayoutId id="2147483752" r:id="rId5"/>
    <p:sldLayoutId id="2147483747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17375E"/>
          </a:solidFill>
          <a:latin typeface="Verdana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7375E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7375E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7375E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7375E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4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19142"/>
            <a:ext cx="8029575" cy="2357438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cap="none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SITUATION IN THE RUSSIAN BANKING </a:t>
            </a:r>
            <a:r>
              <a:rPr lang="en-US" cap="none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SYSTEM</a:t>
            </a:r>
            <a:endParaRPr lang="ru-RU" cap="none" dirty="0" smtClean="0">
              <a:solidFill>
                <a:srgbClr val="17375E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714375" y="3648078"/>
            <a:ext cx="8001000" cy="238600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1800" dirty="0" smtClean="0">
                <a:solidFill>
                  <a:srgbClr val="595959"/>
                </a:solidFill>
              </a:rPr>
              <a:t>Konstantin </a:t>
            </a:r>
            <a:r>
              <a:rPr lang="en-US" sz="1800" dirty="0" err="1" smtClean="0">
                <a:solidFill>
                  <a:srgbClr val="595959"/>
                </a:solidFill>
              </a:rPr>
              <a:t>Mozel</a:t>
            </a:r>
            <a:endParaRPr lang="ru-RU" sz="1800" dirty="0" smtClean="0">
              <a:solidFill>
                <a:srgbClr val="595959"/>
              </a:solidFill>
            </a:endParaRPr>
          </a:p>
          <a:p>
            <a:pPr eaLnBrk="1" hangingPunct="1"/>
            <a:endParaRPr lang="ru-RU" sz="1800" dirty="0" smtClean="0">
              <a:solidFill>
                <a:srgbClr val="595959"/>
              </a:solidFill>
            </a:endParaRPr>
          </a:p>
          <a:p>
            <a:pPr eaLnBrk="1" hangingPunct="1"/>
            <a:endParaRPr lang="ru-RU" sz="1800" dirty="0" smtClean="0">
              <a:solidFill>
                <a:srgbClr val="59595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214313" y="428625"/>
            <a:ext cx="8715375" cy="857250"/>
          </a:xfrm>
        </p:spPr>
        <p:txBody>
          <a:bodyPr/>
          <a:lstStyle/>
          <a:p>
            <a:pPr eaLnBrk="1" hangingPunct="1"/>
            <a:r>
              <a:rPr lang="en-US" sz="2000" smtClean="0">
                <a:solidFill>
                  <a:srgbClr val="17375E"/>
                </a:solidFill>
              </a:rPr>
              <a:t>Photo of the Russian banking system (state)/</a:t>
            </a:r>
            <a:br>
              <a:rPr lang="en-US" sz="2000" smtClean="0">
                <a:solidFill>
                  <a:srgbClr val="17375E"/>
                </a:solidFill>
              </a:rPr>
            </a:br>
            <a:r>
              <a:rPr lang="ru-RU" sz="2000" smtClean="0">
                <a:solidFill>
                  <a:srgbClr val="17375E"/>
                </a:solidFill>
              </a:rPr>
              <a:t>Фотография банковской системы России (состояние)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B0A9BB-131D-42F3-B420-666CA8B32840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12292" name="Текст 5"/>
          <p:cNvSpPr>
            <a:spLocks noGrp="1"/>
          </p:cNvSpPr>
          <p:nvPr>
            <p:ph type="body" sz="quarter" idx="11"/>
          </p:nvPr>
        </p:nvSpPr>
        <p:spPr bwMode="auto">
          <a:xfrm>
            <a:off x="215900" y="6629400"/>
            <a:ext cx="8713788" cy="2143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Источник: Банк России</a:t>
            </a:r>
          </a:p>
        </p:txBody>
      </p:sp>
      <p:graphicFrame>
        <p:nvGraphicFramePr>
          <p:cNvPr id="17523" name="Group 115"/>
          <p:cNvGraphicFramePr>
            <a:graphicFrameLocks noGrp="1"/>
          </p:cNvGraphicFramePr>
          <p:nvPr/>
        </p:nvGraphicFramePr>
        <p:xfrm>
          <a:off x="214313" y="1450975"/>
          <a:ext cx="8715375" cy="5267327"/>
        </p:xfrm>
        <a:graphic>
          <a:graphicData uri="http://schemas.openxmlformats.org/drawingml/2006/table">
            <a:tbl>
              <a:tblPr/>
              <a:tblGrid>
                <a:gridCol w="3000375"/>
                <a:gridCol w="1143000"/>
                <a:gridCol w="1143000"/>
                <a:gridCol w="1143000"/>
                <a:gridCol w="1143000"/>
                <a:gridCol w="1143000"/>
              </a:tblGrid>
              <a:tr h="1005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Indicator, trillions of rubles (at the beginning of a year)/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Показатель, трлн. рублей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(на начало года)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66812" marR="66812" marT="0" marB="0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2009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66812" marR="66812" marT="0" marB="0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2010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66812" marR="66812" marT="0" marB="0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2011</a:t>
                      </a:r>
                    </a:p>
                  </a:txBody>
                  <a:tcPr marL="66812" marR="66812" marT="0" marB="0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Change for 2010/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Изменение за 2010 г.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66812" marR="66812" marT="0" marB="0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Change from early 2011/ 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Изменение с начала 2011 года (сен.11)</a:t>
                      </a:r>
                    </a:p>
                  </a:txBody>
                  <a:tcPr marL="66812" marR="66812" marT="0" marB="0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873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Bank assets/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Активы банков 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28,0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29,4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33,8	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+14,8%</a:t>
                      </a: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+7,8%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873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Banks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'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capital/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Капитал банков 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3,8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4,6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4,7	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+2,4%</a:t>
                      </a: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+2,5%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873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Credit portfolio of banks/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Кредитный портфель банков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19,8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19,8	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22,1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+11,5%</a:t>
                      </a: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+14,2%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873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     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All payment delays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/       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Просрочка по всему портф.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0,36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1,01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1,04	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+2,1%</a:t>
                      </a: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+9,5%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873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Corporate loans/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Кредиты юр. лицам 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12,5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12,5	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14,1	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+12,1%</a:t>
                      </a: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+13,0%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873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     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Payment delays of legal  bodies/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Просрочка юр. лиц 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0,3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0,8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0,7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-2,5%</a:t>
                      </a: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+10,0%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873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Loans to individuals/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Кредиты физическим лицам 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4,0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3,5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4,1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+14,3%</a:t>
                      </a: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+19,6%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873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      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Payment delays of individuals/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Просрочка физ. лиц 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0,15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0,24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0,28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+16,2%</a:t>
                      </a: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+5,1%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873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Household deposits/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Вклады населения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5,9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7,4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9,8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+31,2%</a:t>
                      </a: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+9,2%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873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Organizations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'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 deposits/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Депозиты организаций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8,8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9,6	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11,1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+16,4%</a:t>
                      </a: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+9,1%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3873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Number of banks (units)/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Количество банков (единиц)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1058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1007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955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-5,1%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-2,3%</a:t>
                      </a:r>
                    </a:p>
                  </a:txBody>
                  <a:tcPr marL="66812" marR="66812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4"/>
          <p:cNvSpPr>
            <a:spLocks noGrp="1"/>
          </p:cNvSpPr>
          <p:nvPr>
            <p:ph type="title"/>
          </p:nvPr>
        </p:nvSpPr>
        <p:spPr>
          <a:xfrm>
            <a:off x="214313" y="428625"/>
            <a:ext cx="8715375" cy="857250"/>
          </a:xfrm>
        </p:spPr>
        <p:txBody>
          <a:bodyPr/>
          <a:lstStyle/>
          <a:p>
            <a:pPr eaLnBrk="1" hangingPunct="1"/>
            <a:r>
              <a:rPr lang="en-US" sz="1900" smtClean="0">
                <a:solidFill>
                  <a:srgbClr val="17375E"/>
                </a:solidFill>
              </a:rPr>
              <a:t>Photo of the Russian banking system (concentration of banking assets)/</a:t>
            </a:r>
            <a:r>
              <a:rPr lang="ru-RU" sz="1900" smtClean="0">
                <a:solidFill>
                  <a:srgbClr val="17375E"/>
                </a:solidFill>
              </a:rPr>
              <a:t>Фотография банковской системы России </a:t>
            </a:r>
            <a:br>
              <a:rPr lang="ru-RU" sz="1900" smtClean="0">
                <a:solidFill>
                  <a:srgbClr val="17375E"/>
                </a:solidFill>
              </a:rPr>
            </a:br>
            <a:r>
              <a:rPr lang="ru-RU" sz="1900" smtClean="0">
                <a:solidFill>
                  <a:srgbClr val="17375E"/>
                </a:solidFill>
              </a:rPr>
              <a:t>(концентрация банковских активов)</a:t>
            </a:r>
            <a:r>
              <a:rPr lang="ru-RU" sz="2000" smtClean="0">
                <a:solidFill>
                  <a:srgbClr val="17375E"/>
                </a:solidFill>
              </a:rPr>
              <a:t>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C199FA-3164-4ED4-9263-B65A2DB1254B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1268" name="Текст 5"/>
          <p:cNvSpPr>
            <a:spLocks noGrp="1"/>
          </p:cNvSpPr>
          <p:nvPr>
            <p:ph type="body" sz="quarter" idx="11"/>
          </p:nvPr>
        </p:nvSpPr>
        <p:spPr bwMode="auto">
          <a:xfrm>
            <a:off x="215900" y="6629400"/>
            <a:ext cx="8713788" cy="2143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Источник: Банк России, НБ Траст</a:t>
            </a:r>
          </a:p>
        </p:txBody>
      </p:sp>
      <p:graphicFrame>
        <p:nvGraphicFramePr>
          <p:cNvPr id="7" name="Chart 1"/>
          <p:cNvGraphicFramePr>
            <a:graphicFrameLocks/>
          </p:cNvGraphicFramePr>
          <p:nvPr/>
        </p:nvGraphicFramePr>
        <p:xfrm>
          <a:off x="285720" y="1500174"/>
          <a:ext cx="450000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270" name="Диаграмма 8"/>
          <p:cNvGraphicFramePr>
            <a:graphicFrameLocks/>
          </p:cNvGraphicFramePr>
          <p:nvPr/>
        </p:nvGraphicFramePr>
        <p:xfrm>
          <a:off x="5026025" y="1506538"/>
          <a:ext cx="3916363" cy="5068887"/>
        </p:xfrm>
        <a:graphic>
          <a:graphicData uri="http://schemas.openxmlformats.org/presentationml/2006/ole">
            <p:oleObj spid="_x0000_s11270" r:id="rId4" imgW="3920068" imgH="5072312" progId="Excel.Sheet.8">
              <p:embed/>
            </p:oleObj>
          </a:graphicData>
        </a:graphic>
      </p:graphicFrame>
      <p:sp>
        <p:nvSpPr>
          <p:cNvPr id="11271" name="Text Box 8"/>
          <p:cNvSpPr txBox="1">
            <a:spLocks noChangeArrowheads="1"/>
          </p:cNvSpPr>
          <p:nvPr/>
        </p:nvSpPr>
        <p:spPr bwMode="auto">
          <a:xfrm>
            <a:off x="6264275" y="5675313"/>
            <a:ext cx="7921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/ private</a:t>
            </a:r>
            <a:endParaRPr lang="ru-RU" sz="1200"/>
          </a:p>
        </p:txBody>
      </p:sp>
      <p:sp>
        <p:nvSpPr>
          <p:cNvPr id="11272" name="Text Box 9"/>
          <p:cNvSpPr txBox="1">
            <a:spLocks noChangeArrowheads="1"/>
          </p:cNvSpPr>
          <p:nvPr/>
        </p:nvSpPr>
        <p:spPr bwMode="auto">
          <a:xfrm>
            <a:off x="6732588" y="5918200"/>
            <a:ext cx="6492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/ state</a:t>
            </a:r>
            <a:endParaRPr lang="ru-RU" sz="1200"/>
          </a:p>
        </p:txBody>
      </p:sp>
      <p:sp>
        <p:nvSpPr>
          <p:cNvPr id="11273" name="Text Box 10"/>
          <p:cNvSpPr txBox="1">
            <a:spLocks noChangeArrowheads="1"/>
          </p:cNvSpPr>
          <p:nvPr/>
        </p:nvSpPr>
        <p:spPr bwMode="auto">
          <a:xfrm>
            <a:off x="7561263" y="5822950"/>
            <a:ext cx="1331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/ with the foreign capital</a:t>
            </a:r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604838" y="476250"/>
            <a:ext cx="8528050" cy="857250"/>
          </a:xfrm>
        </p:spPr>
        <p:txBody>
          <a:bodyPr/>
          <a:lstStyle/>
          <a:p>
            <a:pPr eaLnBrk="1" hangingPunct="1"/>
            <a:r>
              <a:rPr lang="en-US" sz="1700" smtClean="0">
                <a:solidFill>
                  <a:srgbClr val="17375E"/>
                </a:solidFill>
              </a:rPr>
              <a:t>Rapid increase in retail lending is not provided by commensurate recovery of non-financial sector/ </a:t>
            </a:r>
            <a:r>
              <a:rPr lang="ru-RU" sz="1700" smtClean="0">
                <a:solidFill>
                  <a:srgbClr val="17375E"/>
                </a:solidFill>
              </a:rPr>
              <a:t>Опережающие темпы роста розничного кредитования не обеспечены соизмеримым восстановлением нефинансового сектора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A975BB-3069-4DF6-A797-687780F74EFE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4340" name="Текст 3"/>
          <p:cNvSpPr>
            <a:spLocks noGrp="1"/>
          </p:cNvSpPr>
          <p:nvPr>
            <p:ph type="body" sz="quarter" idx="11"/>
          </p:nvPr>
        </p:nvSpPr>
        <p:spPr bwMode="auto">
          <a:xfrm>
            <a:off x="215900" y="6629400"/>
            <a:ext cx="8713788" cy="2143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900" smtClean="0"/>
              <a:t>Источник: Банк России, ЦБ стран, CIA</a:t>
            </a:r>
          </a:p>
          <a:p>
            <a:pPr eaLnBrk="1" hangingPunct="1"/>
            <a:endParaRPr lang="ru-RU" sz="900" smtClean="0"/>
          </a:p>
        </p:txBody>
      </p:sp>
      <p:graphicFrame>
        <p:nvGraphicFramePr>
          <p:cNvPr id="14341" name="Диаграмма 6"/>
          <p:cNvGraphicFramePr>
            <a:graphicFrameLocks/>
          </p:cNvGraphicFramePr>
          <p:nvPr/>
        </p:nvGraphicFramePr>
        <p:xfrm>
          <a:off x="665109" y="1493811"/>
          <a:ext cx="8069314" cy="5040313"/>
        </p:xfrm>
        <a:graphic>
          <a:graphicData uri="http://schemas.openxmlformats.org/presentationml/2006/ole">
            <p:oleObj spid="_x0000_s14341" r:id="rId3" imgW="4858933" imgH="504182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4"/>
          <p:cNvSpPr>
            <a:spLocks noGrp="1"/>
          </p:cNvSpPr>
          <p:nvPr>
            <p:ph type="title"/>
          </p:nvPr>
        </p:nvSpPr>
        <p:spPr>
          <a:xfrm>
            <a:off x="215900" y="404813"/>
            <a:ext cx="8715375" cy="857250"/>
          </a:xfrm>
        </p:spPr>
        <p:txBody>
          <a:bodyPr/>
          <a:lstStyle/>
          <a:p>
            <a:pPr eaLnBrk="1" hangingPunct="1"/>
            <a:r>
              <a:rPr lang="en-US" sz="1600" dirty="0" smtClean="0">
                <a:solidFill>
                  <a:srgbClr val="17375E"/>
                </a:solidFill>
              </a:rPr>
              <a:t>The situation with deposits looks stable in comparison with 2008 but deficiency of long-term liabilities remains/ </a:t>
            </a:r>
            <a:r>
              <a:rPr lang="ru-RU" sz="1600" dirty="0" smtClean="0">
                <a:solidFill>
                  <a:srgbClr val="17375E"/>
                </a:solidFill>
              </a:rPr>
              <a:t>Ситуация с вкладами выглядит стабильно по сравнению с 2008 годом, но сохраняется дефицит длинных пассивов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9A8123-C3F6-4024-9138-E396AE1B432D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15364" name="Текст 5"/>
          <p:cNvSpPr>
            <a:spLocks noGrp="1"/>
          </p:cNvSpPr>
          <p:nvPr>
            <p:ph type="body" sz="quarter" idx="11"/>
          </p:nvPr>
        </p:nvSpPr>
        <p:spPr bwMode="auto">
          <a:xfrm>
            <a:off x="215900" y="6629400"/>
            <a:ext cx="8713788" cy="2143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Источник: Банк России</a:t>
            </a:r>
          </a:p>
        </p:txBody>
      </p:sp>
      <p:graphicFrame>
        <p:nvGraphicFramePr>
          <p:cNvPr id="15365" name="Диаграмма 6"/>
          <p:cNvGraphicFramePr>
            <a:graphicFrameLocks/>
          </p:cNvGraphicFramePr>
          <p:nvPr/>
        </p:nvGraphicFramePr>
        <p:xfrm>
          <a:off x="250825" y="1362075"/>
          <a:ext cx="8656638" cy="5178425"/>
        </p:xfrm>
        <a:graphic>
          <a:graphicData uri="http://schemas.openxmlformats.org/presentationml/2006/ole">
            <p:oleObj spid="_x0000_s15365" r:id="rId3" imgW="8657070" imgH="518204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7"/>
          <p:cNvSpPr>
            <a:spLocks noGrp="1"/>
          </p:cNvSpPr>
          <p:nvPr>
            <p:ph type="title"/>
          </p:nvPr>
        </p:nvSpPr>
        <p:spPr>
          <a:xfrm>
            <a:off x="214313" y="428625"/>
            <a:ext cx="8715375" cy="857250"/>
          </a:xfrm>
        </p:spPr>
        <p:txBody>
          <a:bodyPr/>
          <a:lstStyle/>
          <a:p>
            <a:pPr eaLnBrk="1" hangingPunct="1"/>
            <a:r>
              <a:rPr lang="en-US" sz="1900" smtClean="0">
                <a:solidFill>
                  <a:srgbClr val="17375E"/>
                </a:solidFill>
              </a:rPr>
              <a:t>Systemic and structural problems – time gap between assets and liabilities</a:t>
            </a:r>
            <a:r>
              <a:rPr lang="ru-RU" sz="1900" smtClean="0">
                <a:solidFill>
                  <a:srgbClr val="17375E"/>
                </a:solidFill>
              </a:rPr>
              <a:t>/Системные и структурные проблемы - Временной разрыв между активами и пассивами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300FE2-663A-4CB9-9AC3-9A1C4AFB97B2}" type="slidenum">
              <a:rPr lang="ru-RU"/>
              <a:pPr>
                <a:defRPr/>
              </a:pPr>
              <a:t>6</a:t>
            </a:fld>
            <a:endParaRPr lang="ru-RU"/>
          </a:p>
        </p:txBody>
      </p:sp>
      <p:graphicFrame>
        <p:nvGraphicFramePr>
          <p:cNvPr id="16389" name="Диаграмма 5"/>
          <p:cNvGraphicFramePr>
            <a:graphicFrameLocks/>
          </p:cNvGraphicFramePr>
          <p:nvPr/>
        </p:nvGraphicFramePr>
        <p:xfrm>
          <a:off x="714375" y="1571625"/>
          <a:ext cx="7643813" cy="4857750"/>
        </p:xfrm>
        <a:graphic>
          <a:graphicData uri="http://schemas.openxmlformats.org/presentationml/2006/ole">
            <p:oleObj spid="_x0000_s16389" r:id="rId3" imgW="7645047" imgH="4858933" progId="Excel.Sheet.8">
              <p:embed/>
            </p:oleObj>
          </a:graphicData>
        </a:graphic>
      </p:graphicFrame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2555875" y="1916113"/>
            <a:ext cx="5003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91" name="Text Box 10"/>
          <p:cNvSpPr txBox="1">
            <a:spLocks noChangeArrowheads="1"/>
          </p:cNvSpPr>
          <p:nvPr/>
        </p:nvSpPr>
        <p:spPr bwMode="auto">
          <a:xfrm>
            <a:off x="1295400" y="5842000"/>
            <a:ext cx="320516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b="1">
                <a:latin typeface="Verdana" pitchFamily="34" charset="0"/>
              </a:rPr>
              <a:t>/ Loans to non-banking sector</a:t>
            </a:r>
            <a:endParaRPr lang="ru-RU" sz="1100" b="1">
              <a:latin typeface="Verdana" pitchFamily="34" charset="0"/>
            </a:endParaRPr>
          </a:p>
        </p:txBody>
      </p:sp>
      <p:sp>
        <p:nvSpPr>
          <p:cNvPr id="16392" name="Text Box 11"/>
          <p:cNvSpPr txBox="1">
            <a:spLocks noChangeArrowheads="1"/>
          </p:cNvSpPr>
          <p:nvPr/>
        </p:nvSpPr>
        <p:spPr bwMode="auto">
          <a:xfrm>
            <a:off x="4608513" y="5876925"/>
            <a:ext cx="40322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b="1">
                <a:latin typeface="Verdana" pitchFamily="34" charset="0"/>
              </a:rPr>
              <a:t>/Deposits of non-financial institutions</a:t>
            </a:r>
            <a:endParaRPr lang="ru-RU" sz="1100" b="1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nal_sample_200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final_sample_2009</Template>
  <TotalTime>33638</TotalTime>
  <Words>639</Words>
  <Application>Microsoft Office PowerPoint</Application>
  <PresentationFormat>Экран (4:3)</PresentationFormat>
  <Paragraphs>111</Paragraphs>
  <Slides>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final_sample_2009</vt:lpstr>
      <vt:lpstr>Лист Microsoft Office Excel 97-2003</vt:lpstr>
      <vt:lpstr>SITUATION IN THE RUSSIAN BANKING SYSTEM</vt:lpstr>
      <vt:lpstr>Photo of the Russian banking system (state)/ Фотография банковской системы России (состояние) </vt:lpstr>
      <vt:lpstr>Photo of the Russian banking system (concentration of banking assets)/Фотография банковской системы России  (концентрация банковских активов) </vt:lpstr>
      <vt:lpstr>Rapid increase in retail lending is not provided by commensurate recovery of non-financial sector/ Опережающие темпы роста розничного кредитования не обеспечены соизмеримым восстановлением нефинансового сектора</vt:lpstr>
      <vt:lpstr>The situation with deposits looks stable in comparison with 2008 but deficiency of long-term liabilities remains/ Ситуация с вкладами выглядит стабильно по сравнению с 2008 годом, но сохраняется дефицит длинных пассивов</vt:lpstr>
      <vt:lpstr>Systemic and structural problems – time gap between assets and liabilities/Системные и структурные проблемы - Временной разрыв между активами и пассивами</vt:lpstr>
    </vt:vector>
  </TitlesOfParts>
  <Company>ARB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деятельности  Ассоциации российских банков  за отчетный период.  Антикризисные меры в финансово-кредитной сфере</dc:title>
  <dc:creator>Григорян</dc:creator>
  <cp:lastModifiedBy>Serge Grigoryan</cp:lastModifiedBy>
  <cp:revision>3956</cp:revision>
  <cp:lastPrinted>2010-07-12T13:17:58Z</cp:lastPrinted>
  <dcterms:created xsi:type="dcterms:W3CDTF">2009-03-30T17:16:52Z</dcterms:created>
  <dcterms:modified xsi:type="dcterms:W3CDTF">2011-12-05T08:10:36Z</dcterms:modified>
</cp:coreProperties>
</file>