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1"/>
  </p:notesMasterIdLst>
  <p:handoutMasterIdLst>
    <p:handoutMasterId r:id="rId22"/>
  </p:handoutMasterIdLst>
  <p:sldIdLst>
    <p:sldId id="260" r:id="rId2"/>
    <p:sldId id="261" r:id="rId3"/>
    <p:sldId id="264" r:id="rId4"/>
    <p:sldId id="285" r:id="rId5"/>
    <p:sldId id="270" r:id="rId6"/>
    <p:sldId id="279" r:id="rId7"/>
    <p:sldId id="287" r:id="rId8"/>
    <p:sldId id="265" r:id="rId9"/>
    <p:sldId id="280" r:id="rId10"/>
    <p:sldId id="293" r:id="rId11"/>
    <p:sldId id="290" r:id="rId12"/>
    <p:sldId id="298" r:id="rId13"/>
    <p:sldId id="267" r:id="rId14"/>
    <p:sldId id="299" r:id="rId15"/>
    <p:sldId id="295" r:id="rId16"/>
    <p:sldId id="300" r:id="rId17"/>
    <p:sldId id="296" r:id="rId18"/>
    <p:sldId id="297" r:id="rId19"/>
    <p:sldId id="263" r:id="rId20"/>
  </p:sldIdLst>
  <p:sldSz cx="9144000" cy="6858000" type="screen4x3"/>
  <p:notesSz cx="6794500" cy="992505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9BACF"/>
    <a:srgbClr val="A3D2E0"/>
    <a:srgbClr val="981135"/>
    <a:srgbClr val="B2AFEB"/>
    <a:srgbClr val="74210A"/>
    <a:srgbClr val="853712"/>
    <a:srgbClr val="E3E4E1"/>
    <a:srgbClr val="213712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-1170" y="-83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3582" cy="496414"/>
          </a:xfrm>
          <a:prstGeom prst="rect">
            <a:avLst/>
          </a:prstGeom>
        </p:spPr>
        <p:txBody>
          <a:bodyPr vert="horz" lIns="92967" tIns="46484" rIns="92967" bIns="46484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300" y="0"/>
            <a:ext cx="2943582" cy="496414"/>
          </a:xfrm>
          <a:prstGeom prst="rect">
            <a:avLst/>
          </a:prstGeom>
        </p:spPr>
        <p:txBody>
          <a:bodyPr vert="horz" lIns="92967" tIns="46484" rIns="92967" bIns="46484" rtlCol="0"/>
          <a:lstStyle>
            <a:lvl1pPr algn="r">
              <a:defRPr sz="1200"/>
            </a:lvl1pPr>
          </a:lstStyle>
          <a:p>
            <a:fld id="{A524D74E-2FB0-4F7F-A45F-54B99251F376}" type="datetimeFigureOut">
              <a:rPr lang="en-GB" smtClean="0"/>
              <a:pPr/>
              <a:t>06/12/2011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7025"/>
            <a:ext cx="2943582" cy="496414"/>
          </a:xfrm>
          <a:prstGeom prst="rect">
            <a:avLst/>
          </a:prstGeom>
        </p:spPr>
        <p:txBody>
          <a:bodyPr vert="horz" lIns="92967" tIns="46484" rIns="92967" bIns="46484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300" y="9427025"/>
            <a:ext cx="2943582" cy="496414"/>
          </a:xfrm>
          <a:prstGeom prst="rect">
            <a:avLst/>
          </a:prstGeom>
        </p:spPr>
        <p:txBody>
          <a:bodyPr vert="horz" lIns="92967" tIns="46484" rIns="92967" bIns="46484" rtlCol="0" anchor="b"/>
          <a:lstStyle>
            <a:lvl1pPr algn="r">
              <a:defRPr sz="1200"/>
            </a:lvl1pPr>
          </a:lstStyle>
          <a:p>
            <a:fld id="{EF410A77-26C1-46F7-9EDB-84C0260E4BB0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4" cy="496016"/>
          </a:xfrm>
          <a:prstGeom prst="rect">
            <a:avLst/>
          </a:prstGeom>
        </p:spPr>
        <p:txBody>
          <a:bodyPr vert="horz" lIns="91257" tIns="45628" rIns="91257" bIns="45628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48634" y="0"/>
            <a:ext cx="2944284" cy="496016"/>
          </a:xfrm>
          <a:prstGeom prst="rect">
            <a:avLst/>
          </a:prstGeom>
        </p:spPr>
        <p:txBody>
          <a:bodyPr vert="horz" lIns="91257" tIns="45628" rIns="91257" bIns="45628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E7CA769-5965-43AB-B764-148043969B64}" type="datetimeFigureOut">
              <a:rPr lang="en-US"/>
              <a:pPr>
                <a:defRPr/>
              </a:pPr>
              <a:t>12/6/2011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5988" y="744538"/>
            <a:ext cx="4962525" cy="3721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257" tIns="45628" rIns="91257" bIns="45628" rtlCol="0" anchor="ctr"/>
          <a:lstStyle/>
          <a:p>
            <a:pPr lvl="0"/>
            <a:endParaRPr lang="en-GB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50" y="4714519"/>
            <a:ext cx="5435600" cy="4465718"/>
          </a:xfrm>
          <a:prstGeom prst="rect">
            <a:avLst/>
          </a:prstGeom>
        </p:spPr>
        <p:txBody>
          <a:bodyPr vert="horz" lIns="91257" tIns="45628" rIns="91257" bIns="45628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427451"/>
            <a:ext cx="2944284" cy="496015"/>
          </a:xfrm>
          <a:prstGeom prst="rect">
            <a:avLst/>
          </a:prstGeom>
        </p:spPr>
        <p:txBody>
          <a:bodyPr vert="horz" lIns="91257" tIns="45628" rIns="91257" bIns="45628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48634" y="9427451"/>
            <a:ext cx="2944284" cy="496015"/>
          </a:xfrm>
          <a:prstGeom prst="rect">
            <a:avLst/>
          </a:prstGeom>
        </p:spPr>
        <p:txBody>
          <a:bodyPr vert="horz" lIns="91257" tIns="45628" rIns="91257" bIns="45628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A1AEE5CA-17B2-4E0B-B9EB-B037F012A68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457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27652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DA1BBF87-06DE-4CE9-902C-62BF9E487F0F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GB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0F3697A7-CD04-4947-8E88-74ACD651218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10</a:t>
            </a:fld>
            <a:endParaRPr lang="en-GB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0F3697A7-CD04-4947-8E88-74ACD651218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11</a:t>
            </a:fld>
            <a:endParaRPr lang="en-GB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0F3697A7-CD04-4947-8E88-74ACD651218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12</a:t>
            </a:fld>
            <a:endParaRPr lang="en-GB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474FB0B3-C569-4901-8E6C-6E9A1C45671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13</a:t>
            </a:fld>
            <a:endParaRPr lang="en-GB" smtClean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474FB0B3-C569-4901-8E6C-6E9A1C45671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14</a:t>
            </a:fld>
            <a:endParaRPr lang="en-GB" smtClean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474FB0B3-C569-4901-8E6C-6E9A1C45671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15</a:t>
            </a:fld>
            <a:endParaRPr lang="en-GB" smtClean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474FB0B3-C569-4901-8E6C-6E9A1C45671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16</a:t>
            </a:fld>
            <a:endParaRPr lang="en-GB" smtClean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474FB0B3-C569-4901-8E6C-6E9A1C45671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17</a:t>
            </a:fld>
            <a:endParaRPr lang="en-GB" smtClean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474FB0B3-C569-4901-8E6C-6E9A1C45671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18</a:t>
            </a:fld>
            <a:endParaRPr lang="en-GB" smtClean="0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891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4506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A9FA0488-B878-4FA2-B25B-B110F8042F4C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19</a:t>
            </a:fld>
            <a:endParaRPr lang="en-GB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dirty="0" smtClean="0"/>
          </a:p>
        </p:txBody>
      </p:sp>
      <p:sp>
        <p:nvSpPr>
          <p:cNvPr id="28676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3652FE9-C151-4DE3-AE98-4F557323BC0E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</a:t>
            </a:fld>
            <a:endParaRPr lang="en-GB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0724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17FEB0F5-813F-42A5-958C-988F94BD4658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3</a:t>
            </a:fld>
            <a:endParaRPr lang="en-GB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0724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17FEB0F5-813F-42A5-958C-988F94BD4658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4</a:t>
            </a:fld>
            <a:endParaRPr lang="en-GB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482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E226E5F5-66AB-4E3B-80FD-790B137D0EE4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5</a:t>
            </a:fld>
            <a:endParaRPr lang="en-GB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969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dirty="0" smtClean="0"/>
          </a:p>
        </p:txBody>
      </p:sp>
      <p:sp>
        <p:nvSpPr>
          <p:cNvPr id="3482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ED33E56B-3471-4AAE-8092-3A0113E200D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6</a:t>
            </a:fld>
            <a:endParaRPr lang="en-GB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7892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7667266-8E83-4D9F-B075-50FF7C7FD545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7</a:t>
            </a:fld>
            <a:endParaRPr lang="en-GB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8916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7AB3AB7-B24C-43C0-95E5-613074E6D301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8</a:t>
            </a:fld>
            <a:endParaRPr lang="en-GB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915988" y="744538"/>
            <a:ext cx="4962525" cy="3721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GB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0F3697A7-CD04-4947-8E88-74ACD6512180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9</a:t>
            </a:fld>
            <a:endParaRPr lang="en-GB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7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8E530C-B421-4AD0-9D65-13983BBE4844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2CDB79-55DF-4922-962B-0AA6FB32628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945722-9994-45B8-8F48-A685F77BE2F6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1F3DB9-C533-4BE3-A6FB-6BE953488BE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B70132-95BD-42FD-80B9-21ED3DE38490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C915FB-800A-4E65-A149-4280D38DFE5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20B1CA-1E7A-4CFD-9E8A-079CDF9F0506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59D814-FC47-43E3-9415-C01E6282EBC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2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420592-2709-41D5-B20D-6817217A2C4F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1ED991-431A-4264-AB46-5DAFC7DDFCF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9DA929-3381-47B0-AFC8-734F0DC6EE32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BAAC9F-C608-4CE9-A346-C9A033A8C9B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2084D9-1F3A-48C7-B35F-156733A66A2D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1A103F-DE3E-420F-8796-50514F0CDD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26182B-6FBF-4753-A823-9A2C610525FC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050B32-81B3-4E12-AF5B-90E5417E7D9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290151-92C2-4A15-B222-279A53152CD4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596556-BB7C-4CC6-A0C0-36E299BCA68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2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435102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031ED9-119F-4C6F-B215-827B01E2E64E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0621A7-B137-4377-AEF4-0FF0D405BB1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1CDEAB-743E-479F-A106-95CB94D745C6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3DC775-7921-4C1B-818C-149039E3C8A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2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B95DC1A-E499-4FB1-8B57-0A910B2ADC59}" type="datetimeFigureOut">
              <a:rPr lang="en-US"/>
              <a:pPr>
                <a:defRPr/>
              </a:pPr>
              <a:t>12/6/2011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2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762196E9-BE75-4AF4-B05A-1CED6DECFD7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123" name="Title 1"/>
          <p:cNvSpPr>
            <a:spLocks noGrp="1"/>
          </p:cNvSpPr>
          <p:nvPr>
            <p:ph type="ctrTitle"/>
          </p:nvPr>
        </p:nvSpPr>
        <p:spPr>
          <a:xfrm>
            <a:off x="0" y="1428750"/>
            <a:ext cx="9144000" cy="5429250"/>
          </a:xfrm>
        </p:spPr>
        <p:txBody>
          <a:bodyPr/>
          <a:lstStyle/>
          <a:p>
            <a:pPr eaLnBrk="1" hangingPunct="1"/>
            <a:r>
              <a:rPr lang="nl-BE" sz="4800" b="1" dirty="0" smtClean="0">
                <a:solidFill>
                  <a:schemeClr val="accent6">
                    <a:lumMod val="75000"/>
                  </a:schemeClr>
                </a:solidFill>
              </a:rPr>
              <a:t>Latest developments in the </a:t>
            </a:r>
            <a:r>
              <a:rPr lang="nl-BE" sz="48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nl-BE" sz="48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nl-BE" sz="4800" b="1" dirty="0" smtClean="0">
                <a:solidFill>
                  <a:schemeClr val="accent6">
                    <a:lumMod val="75000"/>
                  </a:schemeClr>
                </a:solidFill>
              </a:rPr>
              <a:t>EU </a:t>
            </a:r>
            <a:r>
              <a:rPr lang="nl-BE" sz="4800" b="1" dirty="0" smtClean="0">
                <a:solidFill>
                  <a:schemeClr val="accent6">
                    <a:lumMod val="75000"/>
                  </a:schemeClr>
                </a:solidFill>
              </a:rPr>
              <a:t>financial services legislation</a:t>
            </a:r>
            <a:r>
              <a:rPr lang="nl-BE" sz="3600" dirty="0" smtClean="0">
                <a:solidFill>
                  <a:schemeClr val="tx2"/>
                </a:solidFill>
              </a:rPr>
              <a:t/>
            </a:r>
            <a:br>
              <a:rPr lang="nl-BE" sz="3600" dirty="0" smtClean="0">
                <a:solidFill>
                  <a:schemeClr val="tx2"/>
                </a:solidFill>
              </a:rPr>
            </a:br>
            <a:r>
              <a:rPr lang="nl-BE" sz="3600" dirty="0" smtClean="0">
                <a:solidFill>
                  <a:schemeClr val="tx2"/>
                </a:solidFill>
              </a:rPr>
              <a:t/>
            </a:r>
            <a:br>
              <a:rPr lang="nl-BE" sz="3600" dirty="0" smtClean="0">
                <a:solidFill>
                  <a:schemeClr val="tx2"/>
                </a:solidFill>
              </a:rPr>
            </a:br>
            <a:r>
              <a:rPr lang="nl-BE" sz="2800" dirty="0" smtClean="0">
                <a:solidFill>
                  <a:schemeClr val="tx2"/>
                </a:solidFill>
              </a:rPr>
              <a:t>Viktorija Proskurovska, EBF Adviser</a:t>
            </a:r>
            <a:br>
              <a:rPr lang="nl-BE" sz="2800" dirty="0" smtClean="0">
                <a:solidFill>
                  <a:schemeClr val="tx2"/>
                </a:solidFill>
              </a:rPr>
            </a:br>
            <a:r>
              <a:rPr lang="nl-BE" sz="2800" dirty="0" smtClean="0">
                <a:solidFill>
                  <a:schemeClr val="tx2"/>
                </a:solidFill>
              </a:rPr>
              <a:t> </a:t>
            </a:r>
            <a:br>
              <a:rPr lang="nl-BE" sz="2800" dirty="0" smtClean="0">
                <a:solidFill>
                  <a:schemeClr val="tx2"/>
                </a:solidFill>
              </a:rPr>
            </a:br>
            <a:r>
              <a:rPr lang="nl-BE" sz="2800" dirty="0" smtClean="0">
                <a:solidFill>
                  <a:schemeClr val="tx2"/>
                </a:solidFill>
              </a:rPr>
              <a:t>22</a:t>
            </a:r>
            <a:r>
              <a:rPr lang="nl-BE" sz="2800" baseline="30000" dirty="0" smtClean="0">
                <a:solidFill>
                  <a:schemeClr val="tx2"/>
                </a:solidFill>
              </a:rPr>
              <a:t>nd</a:t>
            </a:r>
            <a:r>
              <a:rPr lang="nl-BE" sz="2800" dirty="0" smtClean="0">
                <a:solidFill>
                  <a:schemeClr val="tx2"/>
                </a:solidFill>
              </a:rPr>
              <a:t> edition </a:t>
            </a:r>
            <a:br>
              <a:rPr lang="nl-BE" sz="2800" dirty="0" smtClean="0">
                <a:solidFill>
                  <a:schemeClr val="tx2"/>
                </a:solidFill>
              </a:rPr>
            </a:br>
            <a:r>
              <a:rPr lang="nl-BE" sz="2800" dirty="0" smtClean="0">
                <a:solidFill>
                  <a:schemeClr val="tx2"/>
                </a:solidFill>
              </a:rPr>
              <a:t>Brussels, 8 December 2011</a:t>
            </a:r>
            <a:endParaRPr lang="en-US" sz="3600" dirty="0" smtClean="0">
              <a:solidFill>
                <a:schemeClr val="tx2"/>
              </a:solidFill>
            </a:endParaRPr>
          </a:p>
        </p:txBody>
      </p:sp>
      <p:pic>
        <p:nvPicPr>
          <p:cNvPr id="5124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5125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5126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4000" b="1" dirty="0" smtClean="0">
                <a:solidFill>
                  <a:schemeClr val="accent6">
                    <a:lumMod val="75000"/>
                  </a:schemeClr>
                </a:solidFill>
              </a:rPr>
              <a:t>CRD 4 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(2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4339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179512" y="1556792"/>
            <a:ext cx="8784976" cy="477053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spcBef>
                <a:spcPts val="1200"/>
              </a:spcBef>
              <a:spcAft>
                <a:spcPts val="1200"/>
              </a:spcAft>
            </a:pP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proposal seeks to reduce </a:t>
            </a:r>
            <a:r>
              <a:rPr lang="en-GB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reliance </a:t>
            </a:r>
            <a:r>
              <a:rPr lang="en-GB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by credit institutions on external credit ratings 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by: 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400" dirty="0" smtClean="0">
                <a:solidFill>
                  <a:schemeClr val="tx2"/>
                </a:solidFill>
                <a:latin typeface="+mn-lt"/>
              </a:rPr>
              <a:t>requiring that all banks' investment decisions are based not only on ratings but also on their own </a:t>
            </a:r>
            <a:r>
              <a:rPr lang="en-GB" sz="2400" b="1" dirty="0" smtClean="0">
                <a:solidFill>
                  <a:schemeClr val="tx2"/>
                </a:solidFill>
                <a:latin typeface="+mn-lt"/>
              </a:rPr>
              <a:t>internal credit opinion</a:t>
            </a:r>
            <a:r>
              <a:rPr lang="en-GB" sz="2400" dirty="0" smtClean="0">
                <a:solidFill>
                  <a:schemeClr val="tx2"/>
                </a:solidFill>
                <a:latin typeface="+mn-lt"/>
              </a:rPr>
              <a:t>, 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400" dirty="0" smtClean="0">
                <a:solidFill>
                  <a:schemeClr val="tx2"/>
                </a:solidFill>
                <a:latin typeface="+mn-lt"/>
              </a:rPr>
              <a:t>banks with a material number of exposures in a given portfolio develop </a:t>
            </a:r>
            <a:r>
              <a:rPr lang="en-GB" sz="2400" b="1" dirty="0" smtClean="0">
                <a:solidFill>
                  <a:schemeClr val="tx2"/>
                </a:solidFill>
                <a:latin typeface="+mn-lt"/>
              </a:rPr>
              <a:t>internal ratings </a:t>
            </a:r>
            <a:r>
              <a:rPr lang="en-GB" sz="2400" dirty="0" smtClean="0">
                <a:solidFill>
                  <a:schemeClr val="tx2"/>
                </a:solidFill>
                <a:latin typeface="+mn-lt"/>
              </a:rPr>
              <a:t>for that portfolio instead of relying on external ratings for the calculation of their capital requirements</a:t>
            </a:r>
          </a:p>
          <a:p>
            <a:pPr algn="just">
              <a:spcBef>
                <a:spcPts val="1200"/>
              </a:spcBef>
              <a:spcAft>
                <a:spcPts val="1200"/>
              </a:spcAft>
              <a:buClr>
                <a:schemeClr val="accent6">
                  <a:lumMod val="75000"/>
                </a:schemeClr>
              </a:buClr>
            </a:pP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Both legal instruments form a package and </a:t>
            </a:r>
            <a:r>
              <a:rPr lang="en-GB" sz="2400" i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should be considered together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. The proposal is accompanied by an impact assessment which demonstrates that </a:t>
            </a:r>
            <a:r>
              <a:rPr lang="en-GB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this reform will significantly reduce the probability of a systemic banking crisis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4000" b="1" dirty="0" smtClean="0">
                <a:solidFill>
                  <a:schemeClr val="accent6">
                    <a:lumMod val="75000"/>
                  </a:schemeClr>
                </a:solidFill>
              </a:rPr>
              <a:t>SIFIs 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(1)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4339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0" y="1556793"/>
            <a:ext cx="9144000" cy="384720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1">
              <a:spcBef>
                <a:spcPts val="600"/>
              </a:spcBef>
              <a:spcAft>
                <a:spcPts val="1200"/>
              </a:spcAft>
              <a:buClr>
                <a:srgbClr val="F46424"/>
              </a:buClr>
              <a:defRPr/>
            </a:pPr>
            <a:r>
              <a:rPr lang="en-GB" sz="2800" b="1" u="sng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19-Jul-2011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FSB and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BCBS announce a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consultation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on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proposed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measures to address the systemic and moral hazard risks posed by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SIFIs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800" dirty="0" smtClean="0">
                <a:solidFill>
                  <a:schemeClr val="tx2"/>
                </a:solidFill>
                <a:latin typeface="+mn-lt"/>
              </a:rPr>
              <a:t>Effective </a:t>
            </a:r>
            <a:r>
              <a:rPr lang="en-GB" sz="2800" dirty="0" smtClean="0">
                <a:solidFill>
                  <a:schemeClr val="tx2"/>
                </a:solidFill>
                <a:latin typeface="+mn-lt"/>
              </a:rPr>
              <a:t>Resolution of Systemically Important Financial Institutions; 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800" dirty="0" smtClean="0">
                <a:solidFill>
                  <a:schemeClr val="tx2"/>
                </a:solidFill>
                <a:latin typeface="+mn-lt"/>
              </a:rPr>
              <a:t>Global </a:t>
            </a:r>
            <a:r>
              <a:rPr lang="en-GB" sz="2800" dirty="0" smtClean="0">
                <a:solidFill>
                  <a:schemeClr val="tx2"/>
                </a:solidFill>
                <a:latin typeface="+mn-lt"/>
              </a:rPr>
              <a:t>Systemically Important Banks: Assessment Methodology and the Additional Loss Absorbency Requirement.</a:t>
            </a:r>
            <a:endParaRPr lang="en-GB" sz="2800" dirty="0" smtClean="0">
              <a:solidFill>
                <a:schemeClr val="tx2"/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4000" b="1" dirty="0" smtClean="0">
                <a:solidFill>
                  <a:schemeClr val="accent6">
                    <a:lumMod val="75000"/>
                  </a:schemeClr>
                </a:solidFill>
              </a:rPr>
              <a:t>SIFIs 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(2)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4339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0" y="1556793"/>
            <a:ext cx="8964488" cy="435503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1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</a:pPr>
            <a:r>
              <a:rPr lang="en-GB" sz="2800" b="1" u="sng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06-Oct-2011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FSB consults on a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common template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for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Global Systemically Important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Banks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(G-SIBs).</a:t>
            </a:r>
            <a:endParaRPr lang="en-GB" sz="28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 marL="0" lvl="1" algn="just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</a:pP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aim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to strengthen the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framework for assessing potential systemic risks.</a:t>
            </a:r>
          </a:p>
          <a:p>
            <a:pPr marL="0" lvl="1" algn="just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</a:pPr>
            <a:endParaRPr lang="en-GB" sz="28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 marL="0" lvl="1" algn="just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</a:pP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consultation presents the views on a set of options and proposals to improve the data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on: </a:t>
            </a:r>
          </a:p>
          <a:p>
            <a:pPr marL="514350" lvl="1" indent="-514350" algn="just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  <a:buAutoNum type="alphaLcParenBoth"/>
            </a:pP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linkages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between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G-SIBs,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and </a:t>
            </a:r>
            <a:endParaRPr lang="en-GB" sz="28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 marL="514350" lvl="1" indent="-514350" algn="just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  <a:buAutoNum type="alphaLcParenBoth"/>
            </a:pP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their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exposures and funding dependencies.</a:t>
            </a:r>
            <a:endParaRPr lang="en-US" sz="2400" dirty="0" smtClean="0">
              <a:solidFill>
                <a:srgbClr val="1F497D"/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4000" b="1" dirty="0" smtClean="0">
                <a:solidFill>
                  <a:schemeClr val="accent6">
                    <a:lumMod val="75000"/>
                  </a:schemeClr>
                </a:solidFill>
              </a:rPr>
              <a:t>SIFIs 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(3)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3315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251521" y="0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13316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13317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0" y="1412777"/>
            <a:ext cx="8892480" cy="443198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1">
              <a:spcBef>
                <a:spcPts val="600"/>
              </a:spcBef>
              <a:spcAft>
                <a:spcPts val="600"/>
              </a:spcAft>
              <a:buClr>
                <a:srgbClr val="F46424"/>
              </a:buClr>
            </a:pPr>
            <a:r>
              <a:rPr lang="en-GB" sz="2800" b="1" u="sng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04-Nov-2011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FSB announces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policy measures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to address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SIFIs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 and names initial group of 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G-SIFIs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.</a:t>
            </a:r>
          </a:p>
          <a:p>
            <a:pPr marL="0" lvl="1" algn="just">
              <a:spcBef>
                <a:spcPts val="600"/>
              </a:spcBef>
              <a:spcAft>
                <a:spcPts val="600"/>
              </a:spcAft>
              <a:buClr>
                <a:srgbClr val="F46424"/>
              </a:buClr>
            </a:pPr>
            <a:r>
              <a:rPr lang="en-US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aim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to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address the risks to the global financial system from SIFIs, and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to set the timeline for implementation of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these measures. </a:t>
            </a:r>
            <a:endParaRPr lang="en-US" sz="28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 marL="0" lvl="1" algn="just">
              <a:spcBef>
                <a:spcPts val="600"/>
              </a:spcBef>
              <a:spcAft>
                <a:spcPts val="600"/>
              </a:spcAft>
              <a:buClr>
                <a:srgbClr val="F46424"/>
              </a:buClr>
            </a:pPr>
            <a:endParaRPr lang="en-US" sz="28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 marL="0" lvl="1" algn="just">
              <a:spcBef>
                <a:spcPts val="600"/>
              </a:spcBef>
              <a:spcAft>
                <a:spcPts val="600"/>
              </a:spcAft>
              <a:buClr>
                <a:srgbClr val="F46424"/>
              </a:buClr>
            </a:pP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Specific measures focus on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G-SIFIs</a:t>
            </a:r>
            <a:r>
              <a:rPr lang="en-US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to reflect the greater risks that these institutions pose to the global financial system.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4000" b="1" dirty="0" smtClean="0">
                <a:solidFill>
                  <a:schemeClr val="accent6">
                    <a:lumMod val="75000"/>
                  </a:schemeClr>
                </a:solidFill>
              </a:rPr>
              <a:t>SIFIs 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(4)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3315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251521" y="0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0" y="1412777"/>
            <a:ext cx="9144000" cy="51347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1" algn="just">
              <a:spcBef>
                <a:spcPts val="0"/>
              </a:spcBef>
              <a:spcAft>
                <a:spcPts val="200"/>
              </a:spcAft>
              <a:buClr>
                <a:srgbClr val="F46424"/>
              </a:buClr>
            </a:pPr>
            <a:r>
              <a:rPr lang="en-US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policy measures comprise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A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new international standard to strengthen authorities’ powers to resolve failing financial firms; 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 Requirements for resolvability assessments, recovery and resolution plans and institution-specific cross-border cooperation agreements for G-SIFIs;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 Requirements for additional loss absorption capacity above the Basel III minimum for G-SIBs;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 More intensive and effective supervision through stronger supervisory mandates, and higher supervisory expectations for risk management functions, risk data aggregation capabilities, risk governance and internal controls.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4000" b="1" dirty="0" smtClean="0">
                <a:solidFill>
                  <a:schemeClr val="accent6">
                    <a:lumMod val="75000"/>
                  </a:schemeClr>
                </a:solidFill>
              </a:rPr>
              <a:t>SIFIs 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(5)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3315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251521" y="0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0" y="1333411"/>
            <a:ext cx="9144000" cy="521681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policy measures are set out in the following documents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</a:t>
            </a:r>
          </a:p>
          <a:p>
            <a:pPr marL="342900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400" dirty="0" smtClean="0">
                <a:solidFill>
                  <a:schemeClr val="tx2"/>
                </a:solidFill>
                <a:latin typeface="+mn-lt"/>
              </a:rPr>
              <a:t>Key attributes of effective resolution regimes for financial institutions; </a:t>
            </a:r>
          </a:p>
          <a:p>
            <a:pPr marL="342900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400" dirty="0" smtClean="0">
                <a:solidFill>
                  <a:schemeClr val="tx2"/>
                </a:solidFill>
                <a:latin typeface="+mn-lt"/>
              </a:rPr>
              <a:t>G-SIB: assessment methodology and the additional loss absorbency requirement; and </a:t>
            </a:r>
          </a:p>
          <a:p>
            <a:pPr marL="342900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400" dirty="0" smtClean="0">
                <a:solidFill>
                  <a:schemeClr val="tx2"/>
                </a:solidFill>
                <a:latin typeface="+mn-lt"/>
              </a:rPr>
              <a:t>Intensity and effectiveness of SIFI supervision. 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endParaRPr lang="en-GB" sz="28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FSB identifies the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initial group of 29 G-SIFIs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for which the resolution-related requirements will need to be met by end-2012. The list will be updated each November.</a:t>
            </a:r>
          </a:p>
          <a:p>
            <a:pPr>
              <a:spcBef>
                <a:spcPts val="0"/>
              </a:spcBef>
            </a:pPr>
            <a:endParaRPr lang="en-US" sz="28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4000" b="1" dirty="0" smtClean="0">
                <a:solidFill>
                  <a:schemeClr val="accent6">
                    <a:lumMod val="75000"/>
                  </a:schemeClr>
                </a:solidFill>
              </a:rPr>
              <a:t>SIFIs 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(6)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3315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251521" y="0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0" y="1412777"/>
            <a:ext cx="9144000" cy="50167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GB" sz="2800" b="1" u="sng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04-Nov-2011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BCBS issued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final rules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for 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G-SIBs.</a:t>
            </a:r>
            <a:endParaRPr lang="en-GB" sz="2800" b="1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They set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out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 framework for assessment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methodology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of: </a:t>
            </a:r>
          </a:p>
          <a:p>
            <a:pPr marL="971550" lvl="1" indent="-514350">
              <a:spcBef>
                <a:spcPts val="0"/>
              </a:spcBef>
              <a:spcAft>
                <a:spcPts val="600"/>
              </a:spcAft>
              <a:buClr>
                <a:schemeClr val="accent6">
                  <a:lumMod val="75000"/>
                </a:schemeClr>
              </a:buClr>
              <a:buAutoNum type="alphaLcParenBoth"/>
            </a:pP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global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systemic importance, </a:t>
            </a:r>
            <a:endParaRPr lang="en-US" sz="24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 marL="971550" lvl="1" indent="-514350">
              <a:spcBef>
                <a:spcPts val="0"/>
              </a:spcBef>
              <a:spcAft>
                <a:spcPts val="600"/>
              </a:spcAft>
              <a:buClr>
                <a:schemeClr val="accent6">
                  <a:lumMod val="75000"/>
                </a:schemeClr>
              </a:buClr>
              <a:buAutoNum type="alphaLcParenBoth"/>
            </a:pP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magnitude of additional loss absorbency that G-SIBs should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have, and </a:t>
            </a:r>
          </a:p>
          <a:p>
            <a:pPr marL="971550" lvl="1" indent="-514350">
              <a:spcBef>
                <a:spcPts val="0"/>
              </a:spcBef>
              <a:spcAft>
                <a:spcPts val="600"/>
              </a:spcAft>
              <a:buClr>
                <a:schemeClr val="accent6">
                  <a:lumMod val="75000"/>
                </a:schemeClr>
              </a:buClr>
              <a:buAutoNum type="alphaLcParenBoth"/>
            </a:pP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arrangements by which the requirement will be phased in.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</a:t>
            </a:r>
            <a:r>
              <a:rPr lang="en-US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aim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</a:t>
            </a:r>
            <a:endParaRPr lang="en-US" sz="28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to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deal with the cross-border negative externalities created by G-SIBs which current regulatory policies do not fully address,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to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enhance the going-concern loss absorbency of G-SIBs and to reduce the probability of their failure. </a:t>
            </a:r>
            <a:endParaRPr lang="en-US" sz="2400" dirty="0" smtClean="0">
              <a:solidFill>
                <a:schemeClr val="tx2"/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4000" b="1" dirty="0" smtClean="0">
                <a:solidFill>
                  <a:schemeClr val="accent6">
                    <a:lumMod val="75000"/>
                  </a:schemeClr>
                </a:solidFill>
              </a:rPr>
              <a:t>SIFIs 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(7)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3315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251521" y="0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0" y="1340768"/>
            <a:ext cx="9144000" cy="522194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spcBef>
                <a:spcPts val="0"/>
              </a:spcBef>
              <a:spcAft>
                <a:spcPts val="200"/>
              </a:spcAft>
            </a:pP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</a:t>
            </a:r>
            <a:r>
              <a:rPr lang="en-US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assessment methodology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for G-SIBs is based on an </a:t>
            </a:r>
            <a:r>
              <a:rPr lang="en-US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indicator-based approach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and comprises:</a:t>
            </a:r>
          </a:p>
          <a:p>
            <a:pPr marL="800100" lvl="2" indent="-342900">
              <a:spcAft>
                <a:spcPts val="6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200" dirty="0" smtClean="0">
                <a:solidFill>
                  <a:schemeClr val="tx2"/>
                </a:solidFill>
                <a:latin typeface="+mn-lt"/>
              </a:rPr>
              <a:t>size, interconnectedness, complexity;</a:t>
            </a:r>
          </a:p>
          <a:p>
            <a:pPr marL="800100" lvl="2" indent="-342900">
              <a:spcAft>
                <a:spcPts val="6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200" dirty="0" smtClean="0">
                <a:solidFill>
                  <a:schemeClr val="tx2"/>
                </a:solidFill>
                <a:latin typeface="+mn-lt"/>
              </a:rPr>
              <a:t>lack of readily available substitutes or financial institution infrastructure, </a:t>
            </a:r>
          </a:p>
          <a:p>
            <a:pPr marL="800100" lvl="2" indent="-342900">
              <a:spcAft>
                <a:spcPts val="6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200" dirty="0" smtClean="0">
                <a:solidFill>
                  <a:schemeClr val="tx2"/>
                </a:solidFill>
                <a:latin typeface="+mn-lt"/>
              </a:rPr>
              <a:t>global (cross-jurisdictional) activity. </a:t>
            </a:r>
            <a:endParaRPr lang="en-US" sz="2200" dirty="0" smtClean="0">
              <a:solidFill>
                <a:schemeClr val="tx2"/>
              </a:solidFill>
              <a:latin typeface="+mn-lt"/>
            </a:endParaRPr>
          </a:p>
          <a:p>
            <a:pPr marL="800100" lvl="2" indent="-342900">
              <a:spcAft>
                <a:spcPts val="600"/>
              </a:spcAft>
              <a:buClr>
                <a:srgbClr val="F46424"/>
              </a:buClr>
            </a:pPr>
            <a:endParaRPr lang="en-US" sz="2200" dirty="0" smtClean="0">
              <a:solidFill>
                <a:schemeClr val="tx2"/>
              </a:solidFill>
              <a:latin typeface="+mn-lt"/>
            </a:endParaRPr>
          </a:p>
          <a:p>
            <a:pPr algn="just">
              <a:spcBef>
                <a:spcPts val="0"/>
              </a:spcBef>
              <a:spcAft>
                <a:spcPts val="200"/>
              </a:spcAft>
            </a:pP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</a:t>
            </a:r>
            <a:r>
              <a:rPr lang="en-US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additional loss absorbency requirements will range from 1% to 2.5% Common Equity Tier 1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(CET1) depending on a bank's systemic importance with an empty bucket of 3.5% CET1 as a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means 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to discourage banks from becoming even more systemically important. </a:t>
            </a:r>
          </a:p>
          <a:p>
            <a:pPr algn="just">
              <a:spcBef>
                <a:spcPts val="0"/>
              </a:spcBef>
              <a:spcAft>
                <a:spcPts val="200"/>
              </a:spcAft>
            </a:pP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higher loss absorbency requirements will have to be introduced </a:t>
            </a:r>
            <a:r>
              <a:rPr lang="en-US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by 1 January 2019</a:t>
            </a:r>
            <a:r>
              <a:rPr lang="en-US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.</a:t>
            </a:r>
            <a:endParaRPr lang="en-GB" sz="2000" dirty="0" smtClean="0">
              <a:solidFill>
                <a:schemeClr val="accent1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3200" b="1" dirty="0" smtClean="0">
                <a:solidFill>
                  <a:schemeClr val="accent6">
                    <a:lumMod val="75000"/>
                  </a:schemeClr>
                </a:solidFill>
              </a:rPr>
              <a:t>Access to bank accounts </a:t>
            </a:r>
          </a:p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3200" b="1" dirty="0" smtClean="0">
                <a:solidFill>
                  <a:schemeClr val="accent6">
                    <a:lumMod val="75000"/>
                  </a:schemeClr>
                </a:solidFill>
              </a:rPr>
              <a:t>for all citizens</a:t>
            </a:r>
            <a:endParaRPr lang="en-US" sz="32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3315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251521" y="0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0" y="1412777"/>
            <a:ext cx="9144000" cy="533992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en-GB" sz="2600" b="1" u="sng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18-Jul-2011</a:t>
            </a:r>
            <a:r>
              <a:rPr lang="en-GB" sz="26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</a:t>
            </a: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EC recommends </a:t>
            </a:r>
            <a:r>
              <a:rPr lang="en-US" sz="26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access to a basic payment </a:t>
            </a:r>
            <a:r>
              <a:rPr lang="en-US" sz="26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account</a:t>
            </a: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,</a:t>
            </a:r>
            <a:r>
              <a:rPr lang="en-US" sz="26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 </a:t>
            </a: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to promote financial and social inclusion for consumers across Europe. 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en-US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Key elements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</a:t>
            </a:r>
          </a:p>
          <a:p>
            <a:pPr marL="800100" lvl="2" indent="-342900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access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to a suitable payment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account;</a:t>
            </a:r>
            <a:endParaRPr lang="en-US" sz="2400" dirty="0" smtClean="0">
              <a:solidFill>
                <a:schemeClr val="tx2"/>
              </a:solidFill>
              <a:latin typeface="+mn-lt"/>
            </a:endParaRPr>
          </a:p>
          <a:p>
            <a:pPr marL="800100" lvl="2" indent="-342900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characteristics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of a basic payment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account;</a:t>
            </a:r>
            <a:endParaRPr lang="en-US" sz="2400" dirty="0" smtClean="0">
              <a:solidFill>
                <a:schemeClr val="tx2"/>
              </a:solidFill>
              <a:latin typeface="+mn-lt"/>
            </a:endParaRPr>
          </a:p>
          <a:p>
            <a:pPr marL="800100" lvl="2" indent="-342900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reasonable price; </a:t>
            </a:r>
            <a:endParaRPr lang="en-US" sz="2400" dirty="0" smtClean="0">
              <a:solidFill>
                <a:schemeClr val="tx2"/>
              </a:solidFill>
              <a:latin typeface="+mn-lt"/>
            </a:endParaRPr>
          </a:p>
          <a:p>
            <a:pPr marL="800100" lvl="2" indent="-342900">
              <a:spcBef>
                <a:spcPts val="0"/>
              </a:spcBef>
              <a:spcAft>
                <a:spcPts val="6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designated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Payment Services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Providers.</a:t>
            </a:r>
            <a:endParaRPr lang="en-US" sz="2400" dirty="0" smtClean="0">
              <a:solidFill>
                <a:schemeClr val="tx2"/>
              </a:solidFill>
              <a:latin typeface="+mn-lt"/>
            </a:endParaRP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EC encourages </a:t>
            </a: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MS’s </a:t>
            </a: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to launch campaigns raising public awareness on this issue.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en-US" sz="26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EC will assess the situation in one year's time </a:t>
            </a: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and propose any further measures as necessary, including legislative measures.</a:t>
            </a:r>
            <a:endParaRPr lang="en-GB" sz="2600" dirty="0" smtClean="0">
              <a:solidFill>
                <a:schemeClr val="accent1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extBox 22"/>
          <p:cNvSpPr txBox="1"/>
          <p:nvPr/>
        </p:nvSpPr>
        <p:spPr>
          <a:xfrm>
            <a:off x="0" y="292222"/>
            <a:ext cx="9144000" cy="707886"/>
          </a:xfrm>
          <a:prstGeom prst="rect">
            <a:avLst/>
          </a:prstGeom>
          <a:noFill/>
        </p:spPr>
        <p:txBody>
          <a:bodyPr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4000" b="1" dirty="0">
                <a:solidFill>
                  <a:schemeClr val="accent1"/>
                </a:solidFill>
                <a:latin typeface="Verdana" pitchFamily="34" charset="0"/>
              </a:rPr>
              <a:t>BANKING IN EUROPE</a:t>
            </a:r>
            <a:endParaRPr lang="en-US" sz="4000" b="1" dirty="0">
              <a:solidFill>
                <a:schemeClr val="accent1"/>
              </a:solidFill>
              <a:latin typeface="Verdana" pitchFamily="34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9460" name="Picture 25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7" name="Title 1"/>
          <p:cNvSpPr txBox="1">
            <a:spLocks/>
          </p:cNvSpPr>
          <p:nvPr/>
        </p:nvSpPr>
        <p:spPr>
          <a:xfrm>
            <a:off x="0" y="1428750"/>
            <a:ext cx="9144000" cy="5429250"/>
          </a:xfrm>
          <a:prstGeom prst="rect">
            <a:avLst/>
          </a:prstGeom>
        </p:spPr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nl-BE" sz="3600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Thank you for </a:t>
            </a:r>
            <a:r>
              <a:rPr lang="nl-BE" sz="3600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your </a:t>
            </a:r>
            <a:r>
              <a:rPr lang="nl-BE" sz="3600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attention!</a:t>
            </a:r>
            <a:r>
              <a:rPr lang="nl-BE" sz="3600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/>
            </a:r>
            <a:br>
              <a:rPr lang="nl-BE" sz="3600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</a:br>
            <a:r>
              <a:rPr lang="nl-BE" sz="3600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/>
            </a:r>
            <a:br>
              <a:rPr lang="nl-BE" sz="3600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</a:br>
            <a:r>
              <a:rPr lang="en-US" sz="3600" b="1" i="1" dirty="0" smtClean="0">
                <a:solidFill>
                  <a:schemeClr val="accent6">
                    <a:lumMod val="75000"/>
                  </a:schemeClr>
                </a:solidFill>
                <a:latin typeface="Monotype Corsiva" pitchFamily="66" charset="0"/>
              </a:rPr>
              <a:t>50 Years of Sound Banking Representation</a:t>
            </a:r>
            <a:endParaRPr lang="en-US" sz="3600" i="1" dirty="0">
              <a:solidFill>
                <a:schemeClr val="accent6">
                  <a:lumMod val="75000"/>
                </a:schemeClr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  <a:latin typeface="Monotype Corsiva" pitchFamily="66" charset="0"/>
              <a:ea typeface="+mj-ea"/>
              <a:cs typeface="+mj-cs"/>
            </a:endParaRPr>
          </a:p>
        </p:txBody>
      </p:sp>
      <p:grpSp>
        <p:nvGrpSpPr>
          <p:cNvPr id="19462" name="Group 14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6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7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8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19463" name="Group 38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40" name="Rectangle 39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41" name="Rectangle 40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42" name="Rectangle 41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43" name="Rectangle 42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44" name="Rectangle 43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45" name="Rectangle 44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46" name="Rectangle 45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35 Recent Developments</a:t>
            </a:r>
            <a:endParaRPr lang="nl-BE" sz="40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6147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6148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6149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8" name="Rectangle 17"/>
          <p:cNvSpPr/>
          <p:nvPr/>
        </p:nvSpPr>
        <p:spPr>
          <a:xfrm>
            <a:off x="251520" y="1700803"/>
            <a:ext cx="8572500" cy="415498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50000"/>
              </a:lnSpc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2800" dirty="0">
                <a:solidFill>
                  <a:schemeClr val="tx2"/>
                </a:solidFill>
                <a:latin typeface="Calibri" pitchFamily="34" charset="0"/>
              </a:rPr>
              <a:t> </a:t>
            </a:r>
            <a:r>
              <a:rPr lang="en-GB" sz="3200" dirty="0">
                <a:solidFill>
                  <a:schemeClr val="tx2"/>
                </a:solidFill>
                <a:latin typeface="Calibri" pitchFamily="34" charset="0"/>
              </a:rPr>
              <a:t>Banking regulation and supervision		</a:t>
            </a:r>
            <a:r>
              <a:rPr lang="en-GB" sz="3200" dirty="0" smtClean="0">
                <a:solidFill>
                  <a:schemeClr val="tx2"/>
                </a:solidFill>
                <a:latin typeface="Calibri" pitchFamily="34" charset="0"/>
              </a:rPr>
              <a:t>- 12 </a:t>
            </a:r>
            <a:r>
              <a:rPr lang="en-GB" sz="3200" dirty="0">
                <a:solidFill>
                  <a:schemeClr val="tx2"/>
                </a:solidFill>
                <a:latin typeface="Calibri" pitchFamily="34" charset="0"/>
              </a:rPr>
              <a:t>- </a:t>
            </a:r>
          </a:p>
          <a:p>
            <a:pPr>
              <a:lnSpc>
                <a:spcPct val="150000"/>
              </a:lnSpc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3200" dirty="0">
                <a:solidFill>
                  <a:schemeClr val="tx2"/>
                </a:solidFill>
                <a:latin typeface="Calibri" pitchFamily="34" charset="0"/>
              </a:rPr>
              <a:t> Financial markets and securities		</a:t>
            </a:r>
            <a:r>
              <a:rPr lang="en-GB" sz="3200" dirty="0" smtClean="0">
                <a:solidFill>
                  <a:schemeClr val="tx2"/>
                </a:solidFill>
                <a:latin typeface="Calibri" pitchFamily="34" charset="0"/>
              </a:rPr>
              <a:t>-   6 </a:t>
            </a:r>
            <a:r>
              <a:rPr lang="en-GB" sz="3200" dirty="0">
                <a:solidFill>
                  <a:schemeClr val="tx2"/>
                </a:solidFill>
                <a:latin typeface="Calibri" pitchFamily="34" charset="0"/>
              </a:rPr>
              <a:t>- </a:t>
            </a:r>
          </a:p>
          <a:p>
            <a:pPr>
              <a:lnSpc>
                <a:spcPct val="150000"/>
              </a:lnSpc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3200" dirty="0">
                <a:solidFill>
                  <a:schemeClr val="tx2"/>
                </a:solidFill>
                <a:latin typeface="Calibri" pitchFamily="34" charset="0"/>
              </a:rPr>
              <a:t> Retail financial services and </a:t>
            </a:r>
            <a:r>
              <a:rPr lang="en-GB" sz="3200" dirty="0" smtClean="0">
                <a:solidFill>
                  <a:schemeClr val="tx2"/>
                </a:solidFill>
                <a:latin typeface="Calibri" pitchFamily="34" charset="0"/>
              </a:rPr>
              <a:t>payments</a:t>
            </a:r>
            <a:r>
              <a:rPr lang="en-GB" sz="3200" dirty="0">
                <a:solidFill>
                  <a:schemeClr val="tx2"/>
                </a:solidFill>
                <a:latin typeface="Calibri" pitchFamily="34" charset="0"/>
              </a:rPr>
              <a:t>	-   </a:t>
            </a:r>
            <a:r>
              <a:rPr lang="en-GB" sz="3200" dirty="0" smtClean="0">
                <a:solidFill>
                  <a:schemeClr val="tx2"/>
                </a:solidFill>
                <a:latin typeface="Calibri" pitchFamily="34" charset="0"/>
              </a:rPr>
              <a:t>8 </a:t>
            </a:r>
            <a:r>
              <a:rPr lang="en-GB" sz="3200" dirty="0">
                <a:solidFill>
                  <a:schemeClr val="tx2"/>
                </a:solidFill>
                <a:latin typeface="Calibri" pitchFamily="34" charset="0"/>
              </a:rPr>
              <a:t>-</a:t>
            </a:r>
          </a:p>
          <a:p>
            <a:pPr>
              <a:lnSpc>
                <a:spcPct val="150000"/>
              </a:lnSpc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sz="3200" dirty="0">
                <a:solidFill>
                  <a:schemeClr val="tx2"/>
                </a:solidFill>
                <a:latin typeface="Calibri" pitchFamily="34" charset="0"/>
              </a:rPr>
              <a:t> Financial reporting and taxation		 -  </a:t>
            </a:r>
            <a:r>
              <a:rPr lang="en-GB" sz="3200" dirty="0" smtClean="0">
                <a:solidFill>
                  <a:schemeClr val="tx2"/>
                </a:solidFill>
                <a:latin typeface="Calibri" pitchFamily="34" charset="0"/>
              </a:rPr>
              <a:t>9 -</a:t>
            </a:r>
            <a:endParaRPr lang="en-GB" sz="3200" dirty="0">
              <a:solidFill>
                <a:schemeClr val="tx2"/>
              </a:solidFill>
              <a:latin typeface="Calibri" pitchFamily="34" charset="0"/>
            </a:endParaRPr>
          </a:p>
          <a:p>
            <a:pPr>
              <a:spcAft>
                <a:spcPts val="1200"/>
              </a:spcAft>
              <a:buClr>
                <a:srgbClr val="F46424"/>
              </a:buClr>
            </a:pPr>
            <a:endParaRPr lang="en-GB" sz="3200" dirty="0">
              <a:solidFill>
                <a:schemeClr val="tx2"/>
              </a:solidFill>
              <a:latin typeface="Calibri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4000" b="1" dirty="0">
                <a:solidFill>
                  <a:schemeClr val="accent6">
                    <a:lumMod val="75000"/>
                  </a:schemeClr>
                </a:solidFill>
              </a:rPr>
              <a:t>Banking </a:t>
            </a: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Regulation </a:t>
            </a:r>
            <a:b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&amp; Supervision </a:t>
            </a:r>
            <a:r>
              <a:rPr lang="nl-BE" sz="4000" dirty="0" smtClean="0">
                <a:solidFill>
                  <a:schemeClr val="accent6">
                    <a:lumMod val="75000"/>
                  </a:schemeClr>
                </a:solidFill>
              </a:rPr>
              <a:t>(1)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8195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8196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8197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20" name="TextBox 19"/>
          <p:cNvSpPr txBox="1"/>
          <p:nvPr/>
        </p:nvSpPr>
        <p:spPr>
          <a:xfrm>
            <a:off x="142875" y="1428751"/>
            <a:ext cx="8858250" cy="461664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EC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published final texts of the new proposals on capital requirements;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EC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brought a proposal to strengthen the resilience of the EU banking sector;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EBA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published the results of its 2011 EU-wide stress test;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EBA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published its Guidelines on Internal Governance (GL44);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EBA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published a Q&amp;A report on the Guidelines on Article 122a of the CRD;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FSB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and BCBS released consultation documents on measures to address systemically important financial institutions;</a:t>
            </a:r>
            <a:endParaRPr lang="en-US" sz="2400" dirty="0">
              <a:solidFill>
                <a:schemeClr val="tx2"/>
              </a:solidFill>
              <a:latin typeface="+mn-lt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4000" b="1" dirty="0">
                <a:solidFill>
                  <a:schemeClr val="accent6">
                    <a:lumMod val="75000"/>
                  </a:schemeClr>
                </a:solidFill>
              </a:rPr>
              <a:t>Banking </a:t>
            </a: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Regulation</a:t>
            </a:r>
            <a:b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 &amp; Supervision </a:t>
            </a:r>
            <a:r>
              <a:rPr lang="nl-BE" sz="4000" dirty="0" smtClean="0">
                <a:solidFill>
                  <a:schemeClr val="accent6">
                    <a:lumMod val="75000"/>
                  </a:schemeClr>
                </a:solidFill>
              </a:rPr>
              <a:t>(2)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8195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20" name="TextBox 19"/>
          <p:cNvSpPr txBox="1"/>
          <p:nvPr/>
        </p:nvSpPr>
        <p:spPr>
          <a:xfrm>
            <a:off x="0" y="1428751"/>
            <a:ext cx="9143999" cy="52937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FSB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issued consultation paper on a common template for Global Systemically Important Banks; 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FSB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announces policy measures to address systemically important financial institutions (SIFIs) and names initial group of global SIFIs; 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FSB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, IMF and BIS report on macro-prudential policy tools and frameworks; 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IMF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issued a policy paper “Modernizing the Framework for Fiscal Policy and Public Debt Sustainability Analysis”;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BCBS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issued final rules for global systemically important banks;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BCBS </a:t>
            </a:r>
            <a:r>
              <a:rPr lang="en-US" sz="2400" dirty="0" smtClean="0">
                <a:solidFill>
                  <a:schemeClr val="tx2"/>
                </a:solidFill>
                <a:latin typeface="+mn-lt"/>
              </a:rPr>
              <a:t>issued “Operational Risk - Supervisory Guidelines for the Advanced Measurement Approaches” and “Principles for the Sound Management of Operational Risk”.</a:t>
            </a:r>
            <a:endParaRPr lang="en-US" sz="2400" dirty="0">
              <a:solidFill>
                <a:schemeClr val="tx2"/>
              </a:solidFill>
              <a:latin typeface="+mn-lt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4000" b="1" dirty="0">
                <a:solidFill>
                  <a:schemeClr val="accent6">
                    <a:lumMod val="75000"/>
                  </a:schemeClr>
                </a:solidFill>
              </a:rPr>
              <a:t>Financial </a:t>
            </a: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Markets &amp; Securities</a:t>
            </a:r>
            <a:endParaRPr lang="en-US" sz="40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9219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9220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9221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35496" y="1412778"/>
            <a:ext cx="9001125" cy="532453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dirty="0" smtClean="0">
                <a:solidFill>
                  <a:schemeClr val="tx2"/>
                </a:solidFill>
                <a:latin typeface="+mn-lt"/>
              </a:rPr>
              <a:t>EC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adopted proposals for a Directive on markets in financial instruments repealing Directive 2004/39/EC of the European Parliament and of the Council, and proposals for a Regulation on markets in financial instruments and amending Regulation [EMIR] on OTC derivatives, central counterparties and trade repositories;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EC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adopted proposals for a Regulation on insider dealing and market manipulation (market abuse), and proposals for a Directive on criminal sanctions for insider dealing and market manipulation; 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ESMA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published an updated list of registered and certified Credit Rating Agencies;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ESMA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launched consultation on Regulatory technical standards on the information to be provided to ESMA by a Credit Rating Agency in its application for registration and certification and for the assessment of its systemic importance;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ESMA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launched consultation on Regulatory technical standards on the assessment of compliance of credit rating methodologies with the requirements set out in Article 8(3) of Regulation (EC) No 1060/2009;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ESMA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published an updated list of measures adopted by competent authorities on short selling.</a:t>
            </a:r>
            <a:endParaRPr lang="en-US" dirty="0">
              <a:solidFill>
                <a:schemeClr val="tx2"/>
              </a:solidFill>
              <a:latin typeface="+mn-lt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4000" b="1" dirty="0">
                <a:solidFill>
                  <a:schemeClr val="accent6">
                    <a:lumMod val="75000"/>
                  </a:schemeClr>
                </a:solidFill>
              </a:rPr>
              <a:t>Retail </a:t>
            </a: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Financial Services </a:t>
            </a:r>
            <a:b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&amp; Payments</a:t>
            </a:r>
            <a:endParaRPr lang="en-US" sz="40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0243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10244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10245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0" y="1412776"/>
            <a:ext cx="9144000" cy="532453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EC launched consultation on a new European regime for venture capital;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EC recommended access to basic and affordable bank accounts for all citizens;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 EC called for tender for a study on the impact of Directive 2007/64/EC on payment services in the internal market and on the application of Regulation (EC) No 924/2009 on cross-border payments in the Community;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 EC wants more consumers and other payment users to serve on the board of Expert Group on payments;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 EC seeks criminal sanctions for insider dealing and market manipulation to improve deterrence and market integrity;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 EIOPA launched consultation on the Proposal for Guidelines on Own Risk and Solvency Assessment (Solvency II);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 EIOPA launched consultation on the Guidelines on Complaints-Handling by Insurance Undertakings;</a:t>
            </a:r>
          </a:p>
          <a:p>
            <a:pPr marL="342900" lvl="1" indent="-34290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 FSB launched consultation on “Principles for Sound Residential Mortgage Underwriting Practices”.</a:t>
            </a:r>
            <a:endParaRPr lang="en-US" dirty="0">
              <a:solidFill>
                <a:schemeClr val="tx2"/>
              </a:solidFill>
              <a:latin typeface="+mn-lt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4000" b="1" dirty="0">
                <a:solidFill>
                  <a:schemeClr val="accent6">
                    <a:lumMod val="75000"/>
                  </a:schemeClr>
                </a:solidFill>
              </a:rPr>
              <a:t>Financial Reporting </a:t>
            </a: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&amp; Taxation</a:t>
            </a:r>
            <a:endParaRPr lang="en-US" sz="40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1267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1282" name="Rectangle 18"/>
          <p:cNvSpPr>
            <a:spLocks noChangeArrowheads="1"/>
          </p:cNvSpPr>
          <p:nvPr/>
        </p:nvSpPr>
        <p:spPr bwMode="auto">
          <a:xfrm>
            <a:off x="0" y="1340768"/>
            <a:ext cx="9144000" cy="4924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342900" lvl="1" indent="-342900" eaLnBrk="0" hangingPunct="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GB" dirty="0" smtClean="0">
                <a:solidFill>
                  <a:schemeClr val="tx2"/>
                </a:solidFill>
                <a:latin typeface="+mn-lt"/>
              </a:rPr>
              <a:t>EC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presented a proposal for a financial transaction tax in the 27 Member States of the European Union;</a:t>
            </a:r>
            <a:endParaRPr lang="en-GB" dirty="0" smtClean="0">
              <a:solidFill>
                <a:schemeClr val="tx2"/>
              </a:solidFill>
              <a:latin typeface="+mn-lt"/>
            </a:endParaRPr>
          </a:p>
          <a:p>
            <a:pPr marL="342900" lvl="1" indent="-342900" eaLnBrk="0" hangingPunct="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EC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proposed revision of the Accounting Directives to simplify and improve daily accounting life for SMEs</a:t>
            </a:r>
          </a:p>
          <a:p>
            <a:pPr marL="342900" lvl="1" indent="-342900" eaLnBrk="0" hangingPunct="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EBA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published a revision of the common reporting framework; </a:t>
            </a:r>
          </a:p>
          <a:p>
            <a:pPr marL="342900" lvl="1" indent="-342900" eaLnBrk="0" hangingPunct="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EBA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published follow-up review of banks’ transparency in their 2010 Pillar 3 reports;</a:t>
            </a:r>
          </a:p>
          <a:p>
            <a:pPr marL="342900" lvl="1" indent="-342900" eaLnBrk="0" hangingPunct="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EBA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issued two consultation papers (CP46 and CP47) on guidelines for data collection on bank remuneration practices;</a:t>
            </a:r>
          </a:p>
          <a:p>
            <a:pPr marL="342900" lvl="1" indent="-342900" eaLnBrk="0" hangingPunct="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ESMA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launched a consultation on the considerations of materiality in financial reporting;</a:t>
            </a:r>
          </a:p>
          <a:p>
            <a:pPr marL="342900" lvl="1" indent="-342900" eaLnBrk="0" hangingPunct="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EIOPA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launched consultation on the Solvency II XBRL Taxonomy;</a:t>
            </a:r>
          </a:p>
          <a:p>
            <a:pPr marL="342900" lvl="1" indent="-342900" eaLnBrk="0" hangingPunct="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CPSS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published report on OTC derivatives data reporting and aggregation consultative requirements;</a:t>
            </a:r>
          </a:p>
          <a:p>
            <a:pPr marL="342900" lvl="1" indent="-342900" eaLnBrk="0" hangingPunct="0">
              <a:spcAft>
                <a:spcPts val="1200"/>
              </a:spcAft>
              <a:buClr>
                <a:srgbClr val="F46424"/>
              </a:buClr>
              <a:buFont typeface="Wingdings" pitchFamily="2" charset="2"/>
              <a:buChar char="§"/>
            </a:pPr>
            <a:r>
              <a:rPr lang="en-US" dirty="0" smtClean="0">
                <a:solidFill>
                  <a:schemeClr val="tx2"/>
                </a:solidFill>
                <a:latin typeface="+mn-lt"/>
              </a:rPr>
              <a:t>BCBS </a:t>
            </a:r>
            <a:r>
              <a:rPr lang="en-US" dirty="0" smtClean="0">
                <a:solidFill>
                  <a:schemeClr val="tx2"/>
                </a:solidFill>
                <a:latin typeface="+mn-lt"/>
              </a:rPr>
              <a:t>issued “Pillar 3 disclosure requirements for remuneration - final document”.</a:t>
            </a:r>
            <a:endParaRPr lang="en-US" dirty="0">
              <a:solidFill>
                <a:schemeClr val="tx2"/>
              </a:solidFill>
              <a:latin typeface="+mn-lt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4000" b="1" dirty="0" smtClean="0">
                <a:solidFill>
                  <a:schemeClr val="accent6">
                    <a:lumMod val="75000"/>
                  </a:schemeClr>
                </a:solidFill>
              </a:rPr>
              <a:t>Focus of the Presentation</a:t>
            </a:r>
            <a:endParaRPr lang="en-US" sz="40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2291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12292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12293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8" name="TextBox 17"/>
          <p:cNvSpPr txBox="1"/>
          <p:nvPr/>
        </p:nvSpPr>
        <p:spPr>
          <a:xfrm>
            <a:off x="179512" y="2060848"/>
            <a:ext cx="8748464" cy="218521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514350" lvl="1" indent="-514350">
              <a:spcBef>
                <a:spcPts val="600"/>
              </a:spcBef>
              <a:spcAft>
                <a:spcPts val="600"/>
              </a:spcAft>
              <a:buClr>
                <a:srgbClr val="F46424"/>
              </a:buClr>
              <a:buFont typeface="+mj-lt"/>
              <a:buAutoNum type="arabicPeriod"/>
              <a:defRPr/>
            </a:pPr>
            <a:r>
              <a:rPr lang="en-GB" sz="32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 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Commission proposals on </a:t>
            </a:r>
            <a:r>
              <a:rPr lang="en-US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Capital Requirements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;</a:t>
            </a:r>
            <a:endParaRPr lang="en-GB" sz="2800" dirty="0" smtClean="0">
              <a:solidFill>
                <a:srgbClr val="FF0000"/>
              </a:solidFill>
              <a:latin typeface="+mn-lt"/>
            </a:endParaRPr>
          </a:p>
          <a:p>
            <a:pPr marL="514350" lvl="1" indent="-514350">
              <a:spcBef>
                <a:spcPts val="600"/>
              </a:spcBef>
              <a:spcAft>
                <a:spcPts val="600"/>
              </a:spcAft>
              <a:buClr>
                <a:srgbClr val="F46424"/>
              </a:buClr>
              <a:buFont typeface="+mj-lt"/>
              <a:buAutoNum type="arabicPeriod"/>
              <a:defRPr/>
            </a:pPr>
            <a:r>
              <a:rPr lang="en-GB" sz="2800" dirty="0" smtClean="0">
                <a:solidFill>
                  <a:srgbClr val="FF0000"/>
                </a:solidFill>
                <a:latin typeface="+mn-lt"/>
              </a:rPr>
              <a:t> 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Systemically Important Financial Institutions (</a:t>
            </a:r>
            <a:r>
              <a:rPr lang="en-GB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SIFIs</a:t>
            </a:r>
            <a:r>
              <a:rPr lang="en-GB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);</a:t>
            </a:r>
            <a:endParaRPr lang="en-GB" sz="2800" dirty="0" smtClean="0">
              <a:solidFill>
                <a:srgbClr val="FF0000"/>
              </a:solidFill>
              <a:latin typeface="+mn-lt"/>
            </a:endParaRPr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Clr>
                <a:schemeClr val="accent6">
                  <a:lumMod val="75000"/>
                </a:schemeClr>
              </a:buClr>
              <a:buFont typeface="+mj-lt"/>
              <a:buAutoNum type="arabicPeriod" startAt="3"/>
            </a:pP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 Commission advocates for </a:t>
            </a:r>
            <a:r>
              <a:rPr lang="en-US" sz="28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access to basic and affordable bank accounts</a:t>
            </a:r>
            <a:r>
              <a:rPr lang="en-US" sz="28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 for all citizens.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12144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4000" b="1" dirty="0" smtClean="0">
                <a:solidFill>
                  <a:schemeClr val="accent6">
                    <a:lumMod val="75000"/>
                  </a:schemeClr>
                </a:solidFill>
              </a:rPr>
              <a:t>CRD 4 </a:t>
            </a:r>
            <a:r>
              <a:rPr lang="en-GB" sz="4000" dirty="0" smtClean="0">
                <a:solidFill>
                  <a:schemeClr val="accent6">
                    <a:lumMod val="75000"/>
                  </a:schemeClr>
                </a:solidFill>
              </a:rPr>
              <a:t>(1)</a:t>
            </a:r>
            <a:endParaRPr lang="en-US" sz="4000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14339" name="Picture 10" descr="EBF-FINAL_noWhiteBorder.GIF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3026" y="71439"/>
            <a:ext cx="2070100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14340" name="Group 11"/>
          <p:cNvGrpSpPr>
            <a:grpSpLocks noChangeAspect="1"/>
          </p:cNvGrpSpPr>
          <p:nvPr/>
        </p:nvGrpSpPr>
        <p:grpSpPr bwMode="auto">
          <a:xfrm>
            <a:off x="5048251" y="5845177"/>
            <a:ext cx="4095750" cy="798513"/>
            <a:chOff x="4435734" y="5684564"/>
            <a:chExt cx="4708644" cy="918136"/>
          </a:xfrm>
        </p:grpSpPr>
        <p:sp>
          <p:nvSpPr>
            <p:cNvPr id="13" name="Freeform 2"/>
            <p:cNvSpPr>
              <a:spLocks/>
            </p:cNvSpPr>
            <p:nvPr/>
          </p:nvSpPr>
          <p:spPr bwMode="auto">
            <a:xfrm rot="21047225">
              <a:off x="4605465" y="5708294"/>
              <a:ext cx="4535263" cy="79218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bg1">
                  <a:lumMod val="6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4" name="Freeform 2"/>
            <p:cNvSpPr>
              <a:spLocks/>
            </p:cNvSpPr>
            <p:nvPr/>
          </p:nvSpPr>
          <p:spPr bwMode="auto">
            <a:xfrm rot="21066221">
              <a:off x="4488661" y="5792258"/>
              <a:ext cx="4655717" cy="710048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accent6">
                  <a:lumMod val="75000"/>
                </a:schemeClr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15" name="Freeform 2"/>
            <p:cNvSpPr>
              <a:spLocks/>
            </p:cNvSpPr>
            <p:nvPr/>
          </p:nvSpPr>
          <p:spPr bwMode="auto">
            <a:xfrm rot="21220545">
              <a:off x="4435734" y="5684564"/>
              <a:ext cx="4686743" cy="918136"/>
            </a:xfrm>
            <a:custGeom>
              <a:avLst/>
              <a:gdLst/>
              <a:ahLst/>
              <a:cxnLst>
                <a:cxn ang="0">
                  <a:pos x="0" y="250"/>
                </a:cxn>
                <a:cxn ang="0">
                  <a:pos x="2739" y="207"/>
                </a:cxn>
              </a:cxnLst>
              <a:rect l="0" t="0" r="r" b="b"/>
              <a:pathLst>
                <a:path w="2739" h="250">
                  <a:moveTo>
                    <a:pt x="0" y="250"/>
                  </a:moveTo>
                  <a:cubicBezTo>
                    <a:pt x="1175" y="0"/>
                    <a:pt x="2247" y="123"/>
                    <a:pt x="2739" y="207"/>
                  </a:cubicBezTo>
                </a:path>
              </a:pathLst>
            </a:custGeom>
            <a:ln>
              <a:solidFill>
                <a:schemeClr val="tx2"/>
              </a:solidFill>
              <a:headEnd/>
              <a:tailEnd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grpSp>
        <p:nvGrpSpPr>
          <p:cNvPr id="14341" name="Group 25"/>
          <p:cNvGrpSpPr>
            <a:grpSpLocks/>
          </p:cNvGrpSpPr>
          <p:nvPr/>
        </p:nvGrpSpPr>
        <p:grpSpPr bwMode="auto">
          <a:xfrm>
            <a:off x="0" y="1214438"/>
            <a:ext cx="9144000" cy="144462"/>
            <a:chOff x="0" y="1214422"/>
            <a:chExt cx="9144000" cy="144000"/>
          </a:xfrm>
        </p:grpSpPr>
        <p:sp>
          <p:nvSpPr>
            <p:cNvPr id="27" name="Rectangle 26"/>
            <p:cNvSpPr/>
            <p:nvPr/>
          </p:nvSpPr>
          <p:spPr>
            <a:xfrm>
              <a:off x="0" y="1214422"/>
              <a:ext cx="1314450" cy="144000"/>
            </a:xfrm>
            <a:prstGeom prst="rect">
              <a:avLst/>
            </a:prstGeom>
            <a:solidFill>
              <a:srgbClr val="F8CE6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304925" y="1214422"/>
              <a:ext cx="1314450" cy="144000"/>
            </a:xfrm>
            <a:prstGeom prst="rect">
              <a:avLst/>
            </a:prstGeom>
            <a:solidFill>
              <a:srgbClr val="61433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2609850" y="1214422"/>
              <a:ext cx="1314450" cy="144000"/>
            </a:xfrm>
            <a:prstGeom prst="rect">
              <a:avLst/>
            </a:prstGeom>
            <a:solidFill>
              <a:srgbClr val="4A6B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3903663" y="1214422"/>
              <a:ext cx="1316037" cy="144000"/>
            </a:xfrm>
            <a:prstGeom prst="rect">
              <a:avLst/>
            </a:prstGeom>
            <a:solidFill>
              <a:srgbClr val="A3D2E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208588" y="1214422"/>
              <a:ext cx="1316037" cy="144000"/>
            </a:xfrm>
            <a:prstGeom prst="rect">
              <a:avLst/>
            </a:prstGeom>
            <a:solidFill>
              <a:srgbClr val="C7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524625" y="1214422"/>
              <a:ext cx="1314450" cy="144000"/>
            </a:xfrm>
            <a:prstGeom prst="rect">
              <a:avLst/>
            </a:prstGeom>
            <a:solidFill>
              <a:srgbClr val="98113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7829550" y="1214422"/>
              <a:ext cx="1314450" cy="144000"/>
            </a:xfrm>
            <a:prstGeom prst="rect">
              <a:avLst/>
            </a:prstGeom>
            <a:solidFill>
              <a:srgbClr val="B9BAC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0" y="1412776"/>
            <a:ext cx="9144000" cy="230832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1" algn="just"/>
            <a:r>
              <a:rPr lang="en-GB" sz="2400" b="1" u="sng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20-Jul-2011</a:t>
            </a:r>
            <a:r>
              <a:rPr lang="en-GB" sz="2400" i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EC adopted a </a:t>
            </a:r>
            <a:r>
              <a:rPr lang="en-GB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legislative package 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which replaces 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current 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Capital Requirements Directives (2006/48 and 2006/49)</a:t>
            </a:r>
          </a:p>
          <a:p>
            <a:pPr marL="0" lvl="1"/>
            <a:endParaRPr lang="en-GB" sz="24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r>
              <a:rPr lang="en-GB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aim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to strengthen the regulation of the banking 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sector.</a:t>
            </a:r>
            <a:endParaRPr lang="en-GB" sz="24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endParaRPr lang="en-GB" sz="24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  <a:p>
            <a:pPr algn="just"/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The proposal contains </a:t>
            </a:r>
            <a:r>
              <a:rPr lang="en-GB" sz="2400" b="1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two parts</a:t>
            </a:r>
            <a:r>
              <a:rPr lang="en-GB" sz="2400" dirty="0" smtClean="0">
                <a:solidFill>
                  <a:schemeClr val="accent1">
                    <a:lumMod val="75000"/>
                  </a:schemeClr>
                </a:solidFill>
                <a:latin typeface="+mn-lt"/>
              </a:rPr>
              <a:t>: </a:t>
            </a:r>
            <a:endParaRPr lang="en-GB" sz="2800" dirty="0" smtClean="0">
              <a:solidFill>
                <a:schemeClr val="accent1">
                  <a:lumMod val="75000"/>
                </a:schemeClr>
              </a:solidFill>
              <a:latin typeface="+mn-lt"/>
            </a:endParaRPr>
          </a:p>
        </p:txBody>
      </p:sp>
      <p:graphicFrame>
        <p:nvGraphicFramePr>
          <p:cNvPr id="17" name="Table 16"/>
          <p:cNvGraphicFramePr>
            <a:graphicFrameLocks noGrp="1"/>
          </p:cNvGraphicFramePr>
          <p:nvPr/>
        </p:nvGraphicFramePr>
        <p:xfrm>
          <a:off x="899592" y="3699480"/>
          <a:ext cx="7272808" cy="293948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636404"/>
                <a:gridCol w="3636404"/>
              </a:tblGrid>
              <a:tr h="314475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/>
                        <a:t>Directive </a:t>
                      </a:r>
                      <a:endParaRPr lang="en-US" sz="1600" dirty="0">
                        <a:solidFill>
                          <a:schemeClr val="bg1">
                            <a:lumMod val="9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/>
                        <a:t>Regulation </a:t>
                      </a:r>
                      <a:endParaRPr lang="en-US" sz="1600" dirty="0">
                        <a:solidFill>
                          <a:schemeClr val="bg1">
                            <a:lumMod val="9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833701">
                <a:tc>
                  <a:txBody>
                    <a:bodyPr/>
                    <a:lstStyle/>
                    <a:p>
                      <a:pPr algn="l"/>
                      <a:r>
                        <a:rPr lang="en-GB" sz="1600" dirty="0" smtClean="0"/>
                        <a:t>governing the access to deposit-taking activities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600" dirty="0" smtClean="0"/>
                        <a:t>governing how activities of credit institutions and investment firms are carried out</a:t>
                      </a:r>
                      <a:endParaRPr lang="en-US" sz="1600" dirty="0"/>
                    </a:p>
                  </a:txBody>
                  <a:tcPr/>
                </a:tc>
              </a:tr>
              <a:tr h="314475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/>
                        <a:t>New elements </a:t>
                      </a:r>
                      <a:r>
                        <a:rPr lang="en-GB" sz="1600" dirty="0" smtClean="0"/>
                        <a:t>: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Main </a:t>
                      </a:r>
                      <a:r>
                        <a:rPr lang="en-US" sz="1600" dirty="0" smtClean="0"/>
                        <a:t>issues:</a:t>
                      </a:r>
                      <a:endParaRPr lang="en-US" sz="1600" dirty="0">
                        <a:solidFill>
                          <a:schemeClr val="accent1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  <a:tr h="1435220">
                <a:tc>
                  <a:txBody>
                    <a:bodyPr/>
                    <a:lstStyle/>
                    <a:p>
                      <a:pPr lvl="0" algn="l">
                        <a:buClr>
                          <a:schemeClr val="accent6">
                            <a:lumMod val="75000"/>
                          </a:schemeClr>
                        </a:buClr>
                        <a:buFont typeface="Wingdings" pitchFamily="2" charset="2"/>
                        <a:buChar char="§"/>
                      </a:pPr>
                      <a:r>
                        <a:rPr lang="en-GB" sz="1600" dirty="0" smtClean="0"/>
                        <a:t>enhanced </a:t>
                      </a:r>
                      <a:r>
                        <a:rPr lang="en-GB" sz="1600" dirty="0" smtClean="0"/>
                        <a:t>governance</a:t>
                      </a:r>
                      <a:endParaRPr lang="en-US" sz="1600" dirty="0" smtClean="0"/>
                    </a:p>
                    <a:p>
                      <a:pPr lvl="0" algn="l">
                        <a:buClr>
                          <a:schemeClr val="accent6">
                            <a:lumMod val="75000"/>
                          </a:schemeClr>
                        </a:buClr>
                        <a:buFont typeface="Wingdings" pitchFamily="2" charset="2"/>
                        <a:buChar char="§"/>
                      </a:pPr>
                      <a:r>
                        <a:rPr lang="en-GB" sz="1600" dirty="0" smtClean="0"/>
                        <a:t>sanctions</a:t>
                      </a:r>
                      <a:endParaRPr lang="en-US" sz="1600" dirty="0" smtClean="0"/>
                    </a:p>
                    <a:p>
                      <a:pPr lvl="0" algn="l">
                        <a:buClr>
                          <a:schemeClr val="accent6">
                            <a:lumMod val="75000"/>
                          </a:schemeClr>
                        </a:buClr>
                        <a:buFont typeface="Wingdings" pitchFamily="2" charset="2"/>
                        <a:buChar char="§"/>
                      </a:pPr>
                      <a:r>
                        <a:rPr lang="en-GB" sz="1600" dirty="0" smtClean="0"/>
                        <a:t>capital buffers</a:t>
                      </a:r>
                      <a:endParaRPr lang="en-US" sz="1600" dirty="0" smtClean="0"/>
                    </a:p>
                    <a:p>
                      <a:pPr lvl="0" algn="l">
                        <a:buClr>
                          <a:schemeClr val="accent6">
                            <a:lumMod val="75000"/>
                          </a:schemeClr>
                        </a:buClr>
                        <a:buFont typeface="Wingdings" pitchFamily="2" charset="2"/>
                        <a:buChar char="§"/>
                      </a:pPr>
                      <a:r>
                        <a:rPr lang="en-GB" sz="1600" dirty="0" smtClean="0"/>
                        <a:t>enhanced supervision</a:t>
                      </a:r>
                      <a:endParaRPr lang="en-GB" sz="1600" dirty="0" smtClean="0">
                        <a:solidFill>
                          <a:schemeClr val="accent1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l">
                        <a:buClr>
                          <a:schemeClr val="accent6">
                            <a:lumMod val="75000"/>
                          </a:schemeClr>
                        </a:buClr>
                        <a:buFont typeface="Wingdings" pitchFamily="2" charset="2"/>
                        <a:buChar char="§"/>
                      </a:pPr>
                      <a:r>
                        <a:rPr lang="en-GB" sz="1600" dirty="0" smtClean="0"/>
                        <a:t>capital</a:t>
                      </a:r>
                      <a:endParaRPr lang="en-US" sz="1600" dirty="0" smtClean="0"/>
                    </a:p>
                    <a:p>
                      <a:pPr lvl="0" algn="l">
                        <a:buClr>
                          <a:schemeClr val="accent6">
                            <a:lumMod val="75000"/>
                          </a:schemeClr>
                        </a:buClr>
                        <a:buFont typeface="Wingdings" pitchFamily="2" charset="2"/>
                        <a:buChar char="§"/>
                      </a:pPr>
                      <a:r>
                        <a:rPr lang="en-GB" sz="1600" dirty="0" smtClean="0"/>
                        <a:t>liquidity</a:t>
                      </a:r>
                      <a:endParaRPr lang="en-US" sz="1600" dirty="0" smtClean="0"/>
                    </a:p>
                    <a:p>
                      <a:pPr lvl="0" algn="l">
                        <a:buClr>
                          <a:schemeClr val="accent6">
                            <a:lumMod val="75000"/>
                          </a:schemeClr>
                        </a:buClr>
                        <a:buFont typeface="Wingdings" pitchFamily="2" charset="2"/>
                        <a:buChar char="§"/>
                      </a:pPr>
                      <a:r>
                        <a:rPr lang="en-GB" sz="1600" dirty="0" smtClean="0"/>
                        <a:t>leverage ratio</a:t>
                      </a:r>
                      <a:endParaRPr lang="en-US" sz="1600" dirty="0" smtClean="0"/>
                    </a:p>
                    <a:p>
                      <a:pPr lvl="0" algn="l">
                        <a:buClr>
                          <a:schemeClr val="accent6">
                            <a:lumMod val="75000"/>
                          </a:schemeClr>
                        </a:buClr>
                        <a:buFont typeface="Wingdings" pitchFamily="2" charset="2"/>
                        <a:buChar char="§"/>
                      </a:pPr>
                      <a:r>
                        <a:rPr lang="en-GB" sz="1600" dirty="0" smtClean="0"/>
                        <a:t>counter party credit risk</a:t>
                      </a:r>
                      <a:endParaRPr lang="en-US" sz="1600" dirty="0" smtClean="0"/>
                    </a:p>
                    <a:p>
                      <a:pPr lvl="0" algn="l">
                        <a:buClr>
                          <a:schemeClr val="accent6">
                            <a:lumMod val="75000"/>
                          </a:schemeClr>
                        </a:buClr>
                        <a:buFont typeface="Wingdings" pitchFamily="2" charset="2"/>
                        <a:buChar char="§"/>
                      </a:pPr>
                      <a:r>
                        <a:rPr lang="en-GB" sz="1600" dirty="0" smtClean="0"/>
                        <a:t>single rule </a:t>
                      </a:r>
                      <a:r>
                        <a:rPr lang="en-GB" sz="1600" dirty="0" smtClean="0"/>
                        <a:t>book</a:t>
                      </a:r>
                      <a:endParaRPr lang="en-US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PLATE SLIDES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2362</TotalTime>
  <Words>1532</Words>
  <Application>Microsoft Office PowerPoint</Application>
  <PresentationFormat>On-screen Show (4:3)</PresentationFormat>
  <Paragraphs>153</Paragraphs>
  <Slides>19</Slides>
  <Notes>19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TEMPLATE SLIDES</vt:lpstr>
      <vt:lpstr>Latest developments in the  EU financial services legislation  Viktorija Proskurovska, EBF Adviser   22nd edition  Brussels, 8 December 2011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EUROPEAN BANKING FEDERATION</dc:title>
  <dc:creator>Alexandra Delbarre</dc:creator>
  <cp:lastModifiedBy>VP</cp:lastModifiedBy>
  <cp:revision>272</cp:revision>
  <dcterms:created xsi:type="dcterms:W3CDTF">2010-05-11T10:20:53Z</dcterms:created>
  <dcterms:modified xsi:type="dcterms:W3CDTF">2011-12-06T16:50:49Z</dcterms:modified>
</cp:coreProperties>
</file>

<file path=docProps/thumbnail.jpeg>
</file>